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9" r:id="rId4"/>
    <p:sldId id="258" r:id="rId5"/>
    <p:sldId id="265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45CF5-8262-465A-96E7-DE852EA72B3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7F9F0-B624-4F1F-892C-4046847C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CD02F-EF29-4BA2-ACE4-B8A88BDF4546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E7091-5A01-4739-93D4-931E56E65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7091-5A01-4739-93D4-931E56E6571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/>
          <a:lstStyle/>
          <a:p>
            <a:r>
              <a:rPr lang="ru-RU" dirty="0" smtClean="0"/>
              <a:t>Второй признак равенства треугольников</a:t>
            </a:r>
            <a:endParaRPr lang="ru-RU" dirty="0"/>
          </a:p>
        </p:txBody>
      </p:sp>
      <p:pic>
        <p:nvPicPr>
          <p:cNvPr id="3" name="Рисунок 2" descr="geomet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708920"/>
            <a:ext cx="4641329" cy="37106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№2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Определите по какому признаку равны треугольники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2024856"/>
            <a:ext cx="81534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Определите по какому признаку равны треугольники</a:t>
            </a:r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 rot="7142460">
            <a:off x="1221875" y="3511979"/>
            <a:ext cx="2540000" cy="914400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rot="9549200" flipV="1">
            <a:off x="1271087" y="3523092"/>
            <a:ext cx="2487613" cy="9144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190125" y="5110592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А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404562" y="2038779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В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547562" y="2610279"/>
            <a:ext cx="347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С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904750" y="4110467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К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2940344" y="2717435"/>
            <a:ext cx="285750" cy="214313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868907" y="2717435"/>
            <a:ext cx="214312" cy="142875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3619000" y="3538967"/>
            <a:ext cx="214312" cy="7143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3619000" y="3610404"/>
            <a:ext cx="285750" cy="142875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92080" y="2204864"/>
            <a:ext cx="33843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Дано:</a:t>
            </a:r>
          </a:p>
          <a:p>
            <a:r>
              <a:rPr lang="en-US" sz="4400" dirty="0" smtClean="0"/>
              <a:t>&lt;B=&lt;K</a:t>
            </a:r>
          </a:p>
          <a:p>
            <a:r>
              <a:rPr lang="en-US" sz="4400" dirty="0" smtClean="0"/>
              <a:t>&lt;ACB=&lt;ACK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Устно укажите равные треугольники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76872"/>
            <a:ext cx="6123954" cy="361818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Письменно решите задачу: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</a:t>
            </a:r>
          </a:p>
          <a:p>
            <a:pPr>
              <a:buNone/>
            </a:pPr>
            <a:r>
              <a:rPr lang="en-US" dirty="0" smtClean="0"/>
              <a:t>                         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827584" y="2708920"/>
            <a:ext cx="2088232" cy="2448272"/>
          </a:xfrm>
          <a:prstGeom prst="triangle">
            <a:avLst>
              <a:gd name="adj" fmla="val 2103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827584" y="2636912"/>
            <a:ext cx="2088232" cy="2520280"/>
          </a:xfrm>
          <a:prstGeom prst="triangle">
            <a:avLst>
              <a:gd name="adj" fmla="val 87925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endCxn id="6" idx="4"/>
          </p:cNvCxnSpPr>
          <p:nvPr/>
        </p:nvCxnSpPr>
        <p:spPr>
          <a:xfrm>
            <a:off x="1907704" y="3645024"/>
            <a:ext cx="1008112" cy="151216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>
            <a:off x="755576" y="4941168"/>
            <a:ext cx="504056" cy="43204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43608" y="206084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           D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39552" y="5229200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                     B</a:t>
            </a:r>
            <a:endParaRPr lang="ru-RU" sz="3200" dirty="0"/>
          </a:p>
        </p:txBody>
      </p:sp>
      <p:sp>
        <p:nvSpPr>
          <p:cNvPr id="15" name="Дуга 14"/>
          <p:cNvSpPr/>
          <p:nvPr/>
        </p:nvSpPr>
        <p:spPr>
          <a:xfrm rot="16418493">
            <a:off x="2463336" y="4918376"/>
            <a:ext cx="504056" cy="43204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>
            <a:off x="179512" y="4581128"/>
            <a:ext cx="1440160" cy="1152128"/>
          </a:xfrm>
          <a:prstGeom prst="arc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17238636">
            <a:off x="1951857" y="4791928"/>
            <a:ext cx="1440160" cy="1152128"/>
          </a:xfrm>
          <a:prstGeom prst="arc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211960" y="1916832"/>
            <a:ext cx="43204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Дано:</a:t>
            </a:r>
            <a:r>
              <a:rPr lang="en-US" sz="4000" dirty="0" smtClean="0"/>
              <a:t>&lt;DAB=&lt;CBA</a:t>
            </a:r>
          </a:p>
          <a:p>
            <a:r>
              <a:rPr lang="en-US" sz="4000" dirty="0" smtClean="0"/>
              <a:t>            &lt;CAB=&lt;DBA</a:t>
            </a:r>
          </a:p>
          <a:p>
            <a:r>
              <a:rPr lang="en-US" sz="4000" dirty="0" smtClean="0"/>
              <a:t>             CA=13 c</a:t>
            </a:r>
            <a:r>
              <a:rPr lang="ru-RU" sz="4000" dirty="0" smtClean="0"/>
              <a:t>м</a:t>
            </a:r>
          </a:p>
          <a:p>
            <a:r>
              <a:rPr lang="ru-RU" sz="4000" dirty="0" smtClean="0"/>
              <a:t>________________</a:t>
            </a:r>
          </a:p>
          <a:p>
            <a:r>
              <a:rPr lang="ru-RU" sz="4000" dirty="0" smtClean="0"/>
              <a:t>Найти: </a:t>
            </a:r>
            <a:r>
              <a:rPr lang="en-US" sz="4000" dirty="0" smtClean="0"/>
              <a:t>DB</a:t>
            </a:r>
            <a:endParaRPr lang="ru-RU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4"/>
          <p:cNvSpPr>
            <a:spLocks noChangeArrowheads="1" noChangeShapeType="1" noTextEdit="1"/>
          </p:cNvSpPr>
          <p:nvPr/>
        </p:nvSpPr>
        <p:spPr bwMode="auto">
          <a:xfrm>
            <a:off x="1547813" y="549275"/>
            <a:ext cx="6264275" cy="576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Самостоятельная работа</a:t>
            </a:r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>
            <a:off x="4643438" y="1484313"/>
            <a:ext cx="0" cy="4824412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1887538" y="1266825"/>
            <a:ext cx="1328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Вариант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I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5795963" y="1319213"/>
            <a:ext cx="1427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Вариант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II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179388" y="1700213"/>
            <a:ext cx="42957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b="1" dirty="0">
                <a:latin typeface="Times New Roman" pitchFamily="18" charset="0"/>
              </a:rPr>
              <a:t>Докажите равенство треугольников</a:t>
            </a:r>
          </a:p>
          <a:p>
            <a:pPr marL="342900" indent="-342900"/>
            <a:r>
              <a:rPr lang="en-US" b="1" dirty="0">
                <a:latin typeface="Times New Roman" pitchFamily="18" charset="0"/>
              </a:rPr>
              <a:t>ADC</a:t>
            </a:r>
            <a:r>
              <a:rPr lang="ru-RU" b="1" dirty="0">
                <a:latin typeface="Times New Roman" pitchFamily="18" charset="0"/>
              </a:rPr>
              <a:t> и</a:t>
            </a:r>
            <a:r>
              <a:rPr lang="en-US" b="1" dirty="0">
                <a:latin typeface="Times New Roman" pitchFamily="18" charset="0"/>
              </a:rPr>
              <a:t> ABC</a:t>
            </a:r>
            <a:r>
              <a:rPr lang="ru-RU" b="1" dirty="0">
                <a:latin typeface="Times New Roman" pitchFamily="18" charset="0"/>
              </a:rPr>
              <a:t>, изображенных на рисунке,</a:t>
            </a:r>
            <a:endParaRPr lang="en-US" b="1" dirty="0">
              <a:latin typeface="Times New Roman" pitchFamily="18" charset="0"/>
            </a:endParaRPr>
          </a:p>
          <a:p>
            <a:pPr marL="342900" indent="-342900"/>
            <a:r>
              <a:rPr lang="ru-RU" b="1" dirty="0">
                <a:latin typeface="Times New Roman" pitchFamily="18" charset="0"/>
              </a:rPr>
              <a:t> если </a:t>
            </a:r>
            <a:r>
              <a:rPr lang="en-US" b="1" dirty="0">
                <a:latin typeface="Times New Roman" pitchFamily="18" charset="0"/>
              </a:rPr>
              <a:t>AD=AB</a:t>
            </a:r>
            <a:r>
              <a:rPr lang="ru-RU" b="1" dirty="0">
                <a:latin typeface="Times New Roman" pitchFamily="18" charset="0"/>
              </a:rPr>
              <a:t> и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DAC = 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AB</a:t>
            </a:r>
          </a:p>
          <a:p>
            <a:pPr marL="342900" indent="-342900"/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r>
              <a:rPr lang="en-US" b="1" dirty="0">
                <a:latin typeface="Times New Roman" pitchFamily="18" charset="0"/>
                <a:sym typeface="Symbol" pitchFamily="18" charset="2"/>
              </a:rPr>
              <a:t>2) 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Найдите углы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ADC 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и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ACD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, если </a:t>
            </a:r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r>
              <a:rPr lang="en-US" b="1" dirty="0">
                <a:latin typeface="Times New Roman" pitchFamily="18" charset="0"/>
                <a:sym typeface="Symbol" pitchFamily="18" charset="2"/>
              </a:rPr>
              <a:t>ACB= </a:t>
            </a:r>
            <a:r>
              <a:rPr lang="en-US" b="1" dirty="0">
                <a:latin typeface="Times New Roman" pitchFamily="18" charset="0"/>
              </a:rPr>
              <a:t>3</a:t>
            </a:r>
            <a:r>
              <a:rPr lang="ru-RU" b="1" dirty="0">
                <a:latin typeface="Times New Roman" pitchFamily="18" charset="0"/>
              </a:rPr>
              <a:t>8°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AB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С= </a:t>
            </a:r>
            <a:r>
              <a:rPr lang="ru-RU" b="1" dirty="0">
                <a:latin typeface="Times New Roman" pitchFamily="18" charset="0"/>
              </a:rPr>
              <a:t>102°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.</a:t>
            </a:r>
            <a:endParaRPr lang="ru-RU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848225" y="1628775"/>
            <a:ext cx="42957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b="1" dirty="0">
                <a:latin typeface="Times New Roman" pitchFamily="18" charset="0"/>
              </a:rPr>
              <a:t>Докажите равенство треугольников</a:t>
            </a:r>
          </a:p>
          <a:p>
            <a:pPr marL="342900" indent="-342900"/>
            <a:r>
              <a:rPr lang="en-US" b="1" dirty="0">
                <a:latin typeface="Times New Roman" pitchFamily="18" charset="0"/>
              </a:rPr>
              <a:t>ADC</a:t>
            </a:r>
            <a:r>
              <a:rPr lang="ru-RU" b="1" dirty="0">
                <a:latin typeface="Times New Roman" pitchFamily="18" charset="0"/>
              </a:rPr>
              <a:t> и</a:t>
            </a:r>
            <a:r>
              <a:rPr lang="en-US" b="1" dirty="0">
                <a:latin typeface="Times New Roman" pitchFamily="18" charset="0"/>
              </a:rPr>
              <a:t> ABC</a:t>
            </a:r>
            <a:r>
              <a:rPr lang="ru-RU" b="1" dirty="0">
                <a:latin typeface="Times New Roman" pitchFamily="18" charset="0"/>
              </a:rPr>
              <a:t>, изображенных на рисунке,</a:t>
            </a:r>
            <a:endParaRPr lang="en-US" b="1" dirty="0">
              <a:latin typeface="Times New Roman" pitchFamily="18" charset="0"/>
            </a:endParaRPr>
          </a:p>
          <a:p>
            <a:pPr marL="342900" indent="-342900"/>
            <a:r>
              <a:rPr lang="ru-RU" b="1" dirty="0">
                <a:latin typeface="Times New Roman" pitchFamily="18" charset="0"/>
              </a:rPr>
              <a:t> если </a:t>
            </a:r>
            <a:r>
              <a:rPr lang="en-US" b="1" dirty="0">
                <a:latin typeface="Times New Roman" pitchFamily="18" charset="0"/>
              </a:rPr>
              <a:t>AD=B</a:t>
            </a:r>
            <a:r>
              <a:rPr lang="ru-RU" b="1" dirty="0">
                <a:latin typeface="Times New Roman" pitchFamily="18" charset="0"/>
              </a:rPr>
              <a:t>С и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DAC = B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СА</a:t>
            </a:r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r>
              <a:rPr lang="en-US" b="1" dirty="0">
                <a:latin typeface="Times New Roman" pitchFamily="18" charset="0"/>
                <a:sym typeface="Symbol" pitchFamily="18" charset="2"/>
              </a:rPr>
              <a:t>2) 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Найдите углы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ADC 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и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ACD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, если </a:t>
            </a:r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r>
              <a:rPr lang="en-US" b="1" dirty="0">
                <a:latin typeface="Times New Roman" pitchFamily="18" charset="0"/>
                <a:sym typeface="Symbol" pitchFamily="18" charset="2"/>
              </a:rPr>
              <a:t>AB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= </a:t>
            </a:r>
            <a:r>
              <a:rPr lang="ru-RU" b="1" dirty="0">
                <a:latin typeface="Times New Roman" pitchFamily="18" charset="0"/>
              </a:rPr>
              <a:t>108°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B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СА= </a:t>
            </a:r>
            <a:r>
              <a:rPr lang="ru-RU" b="1" dirty="0">
                <a:latin typeface="Times New Roman" pitchFamily="18" charset="0"/>
              </a:rPr>
              <a:t>32°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.</a:t>
            </a:r>
            <a:endParaRPr lang="ru-RU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9464" name="Line 15"/>
          <p:cNvSpPr>
            <a:spLocks noChangeShapeType="1"/>
          </p:cNvSpPr>
          <p:nvPr/>
        </p:nvSpPr>
        <p:spPr bwMode="auto">
          <a:xfrm>
            <a:off x="827088" y="4940300"/>
            <a:ext cx="3168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5" name="Line 16"/>
          <p:cNvSpPr>
            <a:spLocks noChangeShapeType="1"/>
          </p:cNvSpPr>
          <p:nvPr/>
        </p:nvSpPr>
        <p:spPr bwMode="auto">
          <a:xfrm flipV="1">
            <a:off x="827088" y="3789363"/>
            <a:ext cx="2305050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6" name="Line 17"/>
          <p:cNvSpPr>
            <a:spLocks noChangeShapeType="1"/>
          </p:cNvSpPr>
          <p:nvPr/>
        </p:nvSpPr>
        <p:spPr bwMode="auto">
          <a:xfrm>
            <a:off x="827088" y="4940300"/>
            <a:ext cx="2376487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7" name="Line 18"/>
          <p:cNvSpPr>
            <a:spLocks noChangeShapeType="1"/>
          </p:cNvSpPr>
          <p:nvPr/>
        </p:nvSpPr>
        <p:spPr bwMode="auto">
          <a:xfrm>
            <a:off x="3132138" y="3789363"/>
            <a:ext cx="863600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8" name="Line 19"/>
          <p:cNvSpPr>
            <a:spLocks noChangeShapeType="1"/>
          </p:cNvSpPr>
          <p:nvPr/>
        </p:nvSpPr>
        <p:spPr bwMode="auto">
          <a:xfrm flipV="1">
            <a:off x="3203575" y="4940300"/>
            <a:ext cx="792163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9" name="Freeform 20"/>
          <p:cNvSpPr>
            <a:spLocks/>
          </p:cNvSpPr>
          <p:nvPr/>
        </p:nvSpPr>
        <p:spPr bwMode="auto">
          <a:xfrm rot="-2712285">
            <a:off x="1259682" y="4723606"/>
            <a:ext cx="179388" cy="180975"/>
          </a:xfrm>
          <a:custGeom>
            <a:avLst/>
            <a:gdLst>
              <a:gd name="T0" fmla="*/ 0 w 325"/>
              <a:gd name="T1" fmla="*/ 2147483647 h 54"/>
              <a:gd name="T2" fmla="*/ 2147483647 w 325"/>
              <a:gd name="T3" fmla="*/ 2147483647 h 54"/>
              <a:gd name="T4" fmla="*/ 2147483647 w 325"/>
              <a:gd name="T5" fmla="*/ 0 h 54"/>
              <a:gd name="T6" fmla="*/ 0 60000 65536"/>
              <a:gd name="T7" fmla="*/ 0 60000 65536"/>
              <a:gd name="T8" fmla="*/ 0 60000 65536"/>
              <a:gd name="T9" fmla="*/ 0 w 325"/>
              <a:gd name="T10" fmla="*/ 0 h 54"/>
              <a:gd name="T11" fmla="*/ 325 w 325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54">
                <a:moveTo>
                  <a:pt x="0" y="46"/>
                </a:moveTo>
                <a:cubicBezTo>
                  <a:pt x="109" y="50"/>
                  <a:pt x="219" y="54"/>
                  <a:pt x="272" y="46"/>
                </a:cubicBezTo>
                <a:cubicBezTo>
                  <a:pt x="325" y="38"/>
                  <a:pt x="310" y="15"/>
                  <a:pt x="317" y="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0" name="Freeform 21"/>
          <p:cNvSpPr>
            <a:spLocks/>
          </p:cNvSpPr>
          <p:nvPr/>
        </p:nvSpPr>
        <p:spPr bwMode="auto">
          <a:xfrm rot="-2712285">
            <a:off x="1259682" y="4939506"/>
            <a:ext cx="179388" cy="180975"/>
          </a:xfrm>
          <a:custGeom>
            <a:avLst/>
            <a:gdLst>
              <a:gd name="T0" fmla="*/ 0 w 325"/>
              <a:gd name="T1" fmla="*/ 2147483647 h 54"/>
              <a:gd name="T2" fmla="*/ 2147483647 w 325"/>
              <a:gd name="T3" fmla="*/ 2147483647 h 54"/>
              <a:gd name="T4" fmla="*/ 2147483647 w 325"/>
              <a:gd name="T5" fmla="*/ 0 h 54"/>
              <a:gd name="T6" fmla="*/ 0 60000 65536"/>
              <a:gd name="T7" fmla="*/ 0 60000 65536"/>
              <a:gd name="T8" fmla="*/ 0 60000 65536"/>
              <a:gd name="T9" fmla="*/ 0 w 325"/>
              <a:gd name="T10" fmla="*/ 0 h 54"/>
              <a:gd name="T11" fmla="*/ 325 w 325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54">
                <a:moveTo>
                  <a:pt x="0" y="46"/>
                </a:moveTo>
                <a:cubicBezTo>
                  <a:pt x="109" y="50"/>
                  <a:pt x="219" y="54"/>
                  <a:pt x="272" y="46"/>
                </a:cubicBezTo>
                <a:cubicBezTo>
                  <a:pt x="325" y="38"/>
                  <a:pt x="310" y="15"/>
                  <a:pt x="317" y="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1" name="Text Box 22"/>
          <p:cNvSpPr txBox="1">
            <a:spLocks noChangeArrowheads="1"/>
          </p:cNvSpPr>
          <p:nvPr/>
        </p:nvSpPr>
        <p:spPr bwMode="auto">
          <a:xfrm>
            <a:off x="3059113" y="33575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D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72" name="Text Box 23"/>
          <p:cNvSpPr txBox="1">
            <a:spLocks noChangeArrowheads="1"/>
          </p:cNvSpPr>
          <p:nvPr/>
        </p:nvSpPr>
        <p:spPr bwMode="auto">
          <a:xfrm>
            <a:off x="395288" y="47244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9473" name="Text Box 24"/>
          <p:cNvSpPr txBox="1">
            <a:spLocks noChangeArrowheads="1"/>
          </p:cNvSpPr>
          <p:nvPr/>
        </p:nvSpPr>
        <p:spPr bwMode="auto">
          <a:xfrm>
            <a:off x="3132138" y="6092825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9474" name="Text Box 25"/>
          <p:cNvSpPr txBox="1">
            <a:spLocks noChangeArrowheads="1"/>
          </p:cNvSpPr>
          <p:nvPr/>
        </p:nvSpPr>
        <p:spPr bwMode="auto">
          <a:xfrm>
            <a:off x="4067175" y="47244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9475" name="AutoShape 26"/>
          <p:cNvSpPr>
            <a:spLocks noChangeArrowheads="1"/>
          </p:cNvSpPr>
          <p:nvPr/>
        </p:nvSpPr>
        <p:spPr bwMode="auto">
          <a:xfrm>
            <a:off x="5148263" y="3933825"/>
            <a:ext cx="3492500" cy="1728788"/>
          </a:xfrm>
          <a:prstGeom prst="parallelogram">
            <a:avLst>
              <a:gd name="adj" fmla="val 5050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6" name="Line 27"/>
          <p:cNvSpPr>
            <a:spLocks noChangeShapeType="1"/>
          </p:cNvSpPr>
          <p:nvPr/>
        </p:nvSpPr>
        <p:spPr bwMode="auto">
          <a:xfrm flipV="1">
            <a:off x="5148263" y="3933825"/>
            <a:ext cx="3455987" cy="172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7" name="Freeform 28"/>
          <p:cNvSpPr>
            <a:spLocks/>
          </p:cNvSpPr>
          <p:nvPr/>
        </p:nvSpPr>
        <p:spPr bwMode="auto">
          <a:xfrm rot="-4246344">
            <a:off x="5647532" y="5439569"/>
            <a:ext cx="285750" cy="134937"/>
          </a:xfrm>
          <a:custGeom>
            <a:avLst/>
            <a:gdLst>
              <a:gd name="T0" fmla="*/ 0 w 325"/>
              <a:gd name="T1" fmla="*/ 2147483647 h 54"/>
              <a:gd name="T2" fmla="*/ 2147483647 w 325"/>
              <a:gd name="T3" fmla="*/ 2147483647 h 54"/>
              <a:gd name="T4" fmla="*/ 2147483647 w 325"/>
              <a:gd name="T5" fmla="*/ 0 h 54"/>
              <a:gd name="T6" fmla="*/ 0 60000 65536"/>
              <a:gd name="T7" fmla="*/ 0 60000 65536"/>
              <a:gd name="T8" fmla="*/ 0 60000 65536"/>
              <a:gd name="T9" fmla="*/ 0 w 325"/>
              <a:gd name="T10" fmla="*/ 0 h 54"/>
              <a:gd name="T11" fmla="*/ 325 w 325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54">
                <a:moveTo>
                  <a:pt x="0" y="46"/>
                </a:moveTo>
                <a:cubicBezTo>
                  <a:pt x="109" y="50"/>
                  <a:pt x="219" y="54"/>
                  <a:pt x="272" y="46"/>
                </a:cubicBezTo>
                <a:cubicBezTo>
                  <a:pt x="325" y="38"/>
                  <a:pt x="310" y="15"/>
                  <a:pt x="317" y="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8" name="Freeform 29"/>
          <p:cNvSpPr>
            <a:spLocks/>
          </p:cNvSpPr>
          <p:nvPr/>
        </p:nvSpPr>
        <p:spPr bwMode="auto">
          <a:xfrm rot="4768912" flipH="1">
            <a:off x="7749381" y="4050507"/>
            <a:ext cx="339725" cy="77788"/>
          </a:xfrm>
          <a:custGeom>
            <a:avLst/>
            <a:gdLst>
              <a:gd name="T0" fmla="*/ 0 w 325"/>
              <a:gd name="T1" fmla="*/ 2147483647 h 54"/>
              <a:gd name="T2" fmla="*/ 2147483647 w 325"/>
              <a:gd name="T3" fmla="*/ 2147483647 h 54"/>
              <a:gd name="T4" fmla="*/ 2147483647 w 325"/>
              <a:gd name="T5" fmla="*/ 0 h 54"/>
              <a:gd name="T6" fmla="*/ 0 60000 65536"/>
              <a:gd name="T7" fmla="*/ 0 60000 65536"/>
              <a:gd name="T8" fmla="*/ 0 60000 65536"/>
              <a:gd name="T9" fmla="*/ 0 w 325"/>
              <a:gd name="T10" fmla="*/ 0 h 54"/>
              <a:gd name="T11" fmla="*/ 325 w 325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54">
                <a:moveTo>
                  <a:pt x="0" y="46"/>
                </a:moveTo>
                <a:cubicBezTo>
                  <a:pt x="109" y="50"/>
                  <a:pt x="219" y="54"/>
                  <a:pt x="272" y="46"/>
                </a:cubicBezTo>
                <a:cubicBezTo>
                  <a:pt x="325" y="38"/>
                  <a:pt x="310" y="15"/>
                  <a:pt x="317" y="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9" name="Text Box 30"/>
          <p:cNvSpPr txBox="1">
            <a:spLocks noChangeArrowheads="1"/>
          </p:cNvSpPr>
          <p:nvPr/>
        </p:nvSpPr>
        <p:spPr bwMode="auto">
          <a:xfrm>
            <a:off x="4859338" y="573405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9480" name="Text Box 31"/>
          <p:cNvSpPr txBox="1">
            <a:spLocks noChangeArrowheads="1"/>
          </p:cNvSpPr>
          <p:nvPr/>
        </p:nvSpPr>
        <p:spPr bwMode="auto">
          <a:xfrm>
            <a:off x="7812088" y="56610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D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81" name="Text Box 32"/>
          <p:cNvSpPr txBox="1">
            <a:spLocks noChangeArrowheads="1"/>
          </p:cNvSpPr>
          <p:nvPr/>
        </p:nvSpPr>
        <p:spPr bwMode="auto">
          <a:xfrm>
            <a:off x="5508625" y="36449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B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82" name="Text Box 33"/>
          <p:cNvSpPr txBox="1">
            <a:spLocks noChangeArrowheads="1"/>
          </p:cNvSpPr>
          <p:nvPr/>
        </p:nvSpPr>
        <p:spPr bwMode="auto">
          <a:xfrm>
            <a:off x="8775700" y="36449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C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</a:rPr>
              <a:t>ЗАПИШИ ДОМАШНЕЕ ЗАДАНИЕ!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Д/З: повторить первый и второй признак равенства треугольников,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924944"/>
            <a:ext cx="5112568" cy="3583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Решить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764704"/>
            <a:ext cx="4041775" cy="639762"/>
          </a:xfrm>
        </p:spPr>
        <p:txBody>
          <a:bodyPr>
            <a:noAutofit/>
          </a:bodyPr>
          <a:lstStyle/>
          <a:p>
            <a:r>
              <a:rPr lang="ru-RU" sz="3600" dirty="0" smtClean="0"/>
              <a:t>Дано:</a:t>
            </a:r>
            <a:endParaRPr lang="ru-RU" sz="36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5364088" y="1412776"/>
            <a:ext cx="3779912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/>
              <a:t>BC=CD</a:t>
            </a:r>
          </a:p>
          <a:p>
            <a:pPr>
              <a:buNone/>
            </a:pPr>
            <a:r>
              <a:rPr lang="en-US" sz="4000" dirty="0" smtClean="0"/>
              <a:t>&lt;ACB=&lt;ACD</a:t>
            </a:r>
          </a:p>
          <a:p>
            <a:pPr>
              <a:buNone/>
            </a:pPr>
            <a:r>
              <a:rPr lang="en-US" sz="4000" dirty="0" smtClean="0"/>
              <a:t>&lt;ABC=70°</a:t>
            </a:r>
          </a:p>
          <a:p>
            <a:pPr>
              <a:buNone/>
            </a:pPr>
            <a:r>
              <a:rPr lang="en-US" sz="4000" dirty="0" smtClean="0"/>
              <a:t>AB=10 </a:t>
            </a:r>
            <a:r>
              <a:rPr lang="ru-RU" sz="4000" dirty="0" smtClean="0"/>
              <a:t>см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____________</a:t>
            </a:r>
          </a:p>
          <a:p>
            <a:pPr>
              <a:buNone/>
            </a:pPr>
            <a:r>
              <a:rPr lang="ru-RU" sz="4000" dirty="0" smtClean="0"/>
              <a:t>Найти: </a:t>
            </a:r>
            <a:r>
              <a:rPr lang="en-US" sz="4000" dirty="0" smtClean="0"/>
              <a:t>a)AD</a:t>
            </a:r>
          </a:p>
          <a:p>
            <a:pPr>
              <a:buNone/>
            </a:pPr>
            <a:r>
              <a:rPr lang="en-US" sz="4000" dirty="0" smtClean="0"/>
              <a:t>              </a:t>
            </a:r>
            <a:r>
              <a:rPr lang="ru-RU" sz="4000" dirty="0" smtClean="0"/>
              <a:t>б</a:t>
            </a:r>
            <a:r>
              <a:rPr lang="en-US" sz="4000" dirty="0" smtClean="0"/>
              <a:t>)&lt;MDC</a:t>
            </a:r>
            <a:endParaRPr lang="ru-RU" sz="4000" dirty="0" smtClean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125" y="1513278"/>
            <a:ext cx="5181198" cy="472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8"/>
          <p:cNvSpPr>
            <a:spLocks noChangeArrowheads="1"/>
          </p:cNvSpPr>
          <p:nvPr/>
        </p:nvSpPr>
        <p:spPr bwMode="auto">
          <a:xfrm>
            <a:off x="1476375" y="1773238"/>
            <a:ext cx="2376488" cy="2159000"/>
          </a:xfrm>
          <a:prstGeom prst="rtTriangle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1476375" y="1773238"/>
            <a:ext cx="2376488" cy="2159000"/>
          </a:xfrm>
          <a:prstGeom prst="rtTriangle">
            <a:avLst/>
          </a:prstGeom>
          <a:solidFill>
            <a:srgbClr val="00CC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-3491216">
            <a:off x="5758656" y="1161257"/>
            <a:ext cx="2376487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WordArt 9"/>
          <p:cNvSpPr>
            <a:spLocks noChangeArrowheads="1" noChangeShapeType="1" noTextEdit="1"/>
          </p:cNvSpPr>
          <p:nvPr/>
        </p:nvSpPr>
        <p:spPr bwMode="auto">
          <a:xfrm>
            <a:off x="1547813" y="549275"/>
            <a:ext cx="626427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Равенство треугольников</a:t>
            </a:r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 rot="-612203">
            <a:off x="1331913" y="1628775"/>
            <a:ext cx="2376487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5" name="AutoShape 21"/>
          <p:cNvSpPr>
            <a:spLocks noChangeArrowheads="1"/>
          </p:cNvSpPr>
          <p:nvPr/>
        </p:nvSpPr>
        <p:spPr bwMode="auto">
          <a:xfrm rot="-212057">
            <a:off x="1403350" y="1628775"/>
            <a:ext cx="2376488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 rot="-1005129">
            <a:off x="1116013" y="1484313"/>
            <a:ext cx="2376487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7" name="AutoShape 23"/>
          <p:cNvSpPr>
            <a:spLocks noChangeArrowheads="1"/>
          </p:cNvSpPr>
          <p:nvPr/>
        </p:nvSpPr>
        <p:spPr bwMode="auto">
          <a:xfrm>
            <a:off x="1476375" y="1773238"/>
            <a:ext cx="2376488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Text Box 24"/>
          <p:cNvSpPr txBox="1">
            <a:spLocks noChangeArrowheads="1"/>
          </p:cNvSpPr>
          <p:nvPr/>
        </p:nvSpPr>
        <p:spPr bwMode="auto">
          <a:xfrm>
            <a:off x="3327400" y="5105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90751E-6 L -0.39375 0.07353 " pathEditMode="relative" ptsTypes="AA">
                                      <p:cBhvr>
                                        <p:cTn id="6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29" grpId="1" animBg="1"/>
      <p:bldP spid="26644" grpId="0" animBg="1"/>
      <p:bldP spid="26644" grpId="1" animBg="1"/>
      <p:bldP spid="26645" grpId="0" animBg="1"/>
      <p:bldP spid="26645" grpId="1" animBg="1"/>
      <p:bldP spid="26646" grpId="0" animBg="1"/>
      <p:bldP spid="26646" grpId="1" animBg="1"/>
      <p:bldP spid="26647" grpId="0" animBg="1"/>
      <p:bldP spid="26647" grpId="1" animBg="1"/>
      <p:bldP spid="26647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Второй признак равенства треугольников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 smtClean="0"/>
              <a:t>Если сторона и два прилежащих к ней угла одного треугольника соответственно равны стороне и двум прилежащим к ней углам другого треугольника, то такие треугольники равны.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1008"/>
            <a:ext cx="7981950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Содержимое 3"/>
          <p:cNvGrpSpPr>
            <a:grpSpLocks noGrp="1"/>
          </p:cNvGrpSpPr>
          <p:nvPr>
            <p:ph idx="1"/>
          </p:nvPr>
        </p:nvGrpSpPr>
        <p:grpSpPr>
          <a:xfrm rot="254836">
            <a:off x="61674" y="116046"/>
            <a:ext cx="3199971" cy="1784131"/>
            <a:chOff x="500034" y="142852"/>
            <a:chExt cx="2643206" cy="1655216"/>
          </a:xfrm>
        </p:grpSpPr>
        <p:sp>
          <p:nvSpPr>
            <p:cNvPr id="5" name="Равнобедренный треугольник 4"/>
            <p:cNvSpPr/>
            <p:nvPr/>
          </p:nvSpPr>
          <p:spPr>
            <a:xfrm>
              <a:off x="714347" y="357166"/>
              <a:ext cx="2143140" cy="1071570"/>
            </a:xfrm>
            <a:prstGeom prst="triangle">
              <a:avLst>
                <a:gd name="adj" fmla="val 72613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0034" y="142873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</a:t>
              </a:r>
              <a:endParaRPr lang="ru-R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57488" y="128586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85984" y="14285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 rot="5400000" flipH="1" flipV="1">
              <a:off x="1750199" y="1393017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Дуга 9"/>
            <p:cNvSpPr/>
            <p:nvPr/>
          </p:nvSpPr>
          <p:spPr>
            <a:xfrm>
              <a:off x="928662" y="1214422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Дуга 10"/>
            <p:cNvSpPr/>
            <p:nvPr/>
          </p:nvSpPr>
          <p:spPr>
            <a:xfrm rot="14188908">
              <a:off x="2571394" y="1038662"/>
              <a:ext cx="358035" cy="494396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Дуга 11"/>
            <p:cNvSpPr/>
            <p:nvPr/>
          </p:nvSpPr>
          <p:spPr>
            <a:xfrm rot="14188908">
              <a:off x="2686433" y="1094694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 rot="168240">
            <a:off x="825923" y="1255544"/>
            <a:ext cx="3356865" cy="1898639"/>
            <a:chOff x="500034" y="142852"/>
            <a:chExt cx="2786082" cy="1655216"/>
          </a:xfrm>
        </p:grpSpPr>
        <p:sp>
          <p:nvSpPr>
            <p:cNvPr id="41" name="Равнобедренный треугольник 40"/>
            <p:cNvSpPr/>
            <p:nvPr/>
          </p:nvSpPr>
          <p:spPr>
            <a:xfrm>
              <a:off x="714348" y="357166"/>
              <a:ext cx="2143140" cy="1071570"/>
            </a:xfrm>
            <a:prstGeom prst="triangle">
              <a:avLst>
                <a:gd name="adj" fmla="val 72613"/>
              </a:avLst>
            </a:prstGeom>
            <a:solidFill>
              <a:srgbClr val="00B0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0034" y="1428736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А1</a:t>
              </a:r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57488" y="128586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В1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85984" y="14285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С1</a:t>
              </a:r>
              <a:endParaRPr lang="ru-RU" dirty="0"/>
            </a:p>
          </p:txBody>
        </p:sp>
        <p:cxnSp>
          <p:nvCxnSpPr>
            <p:cNvPr id="45" name="Прямая соединительная линия 44"/>
            <p:cNvCxnSpPr/>
            <p:nvPr/>
          </p:nvCxnSpPr>
          <p:spPr>
            <a:xfrm rot="5400000" flipH="1" flipV="1">
              <a:off x="1750199" y="1393017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Дуга 45"/>
            <p:cNvSpPr/>
            <p:nvPr/>
          </p:nvSpPr>
          <p:spPr>
            <a:xfrm>
              <a:off x="928662" y="1214422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Дуга 46"/>
            <p:cNvSpPr/>
            <p:nvPr/>
          </p:nvSpPr>
          <p:spPr>
            <a:xfrm rot="14188908">
              <a:off x="2571394" y="1038662"/>
              <a:ext cx="358035" cy="494396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Дуга 47"/>
            <p:cNvSpPr/>
            <p:nvPr/>
          </p:nvSpPr>
          <p:spPr>
            <a:xfrm rot="14188908">
              <a:off x="2686433" y="1094694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4283968" y="40466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Дано:  </a:t>
            </a:r>
            <a:r>
              <a:rPr lang="ru-RU" sz="2400" dirty="0" smtClean="0">
                <a:sym typeface="Wingdings 3"/>
              </a:rPr>
              <a:t>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, 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/>
            </a:r>
            <a:br>
              <a:rPr lang="ru-RU" sz="2400" dirty="0" smtClean="0">
                <a:sym typeface="Wingdings 3"/>
              </a:rPr>
            </a:br>
            <a:r>
              <a:rPr lang="ru-RU" sz="2400" dirty="0" smtClean="0">
                <a:sym typeface="Wingdings 3"/>
              </a:rPr>
              <a:t>       АВ =</a:t>
            </a:r>
            <a:r>
              <a:rPr lang="en-US" sz="2400" dirty="0" smtClean="0">
                <a:sym typeface="Wingdings 3"/>
              </a:rPr>
              <a:t> 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</a:t>
            </a:r>
            <a:r>
              <a:rPr lang="en-US" sz="2400" dirty="0" smtClean="0">
                <a:sym typeface="Wingdings 3"/>
              </a:rPr>
              <a:t/>
            </a:r>
            <a:br>
              <a:rPr lang="en-US" sz="2400" dirty="0" smtClean="0">
                <a:sym typeface="Wingdings 3"/>
              </a:rPr>
            </a:br>
            <a:r>
              <a:rPr lang="ru-RU" sz="2400" dirty="0" smtClean="0">
                <a:sym typeface="Wingdings 3"/>
              </a:rPr>
              <a:t>         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=</a:t>
            </a:r>
            <a:r>
              <a:rPr lang="ru-RU" sz="2400" baseline="-25000" dirty="0" smtClean="0">
                <a:sym typeface="Wingdings 3"/>
              </a:rPr>
              <a:t>  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 </a:t>
            </a:r>
            <a:br>
              <a:rPr lang="ru-RU" sz="2400" baseline="-25000" dirty="0" smtClean="0">
                <a:sym typeface="Wingdings 3"/>
              </a:rPr>
            </a:br>
            <a:r>
              <a:rPr lang="ru-RU" sz="2400" baseline="-25000" dirty="0" smtClean="0">
                <a:sym typeface="Wingdings 3"/>
              </a:rPr>
              <a:t>                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dirty="0" smtClean="0">
                <a:sym typeface="Wingdings 3"/>
              </a:rPr>
              <a:t>=  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</a:t>
            </a:r>
            <a:br>
              <a:rPr lang="ru-RU" sz="2400" dirty="0" smtClean="0">
                <a:sym typeface="Wingdings 3"/>
              </a:rPr>
            </a:br>
            <a:r>
              <a:rPr lang="ru-RU" sz="2400" i="1" dirty="0" smtClean="0">
                <a:solidFill>
                  <a:srgbClr val="C00000"/>
                </a:solidFill>
                <a:sym typeface="Wingdings 3"/>
              </a:rPr>
              <a:t>Доказать: </a:t>
            </a:r>
            <a:r>
              <a:rPr lang="ru-RU" sz="2400" dirty="0" smtClean="0">
                <a:sym typeface="Wingdings 3"/>
              </a:rPr>
              <a:t>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=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br>
              <a:rPr lang="en-US" sz="2400" dirty="0" smtClean="0">
                <a:sym typeface="Wingdings 3"/>
              </a:rPr>
            </a:br>
            <a:endParaRPr lang="ru-RU" sz="24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827584" y="3212976"/>
            <a:ext cx="792088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i="1" spc="-100" dirty="0" smtClean="0">
                <a:solidFill>
                  <a:srgbClr val="C00000"/>
                </a:solidFill>
                <a:sym typeface="Wingdings 3"/>
              </a:rPr>
              <a:t>Доказательство: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ru-RU" sz="2400" spc="-100" dirty="0" smtClean="0">
                <a:sym typeface="Wingdings 3"/>
              </a:rPr>
              <a:t>Наложим </a:t>
            </a:r>
            <a:r>
              <a:rPr lang="ru-RU" sz="2400" dirty="0" smtClean="0">
                <a:sym typeface="Wingdings 3"/>
              </a:rPr>
              <a:t>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 на 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 так, чтобы вершина  А совместилась  с  вершиной 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, сторона  АВ  с равной стороной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, а вершины С и 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оказались по одну сторону от прямой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ru-RU" sz="2400" dirty="0" smtClean="0">
                <a:sym typeface="Wingdings 3"/>
              </a:rPr>
              <a:t>Т. к. угол А равен углу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 </a:t>
            </a:r>
            <a:r>
              <a:rPr lang="ru-RU" sz="2400" dirty="0" smtClean="0">
                <a:sym typeface="Wingdings 3"/>
              </a:rPr>
              <a:t>и угол В равен углу 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, то лучи равных углов, и вершины  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dirty="0" smtClean="0">
                <a:sym typeface="Wingdings 3"/>
              </a:rPr>
              <a:t> и 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совпадут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ru-RU" sz="2400" dirty="0" smtClean="0">
                <a:sym typeface="Wingdings 3"/>
              </a:rPr>
              <a:t>Значит, 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 </a:t>
            </a:r>
            <a:r>
              <a:rPr lang="ru-RU" sz="2400" dirty="0" err="1" smtClean="0">
                <a:sym typeface="Wingdings 3"/>
              </a:rPr>
              <a:t>наложится</a:t>
            </a:r>
            <a:r>
              <a:rPr lang="ru-RU" sz="2400" dirty="0" smtClean="0">
                <a:sym typeface="Wingdings 3"/>
              </a:rPr>
              <a:t> на 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, т. е. 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=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endParaRPr lang="ru-RU" sz="2400" dirty="0" smtClean="0">
              <a:sym typeface="Wingdings 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08976 0.176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Устно доказать равенство треугольников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5688632" cy="44865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Устно доказать равенство треугольников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601216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84168" y="1484784"/>
            <a:ext cx="280831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Дано:</a:t>
            </a:r>
            <a:endParaRPr lang="en-US" sz="4000" dirty="0" smtClean="0"/>
          </a:p>
          <a:p>
            <a:r>
              <a:rPr lang="ru-RU" sz="4000" dirty="0" smtClean="0"/>
              <a:t>ВС=АС</a:t>
            </a:r>
          </a:p>
          <a:p>
            <a:r>
              <a:rPr lang="ru-RU" sz="4000" dirty="0" smtClean="0"/>
              <a:t> </a:t>
            </a:r>
            <a:r>
              <a:rPr lang="en-US" sz="4000" dirty="0" smtClean="0"/>
              <a:t>&lt;B=&lt;A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Устно доказать равенство треугольников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844824"/>
            <a:ext cx="5652120" cy="382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24128" y="2060848"/>
            <a:ext cx="3240360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Дано:  </a:t>
            </a:r>
            <a:endParaRPr lang="en-US" sz="4000" dirty="0" smtClean="0"/>
          </a:p>
          <a:p>
            <a:r>
              <a:rPr lang="ru-RU" sz="4000" dirty="0" smtClean="0"/>
              <a:t>луч </a:t>
            </a:r>
            <a:r>
              <a:rPr lang="en-US" sz="4000" dirty="0" smtClean="0"/>
              <a:t>A</a:t>
            </a:r>
            <a:r>
              <a:rPr lang="ru-RU" sz="4000" dirty="0" smtClean="0"/>
              <a:t>С- биссектриса угла </a:t>
            </a:r>
            <a:r>
              <a:rPr lang="en-US" sz="4000" dirty="0" smtClean="0"/>
              <a:t>BAD</a:t>
            </a:r>
          </a:p>
          <a:p>
            <a:r>
              <a:rPr lang="en-US" sz="4000" dirty="0" smtClean="0"/>
              <a:t>&lt;BCA=&lt;DCA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</a:rPr>
              <a:t>ЗАПИШИ ДОМАШЕЕ ЗАДАНИЕ!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8834" y="3473624"/>
            <a:ext cx="488516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396</Words>
  <Application>Microsoft Office PowerPoint</Application>
  <PresentationFormat>Экран (4:3)</PresentationFormat>
  <Paragraphs>81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Второй признак равенства треугольников</vt:lpstr>
      <vt:lpstr>Решить </vt:lpstr>
      <vt:lpstr>Слайд 3</vt:lpstr>
      <vt:lpstr>Второй признак равенства треугольников</vt:lpstr>
      <vt:lpstr>Слайд 5</vt:lpstr>
      <vt:lpstr>Устно доказать равенство треугольников</vt:lpstr>
      <vt:lpstr>Устно доказать равенство треугольников</vt:lpstr>
      <vt:lpstr>Устно доказать равенство треугольников</vt:lpstr>
      <vt:lpstr>ЗАПИШИ ДОМАШЕЕ ЗАДАНИЕ!</vt:lpstr>
      <vt:lpstr>Урок №2</vt:lpstr>
      <vt:lpstr>Определите по какому признаку равны треугольники</vt:lpstr>
      <vt:lpstr>Определите по какому признаку равны треугольники</vt:lpstr>
      <vt:lpstr>Устно укажите равные треугольники</vt:lpstr>
      <vt:lpstr>Письменно решите задачу:</vt:lpstr>
      <vt:lpstr>Слайд 15</vt:lpstr>
      <vt:lpstr>ЗАПИШИ ДОМАШНЕЕ ЗАДАНИЕ!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Анютик</dc:creator>
  <cp:lastModifiedBy>Компьютер</cp:lastModifiedBy>
  <cp:revision>38</cp:revision>
  <dcterms:created xsi:type="dcterms:W3CDTF">2012-11-18T06:01:35Z</dcterms:created>
  <dcterms:modified xsi:type="dcterms:W3CDTF">2014-12-25T18:58:14Z</dcterms:modified>
</cp:coreProperties>
</file>