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256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5C6D6E-D7B2-47E5-9738-9DD06A7F8F0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A0485B5-9318-4B0D-AA62-A3B821D8F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Арифметический квадратный корень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Изучение нового материала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99592" y="1988840"/>
            <a:ext cx="7772400" cy="2629272"/>
          </a:xfrm>
        </p:spPr>
        <p:txBody>
          <a:bodyPr/>
          <a:lstStyle/>
          <a:p>
            <a:pPr marL="1619250" indent="-1619250">
              <a:buNone/>
            </a:pPr>
            <a:r>
              <a:rPr lang="ru-RU" b="1" i="1" dirty="0" smtClean="0"/>
              <a:t>Задача 1</a:t>
            </a:r>
            <a:r>
              <a:rPr lang="ru-RU" dirty="0" smtClean="0"/>
              <a:t>.  Сторона квадратного участка земли          равна 12 м. Найдите его площадь </a:t>
            </a:r>
            <a:r>
              <a:rPr lang="en-US" dirty="0" smtClean="0"/>
              <a:t>S</a:t>
            </a:r>
            <a:r>
              <a:rPr lang="ru-RU" dirty="0" smtClean="0"/>
              <a:t>.</a:t>
            </a:r>
          </a:p>
          <a:p>
            <a:pPr marL="1619250" indent="-1619250">
              <a:buNone/>
            </a:pPr>
            <a:endParaRPr lang="ru-RU" dirty="0" smtClean="0"/>
          </a:p>
          <a:p>
            <a:pPr marL="1619250" indent="-1619250">
              <a:buFont typeface="Wingdings" pitchFamily="2" charset="2"/>
              <a:buChar char="Ø"/>
            </a:pPr>
            <a:r>
              <a:rPr lang="en-US" dirty="0" smtClean="0"/>
              <a:t>S=12*12=144(     )</a:t>
            </a:r>
          </a:p>
          <a:p>
            <a:pPr marL="1619250" indent="-1619250">
              <a:buNone/>
            </a:pP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356992"/>
            <a:ext cx="360040" cy="423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519238" indent="-1519238">
              <a:buNone/>
            </a:pPr>
            <a:r>
              <a:rPr lang="ru-RU" b="1" i="1" dirty="0" smtClean="0"/>
              <a:t>Задача 2. </a:t>
            </a:r>
            <a:r>
              <a:rPr lang="ru-RU" dirty="0" smtClean="0"/>
              <a:t>Площадь квадратного участка земли равна 81      . Найдите его сторону.</a:t>
            </a:r>
          </a:p>
          <a:p>
            <a:pPr marL="1519238" indent="-1519238">
              <a:buNone/>
            </a:pPr>
            <a:endParaRPr lang="ru-RU" dirty="0" smtClean="0"/>
          </a:p>
          <a:p>
            <a:pPr marL="1519238" indent="-1519238">
              <a:buFont typeface="Wingdings" pitchFamily="2" charset="2"/>
              <a:buChar char="Ø"/>
            </a:pPr>
            <a:r>
              <a:rPr lang="en-US" i="1" dirty="0" smtClean="0"/>
              <a:t>x</a:t>
            </a:r>
            <a:r>
              <a:rPr lang="ru-RU" i="1" dirty="0" smtClean="0"/>
              <a:t> – сторона квадрата;</a:t>
            </a:r>
          </a:p>
          <a:p>
            <a:pPr marL="1519238" indent="-1519238">
              <a:buNone/>
            </a:pPr>
            <a:r>
              <a:rPr lang="ru-RU" i="1" dirty="0" smtClean="0"/>
              <a:t>                         - площадь ;</a:t>
            </a:r>
          </a:p>
          <a:p>
            <a:pPr marL="1519238" indent="-1519238">
              <a:buNone/>
            </a:pPr>
            <a:r>
              <a:rPr lang="ru-RU" i="1" dirty="0" smtClean="0"/>
              <a:t>                    по условию </a:t>
            </a:r>
            <a:r>
              <a:rPr lang="en-US" i="1" dirty="0" smtClean="0"/>
              <a:t>S</a:t>
            </a:r>
            <a:r>
              <a:rPr lang="ru-RU" i="1" dirty="0" smtClean="0"/>
              <a:t>=81       , то      =81.</a:t>
            </a:r>
          </a:p>
          <a:p>
            <a:pPr marL="1519238" indent="-1519238">
              <a:buNone/>
            </a:pPr>
            <a:r>
              <a:rPr lang="ru-RU" i="1" dirty="0" smtClean="0"/>
              <a:t>                     Длина стороны – положительное число.</a:t>
            </a:r>
          </a:p>
          <a:p>
            <a:pPr marL="1519238" indent="-1519238">
              <a:buNone/>
            </a:pPr>
            <a:r>
              <a:rPr lang="ru-RU" i="1" dirty="0" smtClean="0"/>
              <a:t>                     Положительным числом, квадрат которого равен 81, является число 9.</a:t>
            </a:r>
          </a:p>
          <a:p>
            <a:pPr marL="1519238" indent="-1519238">
              <a:buNone/>
            </a:pPr>
            <a:r>
              <a:rPr lang="ru-RU" b="1" i="1" dirty="0" smtClean="0"/>
              <a:t>Ответ</a:t>
            </a:r>
            <a:r>
              <a:rPr lang="ru-RU" i="1" dirty="0" smtClean="0"/>
              <a:t>: 9 дм. </a:t>
            </a:r>
            <a:endParaRPr lang="ru-RU" i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1916832"/>
            <a:ext cx="432048" cy="345638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3140968"/>
            <a:ext cx="288032" cy="384043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573016"/>
            <a:ext cx="450051" cy="360041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573016"/>
            <a:ext cx="288032" cy="3840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620688"/>
            <a:ext cx="7772400" cy="5256584"/>
          </a:xfrm>
        </p:spPr>
        <p:txBody>
          <a:bodyPr/>
          <a:lstStyle/>
          <a:p>
            <a:r>
              <a:rPr lang="ru-RU" dirty="0" smtClean="0"/>
              <a:t>В задаче требовалось решить уравнение: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По другому можно записать: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</a:t>
            </a:r>
          </a:p>
          <a:p>
            <a:pPr algn="ctr">
              <a:buNone/>
            </a:pPr>
            <a:r>
              <a:rPr lang="ru-RU" dirty="0" smtClean="0"/>
              <a:t>Откуда: </a:t>
            </a:r>
          </a:p>
          <a:p>
            <a:pPr>
              <a:buNone/>
            </a:pPr>
            <a:r>
              <a:rPr lang="ru-RU" dirty="0" smtClean="0"/>
              <a:t>                                             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Эти числа называют </a:t>
            </a:r>
            <a:r>
              <a:rPr lang="ru-RU" sz="2800" b="1" dirty="0" smtClean="0">
                <a:solidFill>
                  <a:srgbClr val="FF0000"/>
                </a:solidFill>
              </a:rPr>
              <a:t>квадратными корнями </a:t>
            </a:r>
            <a:r>
              <a:rPr lang="ru-RU" dirty="0" smtClean="0"/>
              <a:t>из числа 81.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1124743"/>
            <a:ext cx="1584176" cy="621245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132856"/>
            <a:ext cx="2232248" cy="558062"/>
          </a:xfrm>
          <a:prstGeom prst="rect">
            <a:avLst/>
          </a:prstGeo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780927"/>
            <a:ext cx="3384376" cy="550305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4221088"/>
            <a:ext cx="2808312" cy="510602"/>
          </a:xfrm>
          <a:prstGeom prst="rect">
            <a:avLst/>
          </a:prstGeom>
          <a:noFill/>
        </p:spPr>
      </p:pic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548680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Один из квадратных корней – число 9, является положительным. Его называют </a:t>
            </a:r>
            <a:r>
              <a:rPr lang="ru-RU" i="1" dirty="0" smtClean="0">
                <a:solidFill>
                  <a:srgbClr val="FF0000"/>
                </a:solidFill>
              </a:rPr>
              <a:t>арифметическим квадратным корнем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из числа 81 и обозначают: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Таким образом,             = 9.</a:t>
            </a: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2492895"/>
            <a:ext cx="1296144" cy="1096737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3717032"/>
            <a:ext cx="648072" cy="548369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476672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i="1" u="sng" dirty="0" smtClean="0"/>
              <a:t>Def</a:t>
            </a:r>
            <a:r>
              <a:rPr lang="ru-RU" u="sng" dirty="0" smtClean="0"/>
              <a:t>: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Арифметическим квадратным корнем </a:t>
            </a:r>
            <a:r>
              <a:rPr lang="ru-RU" dirty="0" smtClean="0"/>
              <a:t>из числа </a:t>
            </a:r>
            <a:r>
              <a:rPr lang="en-US" sz="4400" i="1" dirty="0" smtClean="0"/>
              <a:t>a</a:t>
            </a:r>
            <a:r>
              <a:rPr lang="ru-RU" sz="4400" i="1" dirty="0" smtClean="0"/>
              <a:t> </a:t>
            </a:r>
            <a:r>
              <a:rPr lang="ru-RU" dirty="0" smtClean="0"/>
              <a:t>называется неотрицательное число, квадрат которого равен </a:t>
            </a:r>
            <a:r>
              <a:rPr lang="en-US" sz="4400" i="1" dirty="0" smtClean="0"/>
              <a:t>a</a:t>
            </a:r>
            <a:r>
              <a:rPr lang="ru-RU" sz="2800" i="1" dirty="0" smtClean="0"/>
              <a:t> .</a:t>
            </a:r>
          </a:p>
          <a:p>
            <a:pPr>
              <a:buNone/>
            </a:pPr>
            <a:endParaRPr lang="ru-RU" sz="2800" i="1" u="sng" dirty="0" smtClean="0"/>
          </a:p>
          <a:p>
            <a:pPr>
              <a:buNone/>
            </a:pPr>
            <a:r>
              <a:rPr lang="ru-RU" sz="2800" i="1" u="sng" dirty="0" smtClean="0"/>
              <a:t>                                       </a:t>
            </a:r>
          </a:p>
          <a:p>
            <a:pPr>
              <a:buNone/>
            </a:pPr>
            <a:r>
              <a:rPr lang="ru-RU" sz="2800" dirty="0" smtClean="0"/>
              <a:t>              - знак арифметического корня;</a:t>
            </a:r>
          </a:p>
          <a:p>
            <a:pPr>
              <a:buNone/>
            </a:pPr>
            <a:r>
              <a:rPr lang="ru-RU" sz="2800" dirty="0" smtClean="0"/>
              <a:t>      </a:t>
            </a:r>
            <a:r>
              <a:rPr lang="ru-RU" sz="4400" dirty="0" smtClean="0"/>
              <a:t> </a:t>
            </a:r>
            <a:r>
              <a:rPr lang="en-US" sz="4400" i="1" dirty="0" smtClean="0"/>
              <a:t>a</a:t>
            </a:r>
            <a:r>
              <a:rPr lang="ru-RU" sz="4400" i="1" dirty="0" smtClean="0"/>
              <a:t>  - </a:t>
            </a:r>
            <a:r>
              <a:rPr lang="ru-RU" sz="2800" dirty="0" smtClean="0"/>
              <a:t>подкоренное выражение.</a:t>
            </a:r>
            <a:endParaRPr lang="ru-RU" sz="28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2348880"/>
            <a:ext cx="576064" cy="672075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284984"/>
            <a:ext cx="483894" cy="504056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Примеры: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99592" y="1340768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Действие нахождения квадратного корня называют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извлечением квадратного корня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340768"/>
            <a:ext cx="4536504" cy="536576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1916832"/>
            <a:ext cx="1152128" cy="563263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2492896"/>
            <a:ext cx="1224136" cy="1224136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717032"/>
            <a:ext cx="2232248" cy="695766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8060432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Возводить в квадрат можно любые числа, но извлекать квадратный корень можно не из любого числа. Например, нельзя извлечь квадратный корень из числа -25, т.к. нет такого числа, квадрат которого равен -25.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Выражение          имеет смысл только при</a:t>
            </a:r>
          </a:p>
          <a:p>
            <a:pPr>
              <a:buNone/>
            </a:pPr>
            <a:r>
              <a:rPr lang="ru-RU" dirty="0" smtClean="0"/>
              <a:t>    Определение квадратного корня можно записать: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,          </a:t>
            </a:r>
          </a:p>
          <a:p>
            <a:pPr>
              <a:buNone/>
            </a:pPr>
            <a:r>
              <a:rPr lang="ru-RU" dirty="0" smtClean="0"/>
              <a:t>         </a:t>
            </a:r>
            <a:endParaRPr lang="ru-R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564904"/>
            <a:ext cx="432048" cy="504056"/>
          </a:xfrm>
          <a:prstGeom prst="rect">
            <a:avLst/>
          </a:prstGeom>
          <a:noFill/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564904"/>
            <a:ext cx="792088" cy="440049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3861048"/>
            <a:ext cx="1152128" cy="537660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861047"/>
            <a:ext cx="1440160" cy="542669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227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Арифметический квадратный корень</vt:lpstr>
      <vt:lpstr>Изучение нового материала</vt:lpstr>
      <vt:lpstr>Слайд 3</vt:lpstr>
      <vt:lpstr>Слайд 4</vt:lpstr>
      <vt:lpstr>Слайд 5</vt:lpstr>
      <vt:lpstr>Слайд 6</vt:lpstr>
      <vt:lpstr>Примеры: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Арифметический квадратный корень</dc:title>
  <dc:creator>Лариса</dc:creator>
  <cp:lastModifiedBy>admin</cp:lastModifiedBy>
  <cp:revision>8</cp:revision>
  <dcterms:created xsi:type="dcterms:W3CDTF">2010-11-18T04:30:50Z</dcterms:created>
  <dcterms:modified xsi:type="dcterms:W3CDTF">2015-10-11T19:52:47Z</dcterms:modified>
</cp:coreProperties>
</file>