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32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383132-3C8F-4F36-8ADD-B258914978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7DB3-DCB6-4ACE-AE01-1A5250786B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39CC7-293D-4204-8DED-8A86DF973B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7A674-5E12-48B1-A745-DB2AFAAEA1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D063-8CED-4817-B9C2-A401811D58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E91E9-1E9F-4BC5-9EC7-1F09FC779E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21A5B-E9E5-4C30-A5A7-844B87D708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10E8F-5DFD-437D-A18B-12AACE9860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E424D-DA57-47A8-A1A6-2DC457D7CC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0862-127F-4BE8-8F33-9D41B96721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CE0FC-F3FC-456D-A87B-035B9632F7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22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22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646FE3DF-FD6C-4C9B-9974-303783AFDC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Урок математики в 5 классе.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ПРАВИЛО: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altLang="ru-RU" smtClean="0"/>
              <a:t>Чтобы разделить число на десятичную дробь, надо:</a:t>
            </a:r>
          </a:p>
          <a:p>
            <a:pPr marL="533400" indent="-533400" eaLnBrk="1" hangingPunct="1"/>
            <a:r>
              <a:rPr lang="ru-RU" altLang="ru-RU" smtClean="0"/>
              <a:t>В делимом и делителе  перенести запятую вправо на столько цифр, сколько их после запятой в делителе;</a:t>
            </a:r>
          </a:p>
          <a:p>
            <a:pPr marL="533400" indent="-533400" eaLnBrk="1" hangingPunct="1"/>
            <a:r>
              <a:rPr lang="ru-RU" altLang="ru-RU" smtClean="0"/>
              <a:t>После выполнить деление на натуральное число.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 2.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3200" smtClean="0"/>
              <a:t>Разделим 4,5 на 0,125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3200" smtClean="0"/>
          </a:p>
          <a:p>
            <a:pPr eaLnBrk="1" hangingPunct="1">
              <a:buFont typeface="Wingdings" pitchFamily="2" charset="2"/>
              <a:buNone/>
            </a:pPr>
            <a:endParaRPr lang="ru-RU" altLang="ru-RU" sz="3200" smtClean="0"/>
          </a:p>
          <a:p>
            <a:pPr eaLnBrk="1" hangingPunct="1">
              <a:buFont typeface="Wingdings" pitchFamily="2" charset="2"/>
              <a:buNone/>
            </a:pPr>
            <a:endParaRPr lang="ru-RU" altLang="ru-RU" sz="32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3200" smtClean="0">
                <a:solidFill>
                  <a:schemeClr val="accent2"/>
                </a:solidFill>
              </a:rPr>
              <a:t>Решение</a:t>
            </a:r>
            <a:r>
              <a:rPr lang="ru-RU" altLang="ru-RU" sz="3200" smtClean="0"/>
              <a:t>: 4,500:0,125=4500:125=36.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800" smtClean="0"/>
              <a:t>Назовите числа, пропущенные в следующих равенствах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just" eaLnBrk="1" hangingPunct="1">
              <a:buFont typeface="Wingdings" pitchFamily="2" charset="2"/>
              <a:buNone/>
            </a:pPr>
            <a:r>
              <a:rPr lang="ru-RU" altLang="ru-RU" sz="3200" smtClean="0">
                <a:solidFill>
                  <a:srgbClr val="000000"/>
                </a:solidFill>
                <a:cs typeface="Times New Roman" pitchFamily="18" charset="0"/>
              </a:rPr>
              <a:t>1. 1,84:0,8=… :8; </a:t>
            </a:r>
            <a:endParaRPr lang="ru-RU" altLang="ru-RU" sz="3200" smtClean="0">
              <a:solidFill>
                <a:srgbClr val="000000"/>
              </a:solidFill>
            </a:endParaRP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ru-RU" altLang="ru-RU" sz="3200" smtClean="0">
                <a:solidFill>
                  <a:srgbClr val="000000"/>
                </a:solidFill>
                <a:cs typeface="Times New Roman" pitchFamily="18" charset="0"/>
              </a:rPr>
              <a:t>2. 0,001239:0,21=… :21; </a:t>
            </a:r>
            <a:endParaRPr lang="ru-RU" altLang="ru-RU" sz="3200" smtClean="0">
              <a:solidFill>
                <a:srgbClr val="000000"/>
              </a:solidFill>
            </a:endParaRP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ru-RU" altLang="ru-RU" sz="3200" smtClean="0">
                <a:solidFill>
                  <a:srgbClr val="000000"/>
                </a:solidFill>
                <a:cs typeface="Times New Roman" pitchFamily="18" charset="0"/>
              </a:rPr>
              <a:t>3. 1,776:0,037=… :37;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r>
              <a:rPr lang="ru-RU" altLang="ru-RU" sz="3200" smtClean="0">
                <a:solidFill>
                  <a:srgbClr val="000000"/>
                </a:solidFill>
                <a:cs typeface="Times New Roman" pitchFamily="18" charset="0"/>
              </a:rPr>
              <a:t>4. 1057,8 :1,29=… :129.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800" smtClean="0"/>
              <a:t>Найдите частное  и выполните проверку умножением: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0,8: 0,5;      3,51 :2,7;     14,335 :0,61.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Ответы: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1,6        1,3      23,5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Выполните деление устно: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0,9 : 0,3        </a:t>
            </a:r>
            <a:r>
              <a:rPr lang="ru-RU" altLang="ru-RU" smtClean="0">
                <a:solidFill>
                  <a:srgbClr val="000000"/>
                </a:solidFill>
              </a:rPr>
              <a:t>                     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0,36 : 0,6     </a:t>
            </a:r>
            <a:endParaRPr lang="ru-RU" altLang="ru-RU" smtClean="0">
              <a:solidFill>
                <a:srgbClr val="00000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1,6 : 0,04      </a:t>
            </a:r>
            <a:r>
              <a:rPr lang="ru-RU" altLang="ru-RU" smtClean="0">
                <a:solidFill>
                  <a:srgbClr val="000000"/>
                </a:solidFill>
              </a:rPr>
              <a:t>                    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 8 : 0,2      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5,4 : 2,7       </a:t>
            </a:r>
            <a:r>
              <a:rPr lang="ru-RU" altLang="ru-RU" smtClean="0">
                <a:solidFill>
                  <a:srgbClr val="000000"/>
                </a:solidFill>
              </a:rPr>
              <a:t>                      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0,072 : 0,12  </a:t>
            </a:r>
            <a:endParaRPr lang="ru-RU" altLang="ru-RU" smtClean="0">
              <a:solidFill>
                <a:srgbClr val="00000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0,39 : 0,013          </a:t>
            </a:r>
            <a:r>
              <a:rPr lang="ru-RU" altLang="ru-RU" smtClean="0">
                <a:solidFill>
                  <a:srgbClr val="000000"/>
                </a:solidFill>
              </a:rPr>
              <a:t>            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  15 : 0,5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Итоги урока: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нового вы узнали сегодня на уроке?</a:t>
            </a:r>
          </a:p>
          <a:p>
            <a:pPr eaLnBrk="1" hangingPunct="1"/>
            <a:r>
              <a:rPr lang="ru-RU" altLang="ru-RU" smtClean="0"/>
              <a:t>Сформулируйте правило деления числа на десятичную дробь.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Домашнее задание: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3600" smtClean="0">
                <a:solidFill>
                  <a:srgbClr val="000000"/>
                </a:solidFill>
                <a:cs typeface="Times New Roman" pitchFamily="18" charset="0"/>
              </a:rPr>
              <a:t>§ 7 пункт 37 №1445(2,3 столбик)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Список литературы: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Виленкин Н.Я.Математика 5 класс: учебник для общеобразовательных учреждений-М.: Мнемозина,2005.</a:t>
            </a:r>
          </a:p>
          <a:p>
            <a:pPr eaLnBrk="1" hangingPunct="1"/>
            <a:r>
              <a:rPr lang="ru-RU" smtClean="0"/>
              <a:t>Кузнецова Л.В. Математика 5-6 класс: Контрольные работы-М.: Дрофа,2001.</a:t>
            </a:r>
          </a:p>
          <a:p>
            <a:pPr eaLnBrk="1" hangingPunct="1"/>
            <a:r>
              <a:rPr lang="ru-RU" smtClean="0"/>
              <a:t>Чесноков А.С. Дидактические материалы по математике 5 класса-М.: Просвещение,2011.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Тема урока: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4800" smtClean="0"/>
              <a:t>Деление на десятичную дробь.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Цель урока: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Обеспечить понимание учащимися правила деления на десятичную дробь; сформировать умение выполнять деление десятичной дроби на десятичную дробь.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Задачи  урока: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Подвести учащихся к получению правила деления на десятичную дробь.</a:t>
            </a:r>
          </a:p>
          <a:p>
            <a:pPr eaLnBrk="1" hangingPunct="1"/>
            <a:r>
              <a:rPr lang="ru-RU" altLang="ru-RU" smtClean="0"/>
              <a:t>Познакомиться  с  правилом деления на десятичную дробь. </a:t>
            </a:r>
          </a:p>
          <a:p>
            <a:pPr eaLnBrk="1" hangingPunct="1"/>
            <a:r>
              <a:rPr lang="ru-RU" altLang="ru-RU" smtClean="0"/>
              <a:t>Выработать навыки деления на десятичную дробь.</a:t>
            </a:r>
          </a:p>
          <a:p>
            <a:pPr eaLnBrk="1" hangingPunct="1"/>
            <a:r>
              <a:rPr lang="ru-RU" altLang="ru-RU" smtClean="0"/>
              <a:t> Осознать  ценность  и  необходимость  полученных  знаний, сопереживать  за  достижения  своих  товарищей.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ТЕСТ: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1. Какое математическое действие с клетками обеспечивает рост органов живого организма?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-сложение;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-вычитание;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-умножение;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-деление.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2. Как называется расстояние между двумя отметками на измерительной шкале?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-сложение;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-деление;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-вычитание;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-умножение.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3. Что получается при делении чисел?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-личное;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-частное;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-общественное;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-коллективное.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4. Укажите лишнее слово: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делимое, частное, множитель, делитель.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Почему оно оказалось лишним?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Задача: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3200" i="1" smtClean="0"/>
              <a:t>Площадь прямоугольника равна 2,88 дм2, а его ширина равна 0,8 дм. Чему равна длина прямоугольника?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Решение: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Переведем единицы измерения </a:t>
            </a:r>
            <a:endParaRPr lang="ru-RU" altLang="ru-RU" smtClean="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2,88 дм</a:t>
            </a:r>
            <a:r>
              <a:rPr lang="ru-RU" altLang="ru-RU" baseline="30000" smtClean="0">
                <a:solidFill>
                  <a:srgbClr val="000000"/>
                </a:solidFill>
                <a:cs typeface="Times New Roman" pitchFamily="18" charset="0"/>
              </a:rPr>
              <a:t>2 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=288см</a:t>
            </a:r>
            <a:r>
              <a:rPr lang="ru-RU" altLang="ru-RU" baseline="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, а 0,8 дм = 8 см.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Площадь прямоугольника </a:t>
            </a:r>
            <a:r>
              <a:rPr lang="en-US" altLang="ru-RU" smtClean="0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=</a:t>
            </a:r>
            <a:r>
              <a:rPr lang="en-US" altLang="ru-RU" smtClean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en-US" altLang="ru-RU" smtClean="0">
                <a:solidFill>
                  <a:srgbClr val="000000"/>
                </a:solidFill>
                <a:cs typeface="Times New Roman" pitchFamily="18" charset="0"/>
              </a:rPr>
              <a:t>b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 , значит длина </a:t>
            </a:r>
            <a:r>
              <a:rPr lang="en-US" altLang="ru-RU" smtClean="0">
                <a:solidFill>
                  <a:srgbClr val="000000"/>
                </a:solidFill>
                <a:cs typeface="Times New Roman" pitchFamily="18" charset="0"/>
              </a:rPr>
              <a:t>b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=</a:t>
            </a:r>
            <a:r>
              <a:rPr lang="en-US" altLang="ru-RU" smtClean="0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en-US" altLang="ru-RU" smtClean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=288 : 8=36см=3,6дм.</a:t>
            </a:r>
            <a:endParaRPr lang="ru-RU" altLang="ru-RU" smtClean="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mtClean="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36 см или 3,6 дм является </a:t>
            </a:r>
            <a:r>
              <a:rPr lang="ru-RU" altLang="ru-RU" smtClean="0">
                <a:solidFill>
                  <a:srgbClr val="0000FF"/>
                </a:solidFill>
                <a:cs typeface="Times New Roman" pitchFamily="18" charset="0"/>
              </a:rPr>
              <a:t>частным от деления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 2,88 на 0,8</a:t>
            </a:r>
            <a:endParaRPr lang="ru-RU" altLang="ru-RU" smtClean="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mtClean="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Но пишут короче: </a:t>
            </a:r>
            <a:r>
              <a:rPr lang="ru-RU" altLang="ru-RU" smtClean="0">
                <a:solidFill>
                  <a:srgbClr val="0000FF"/>
                </a:solidFill>
                <a:cs typeface="Times New Roman" pitchFamily="18" charset="0"/>
              </a:rPr>
              <a:t>2,88 :0,8=3,6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 1.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Разделим 12,096 на 2,24: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12,096 :2,24 = 1209,6 :224=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Правило деления  десятичных дробей на натуральное число нам уже знакомо: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1209,6  224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1120     5,4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    896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    896</a:t>
            </a:r>
            <a:endParaRPr lang="ru-RU" altLang="ru-RU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</a:rPr>
              <a:t> 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       0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195513" y="3429000"/>
            <a:ext cx="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195513" y="3860800"/>
            <a:ext cx="863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971550" y="4365625"/>
            <a:ext cx="863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403350" y="5229225"/>
            <a:ext cx="720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68</TotalTime>
  <Words>487</Words>
  <Application>Microsoft Office PowerPoint</Application>
  <PresentationFormat>Экран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Wingdings</vt:lpstr>
      <vt:lpstr>Calibri</vt:lpstr>
      <vt:lpstr>Слои</vt:lpstr>
      <vt:lpstr>Урок математики в 5 классе.</vt:lpstr>
      <vt:lpstr>Тема урока:</vt:lpstr>
      <vt:lpstr>Цель урока:</vt:lpstr>
      <vt:lpstr>Задачи  урока:</vt:lpstr>
      <vt:lpstr>ТЕСТ:</vt:lpstr>
      <vt:lpstr>Слайд 6</vt:lpstr>
      <vt:lpstr>Задача:</vt:lpstr>
      <vt:lpstr>Решение:</vt:lpstr>
      <vt:lpstr>ПРИМЕР 1.</vt:lpstr>
      <vt:lpstr>ПРАВИЛО:</vt:lpstr>
      <vt:lpstr>ПРИМЕР 2.</vt:lpstr>
      <vt:lpstr>Назовите числа, пропущенные в следующих равенствах</vt:lpstr>
      <vt:lpstr>Найдите частное  и выполните проверку умножением:</vt:lpstr>
      <vt:lpstr>Выполните деление устно:</vt:lpstr>
      <vt:lpstr>Итоги урока:</vt:lpstr>
      <vt:lpstr>Домашнее задание:</vt:lpstr>
      <vt:lpstr>Список литературы: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в 5 классе.</dc:title>
  <dc:creator>user</dc:creator>
  <cp:lastModifiedBy>Компьютер</cp:lastModifiedBy>
  <cp:revision>5</cp:revision>
  <dcterms:created xsi:type="dcterms:W3CDTF">2014-03-26T15:03:23Z</dcterms:created>
  <dcterms:modified xsi:type="dcterms:W3CDTF">2015-05-12T19:15:04Z</dcterms:modified>
</cp:coreProperties>
</file>