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2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E51D34-C3A3-4DB4-A498-D63E84FEABD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12A5C-F8CA-42C6-BAC3-617475BCBBE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205B6-7684-482C-8264-186E03F9D8B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1E7BE-00E2-45A4-A99B-502DD66002A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AAAFC-384F-4686-BB87-5C7B71B37F4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65482-ABEC-4043-988F-E8183C04803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95744-0E7B-4E20-AD0D-4E653809501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90217-9E6F-43FC-8474-1456BBBBBAF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9F3C6-ABE0-4EA1-A72C-DCC301D6B04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3DCE4-0B31-47E2-8ED0-C5923103692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DBE92-C72E-4BCB-90A1-36671326A9B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0453DB39-CCC2-43F4-B269-54312AE0A8A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1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/>
              <a:t>Деление с остатком</a:t>
            </a:r>
          </a:p>
        </p:txBody>
      </p:sp>
      <p:pic>
        <p:nvPicPr>
          <p:cNvPr id="2052" name="Picture 4" descr="j02054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365625"/>
            <a:ext cx="2808287" cy="2087563"/>
          </a:xfrm>
          <a:prstGeom prst="rect">
            <a:avLst/>
          </a:prstGeom>
          <a:noFill/>
        </p:spPr>
      </p:pic>
      <p:pic>
        <p:nvPicPr>
          <p:cNvPr id="2053" name="Picture 5" descr="j02921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33375"/>
            <a:ext cx="1506538" cy="2305050"/>
          </a:xfrm>
          <a:prstGeom prst="rect">
            <a:avLst/>
          </a:prstGeom>
          <a:noFill/>
        </p:spPr>
      </p:pic>
      <p:pic>
        <p:nvPicPr>
          <p:cNvPr id="2054" name="Picture 6" descr="j008895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4365625"/>
            <a:ext cx="2952750" cy="1833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Вопросы?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600"/>
              <a:t>Может ли остаток быть больше делителя?</a:t>
            </a:r>
          </a:p>
          <a:p>
            <a:pPr>
              <a:lnSpc>
                <a:spcPct val="90000"/>
              </a:lnSpc>
            </a:pPr>
            <a:r>
              <a:rPr lang="ru-RU" sz="2600"/>
              <a:t>Может ли остаток быть равен делителю?</a:t>
            </a:r>
          </a:p>
          <a:p>
            <a:pPr>
              <a:lnSpc>
                <a:spcPct val="90000"/>
              </a:lnSpc>
            </a:pPr>
            <a:r>
              <a:rPr lang="ru-RU" sz="2600"/>
              <a:t>Как найти делимое по неполному частному, делителю и остатку?</a:t>
            </a:r>
          </a:p>
          <a:p>
            <a:pPr>
              <a:lnSpc>
                <a:spcPct val="90000"/>
              </a:lnSpc>
            </a:pPr>
            <a:r>
              <a:rPr lang="ru-RU" sz="2600"/>
              <a:t>Какие могут быть остатки при делении на 5? Приведите примеры.</a:t>
            </a:r>
          </a:p>
          <a:p>
            <a:pPr>
              <a:lnSpc>
                <a:spcPct val="90000"/>
              </a:lnSpc>
            </a:pPr>
            <a:r>
              <a:rPr lang="ru-RU" sz="2600"/>
              <a:t>Как проверить, верно ли выполнено деление с остатком?</a:t>
            </a:r>
          </a:p>
          <a:p>
            <a:pPr>
              <a:lnSpc>
                <a:spcPct val="90000"/>
              </a:lnSpc>
            </a:pPr>
            <a:r>
              <a:rPr lang="ru-RU" sz="2600"/>
              <a:t>Женя задумала число. Если это число увеличить в 7 раз и к произведению прибавить 17, то получится 108. Какое число задумала Женя?</a:t>
            </a:r>
          </a:p>
          <a:p>
            <a:pPr>
              <a:lnSpc>
                <a:spcPct val="90000"/>
              </a:lnSpc>
            </a:pPr>
            <a:endParaRPr lang="ru-RU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Домашнее задание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П. 13</a:t>
            </a:r>
          </a:p>
          <a:p>
            <a:pPr>
              <a:buFont typeface="Wingdings" pitchFamily="2" charset="2"/>
              <a:buNone/>
            </a:pPr>
            <a:r>
              <a:rPr lang="ru-RU"/>
              <a:t>№ 550 а,б ; 553 а</a:t>
            </a:r>
          </a:p>
          <a:p>
            <a:pPr>
              <a:buFont typeface="Wingdings" pitchFamily="2" charset="2"/>
              <a:buNone/>
            </a:pPr>
            <a:r>
              <a:rPr lang="ru-RU"/>
              <a:t> 551 а (по желанию)</a:t>
            </a:r>
          </a:p>
        </p:txBody>
      </p:sp>
      <p:pic>
        <p:nvPicPr>
          <p:cNvPr id="17413" name="Picture 5" descr="j02921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20713"/>
            <a:ext cx="1817687" cy="1801812"/>
          </a:xfrm>
          <a:prstGeom prst="rect">
            <a:avLst/>
          </a:prstGeom>
          <a:noFill/>
        </p:spPr>
      </p:pic>
      <p:pic>
        <p:nvPicPr>
          <p:cNvPr id="17414" name="Picture 6" descr="j02921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7775" y="2997200"/>
            <a:ext cx="2341563" cy="2974975"/>
          </a:xfrm>
          <a:prstGeom prst="rect">
            <a:avLst/>
          </a:prstGeom>
          <a:noFill/>
        </p:spPr>
      </p:pic>
      <p:pic>
        <p:nvPicPr>
          <p:cNvPr id="17415" name="Picture 7" descr="j02921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284538"/>
            <a:ext cx="2879725" cy="2524125"/>
          </a:xfrm>
          <a:prstGeom prst="rect">
            <a:avLst/>
          </a:prstGeom>
          <a:noFill/>
        </p:spPr>
      </p:pic>
      <p:sp>
        <p:nvSpPr>
          <p:cNvPr id="17416" name="WordArt 8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971550" y="1196975"/>
            <a:ext cx="6624638" cy="381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Спасибо за урок</a:t>
            </a:r>
          </a:p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       ребята 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Устно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229600" cy="4430712"/>
          </a:xfrm>
        </p:spPr>
        <p:txBody>
          <a:bodyPr/>
          <a:lstStyle/>
          <a:p>
            <a:r>
              <a:rPr lang="ru-RU" b="1"/>
              <a:t>Выполнить деление :</a:t>
            </a:r>
          </a:p>
          <a:p>
            <a:pPr>
              <a:buFont typeface="Wingdings" pitchFamily="2" charset="2"/>
              <a:buNone/>
            </a:pPr>
            <a:r>
              <a:rPr lang="ru-RU" sz="4000"/>
              <a:t>45 : 9 ;             0 : 67;         234 : 1;</a:t>
            </a:r>
          </a:p>
          <a:p>
            <a:pPr>
              <a:buFont typeface="Wingdings" pitchFamily="2" charset="2"/>
              <a:buNone/>
            </a:pPr>
            <a:r>
              <a:rPr lang="ru-RU" sz="4000"/>
              <a:t>567 : 567;        34 :17;             а:а;  </a:t>
            </a:r>
          </a:p>
          <a:p>
            <a:pPr>
              <a:buFont typeface="Wingdings" pitchFamily="2" charset="2"/>
              <a:buNone/>
            </a:pPr>
            <a:r>
              <a:rPr lang="ru-RU" sz="4000"/>
              <a:t>  в:0;             </a:t>
            </a:r>
            <a:r>
              <a:rPr lang="en-US" sz="4000"/>
              <a:t>x</a:t>
            </a:r>
            <a:r>
              <a:rPr lang="ru-RU" sz="4000"/>
              <a:t>:</a:t>
            </a:r>
            <a:r>
              <a:rPr lang="en-US" sz="4000"/>
              <a:t>x</a:t>
            </a:r>
            <a:r>
              <a:rPr lang="ru-RU" sz="4000"/>
              <a:t>;        0:а;         с:1; </a:t>
            </a:r>
          </a:p>
          <a:p>
            <a:pPr>
              <a:buFont typeface="Wingdings" pitchFamily="2" charset="2"/>
              <a:buNone/>
            </a:pPr>
            <a:r>
              <a:rPr lang="ru-RU" sz="4000"/>
              <a:t>  13 :2;            24 : 5;         26 : 7.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48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Деление с остатком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149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 b="1" i="1"/>
              <a:t>Задача.</a:t>
            </a:r>
          </a:p>
          <a:p>
            <a:pPr>
              <a:buFont typeface="Wingdings" pitchFamily="2" charset="2"/>
              <a:buNone/>
            </a:pPr>
            <a:r>
              <a:rPr lang="ru-RU"/>
              <a:t>   В гости к бабушке пришли 4 внука. Бабушка решила угостить внуков конфетами. В вазочке было 23 конфеты. Сколько конфет достанется каждому внуку, если бабушка предложит поделить конфеты поровну?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35975" cy="579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Решение: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23 : 4 = 5 (3 остаток)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   Такая запись указывает, что в делимом  23 содержится  4 раза по 5 да еще 3 единицы, то есть:</a:t>
            </a:r>
          </a:p>
          <a:p>
            <a:pPr>
              <a:buFont typeface="Wingdings" pitchFamily="2" charset="2"/>
              <a:buNone/>
            </a:pPr>
            <a:r>
              <a:rPr lang="ru-RU" sz="3600"/>
              <a:t>      23      =     4         5     +   3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284663" y="4292600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11188" y="4724400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/>
              <a:t>делимое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16238" y="4724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делитель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427538" y="4724400"/>
            <a:ext cx="12954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неполное</a:t>
            </a:r>
          </a:p>
          <a:p>
            <a:pPr>
              <a:spcBef>
                <a:spcPct val="50000"/>
              </a:spcBef>
            </a:pPr>
            <a:r>
              <a:rPr lang="ru-RU" sz="1600" b="1"/>
              <a:t>  частное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011863" y="4724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остаток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Правило</a:t>
            </a:r>
            <a:r>
              <a:rPr lang="ru-RU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b="1" i="1"/>
              <a:t>     Делимое  равно произведению  делителя и неполного частного, сложенному с остатком.</a:t>
            </a:r>
          </a:p>
          <a:p>
            <a:pPr>
              <a:buFont typeface="Wingdings" pitchFamily="2" charset="2"/>
              <a:buNone/>
            </a:pPr>
            <a:r>
              <a:rPr lang="ru-RU" sz="3200" b="1" i="1"/>
              <a:t>     </a:t>
            </a:r>
          </a:p>
          <a:p>
            <a:pPr>
              <a:buFont typeface="Wingdings" pitchFamily="2" charset="2"/>
              <a:buNone/>
            </a:pPr>
            <a:r>
              <a:rPr lang="ru-RU" sz="3200" b="1" i="1"/>
              <a:t>      </a:t>
            </a:r>
            <a:r>
              <a:rPr lang="en-US" sz="3200" b="1" i="1"/>
              <a:t>     a    =     b      c    + d</a:t>
            </a:r>
          </a:p>
          <a:p>
            <a:pPr>
              <a:buFont typeface="Wingdings" pitchFamily="2" charset="2"/>
              <a:buNone/>
            </a:pPr>
            <a:r>
              <a:rPr lang="en-US" sz="3200" b="1" i="1"/>
              <a:t> a</a:t>
            </a:r>
            <a:r>
              <a:rPr lang="ru-RU" sz="3200" b="1" i="1"/>
              <a:t>   -  делимое</a:t>
            </a:r>
            <a:endParaRPr lang="en-US" sz="3200" b="1" i="1"/>
          </a:p>
          <a:p>
            <a:pPr>
              <a:buFont typeface="Wingdings" pitchFamily="2" charset="2"/>
              <a:buNone/>
            </a:pPr>
            <a:r>
              <a:rPr lang="en-US" sz="3200" b="1" i="1"/>
              <a:t>b</a:t>
            </a:r>
            <a:r>
              <a:rPr lang="ru-RU" sz="3200" b="1" i="1"/>
              <a:t>    - делитель</a:t>
            </a:r>
            <a:endParaRPr lang="en-US" sz="3200" b="1" i="1"/>
          </a:p>
          <a:p>
            <a:pPr>
              <a:buFont typeface="Wingdings" pitchFamily="2" charset="2"/>
              <a:buNone/>
            </a:pPr>
            <a:r>
              <a:rPr lang="ru-RU" sz="3200" b="1" i="1"/>
              <a:t>с</a:t>
            </a:r>
            <a:r>
              <a:rPr lang="en-US" sz="3200" b="1" i="1"/>
              <a:t>   -  </a:t>
            </a:r>
            <a:r>
              <a:rPr lang="ru-RU" sz="3200" b="1" i="1"/>
              <a:t>неполное частное</a:t>
            </a:r>
            <a:endParaRPr lang="en-US" sz="3200" b="1" i="1"/>
          </a:p>
          <a:p>
            <a:pPr>
              <a:buFont typeface="Wingdings" pitchFamily="2" charset="2"/>
              <a:buNone/>
            </a:pPr>
            <a:r>
              <a:rPr lang="en-US" sz="3200" b="1" i="1"/>
              <a:t>d</a:t>
            </a:r>
            <a:r>
              <a:rPr lang="ru-RU" sz="3200" b="1" i="1"/>
              <a:t>  -  остаток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851275" y="3500438"/>
            <a:ext cx="71438" cy="71437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b="1"/>
              <a:t>Устно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Найти делимое, если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Неполное частное равно 7, остаток равен 3, а делитель – 6;    </a:t>
            </a:r>
          </a:p>
          <a:p>
            <a:pPr>
              <a:buFont typeface="Wingdings" pitchFamily="2" charset="2"/>
              <a:buNone/>
            </a:pPr>
            <a:r>
              <a:rPr lang="ru-RU"/>
              <a:t>                                                                  45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Неполное частное равно 11, остаток равен 1, а делитель – 9;</a:t>
            </a:r>
          </a:p>
          <a:p>
            <a:pPr>
              <a:buFont typeface="Wingdings" pitchFamily="2" charset="2"/>
              <a:buNone/>
            </a:pPr>
            <a:r>
              <a:rPr lang="ru-RU"/>
              <a:t>                                                                  100</a:t>
            </a:r>
          </a:p>
          <a:p>
            <a:pPr>
              <a:buFont typeface="Wingdings" pitchFamily="2" charset="2"/>
              <a:buChar char="ü"/>
            </a:pPr>
            <a:r>
              <a:rPr lang="ru-RU"/>
              <a:t>Неполное частное равно 20, остаток равен 13, а делитель – 15.</a:t>
            </a:r>
          </a:p>
          <a:p>
            <a:pPr>
              <a:buFont typeface="Wingdings" pitchFamily="2" charset="2"/>
              <a:buNone/>
            </a:pPr>
            <a:r>
              <a:rPr lang="ru-RU"/>
              <a:t>                                                                   313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Работа с учебником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r>
              <a:rPr lang="ru-RU"/>
              <a:t>№ 529</a:t>
            </a:r>
          </a:p>
          <a:p>
            <a:endParaRPr lang="ru-RU"/>
          </a:p>
          <a:p>
            <a:r>
              <a:rPr lang="ru-RU"/>
              <a:t>№ 532</a:t>
            </a:r>
          </a:p>
        </p:txBody>
      </p:sp>
      <p:graphicFrame>
        <p:nvGraphicFramePr>
          <p:cNvPr id="15394" name="Group 34"/>
          <p:cNvGraphicFramePr>
            <a:graphicFrameLocks noGrp="1"/>
          </p:cNvGraphicFramePr>
          <p:nvPr/>
        </p:nvGraphicFramePr>
        <p:xfrm>
          <a:off x="611188" y="2924175"/>
          <a:ext cx="8281987" cy="2785746"/>
        </p:xfrm>
        <a:graphic>
          <a:graphicData uri="http://schemas.openxmlformats.org/drawingml/2006/table">
            <a:tbl>
              <a:tblPr/>
              <a:tblGrid>
                <a:gridCol w="2070100"/>
                <a:gridCol w="2071687"/>
                <a:gridCol w="2070100"/>
                <a:gridCol w="207010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Делимое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Делитель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Неполное частное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Остаток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  <p:pic>
        <p:nvPicPr>
          <p:cNvPr id="15395" name="Picture 35" descr="j0089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76250"/>
            <a:ext cx="1535112" cy="1801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/>
          <p:cNvGraphicFramePr>
            <a:graphicFrameLocks noGrp="1"/>
          </p:cNvGraphicFramePr>
          <p:nvPr/>
        </p:nvGraphicFramePr>
        <p:xfrm>
          <a:off x="468313" y="549275"/>
          <a:ext cx="8281987" cy="5400676"/>
        </p:xfrm>
        <a:graphic>
          <a:graphicData uri="http://schemas.openxmlformats.org/drawingml/2006/table">
            <a:tbl>
              <a:tblPr/>
              <a:tblGrid>
                <a:gridCol w="2070100"/>
                <a:gridCol w="2071687"/>
                <a:gridCol w="2070100"/>
                <a:gridCol w="2070100"/>
              </a:tblGrid>
              <a:tr h="171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Делимое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Делитель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Неполное частное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Остаток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647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397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2111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Задачи (устно)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В вашем классе 17 учеников. Вас построили в шеренги. Получилось несколько шеренг из 5 учеников и одна неполная шеренга. Сколько получилось полных шеренг и сколько человек в неполной шеренге?</a:t>
            </a:r>
          </a:p>
          <a:p>
            <a:pPr>
              <a:lnSpc>
                <a:spcPct val="90000"/>
              </a:lnSpc>
            </a:pPr>
            <a:r>
              <a:rPr lang="ru-RU"/>
              <a:t>Ваш класс на уроке физкультуры  снова построили  в шеренги. На этот раз получилось 4 одинаковых полных шеренг и одна неполная. Сколько человек в каждой шеренге?  А в неполной?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224</TotalTime>
  <Words>431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Garamond</vt:lpstr>
      <vt:lpstr>Times New Roman</vt:lpstr>
      <vt:lpstr>Wingdings</vt:lpstr>
      <vt:lpstr>Centaur</vt:lpstr>
      <vt:lpstr>Край</vt:lpstr>
      <vt:lpstr>Деление с остатком</vt:lpstr>
      <vt:lpstr>Устно</vt:lpstr>
      <vt:lpstr>Деление с остатком</vt:lpstr>
      <vt:lpstr>Слайд 4</vt:lpstr>
      <vt:lpstr>Правило </vt:lpstr>
      <vt:lpstr>Устно</vt:lpstr>
      <vt:lpstr>Работа с учебником</vt:lpstr>
      <vt:lpstr>Слайд 8</vt:lpstr>
      <vt:lpstr>Задачи (устно)</vt:lpstr>
      <vt:lpstr>Вопросы?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с остатком</dc:title>
  <dc:creator>Светлана</dc:creator>
  <cp:lastModifiedBy>admin</cp:lastModifiedBy>
  <cp:revision>6</cp:revision>
  <dcterms:created xsi:type="dcterms:W3CDTF">2007-10-29T18:27:41Z</dcterms:created>
  <dcterms:modified xsi:type="dcterms:W3CDTF">2015-11-10T15:47:20Z</dcterms:modified>
</cp:coreProperties>
</file>