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sldIdLst>
    <p:sldId id="256" r:id="rId2"/>
    <p:sldId id="271" r:id="rId3"/>
    <p:sldId id="272" r:id="rId4"/>
    <p:sldId id="273" r:id="rId5"/>
    <p:sldId id="284" r:id="rId6"/>
    <p:sldId id="267" r:id="rId7"/>
    <p:sldId id="266" r:id="rId8"/>
    <p:sldId id="268" r:id="rId9"/>
    <p:sldId id="274" r:id="rId10"/>
    <p:sldId id="281" r:id="rId11"/>
    <p:sldId id="282" r:id="rId12"/>
    <p:sldId id="275" r:id="rId13"/>
    <p:sldId id="283" r:id="rId14"/>
    <p:sldId id="285" r:id="rId15"/>
    <p:sldId id="286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8E7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23" autoAdjust="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589C7-7BB3-4E5D-ADBF-89215434B9C0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F61282C-A03A-4E6E-A623-D80B4DF730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11280-1F42-44B9-B1FD-13A5922FDB1F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49294-48A9-4FA6-A219-99A23B0C1A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66AA1-373E-4755-ACA5-1CA707BEE8B6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B9DAD-F259-4CED-85DF-3F724C490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DDCC0-D42C-4DAE-963C-ED8CA81A9F05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EBD87-1165-4FA2-A5CC-66FB8ECEA0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05E5D-F0CC-46D5-84F4-C768CFE7826E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64046-94A3-46B5-8B19-E59837405B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3B8F1-3A18-45DC-9645-C21A5D6B2645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B5E99-152A-4C21-BA4E-971CB0C8FB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DAB9812-0C1E-4EE5-87B3-EA143EE26F52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31D1178-A106-4685-88B7-59A39E427D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9F55E-7DF0-4E43-8B51-25D5C5A0134A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DEECC-ACD3-4B2A-AF53-5ACB61023B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4BF64-C137-4E02-9934-09B6BDEF8418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13234-649B-4C99-98CA-8C8217ACAE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70927-014B-49C0-A817-3E36C465EE38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8DBC0-2FB4-4269-978C-BE8811C646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20380-1B61-4FC0-8E1C-23D36FBDA68B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D0F38-D441-4CC2-929F-23B9D7E582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C64F49DD-DD45-4794-A6CB-3D2C3CA80E0D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55A13C1F-1E31-4C9C-92D2-D99F5C154B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1" r:id="rId1"/>
    <p:sldLayoutId id="2147484213" r:id="rId2"/>
    <p:sldLayoutId id="2147484214" r:id="rId3"/>
    <p:sldLayoutId id="2147484215" r:id="rId4"/>
    <p:sldLayoutId id="2147484222" r:id="rId5"/>
    <p:sldLayoutId id="2147484223" r:id="rId6"/>
    <p:sldLayoutId id="2147484216" r:id="rId7"/>
    <p:sldLayoutId id="2147484217" r:id="rId8"/>
    <p:sldLayoutId id="2147484218" r:id="rId9"/>
    <p:sldLayoutId id="2147484219" r:id="rId10"/>
    <p:sldLayoutId id="214748422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8CDD7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8CDD7"/>
        </a:buClr>
        <a:buFont typeface="Georgia" pitchFamily="18" charset="0"/>
        <a:buChar char="▫"/>
        <a:defRPr sz="2000" kern="1200">
          <a:solidFill>
            <a:srgbClr val="A8CDD7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ge.edu.ru/" TargetMode="External"/><Relationship Id="rId13" Type="http://schemas.openxmlformats.org/officeDocument/2006/relationships/hyperlink" Target="http://4ege.ru/" TargetMode="External"/><Relationship Id="rId3" Type="http://schemas.openxmlformats.org/officeDocument/2006/relationships/hyperlink" Target="http://mathege.ru/" TargetMode="External"/><Relationship Id="rId7" Type="http://schemas.openxmlformats.org/officeDocument/2006/relationships/hyperlink" Target="http://uztest.ru/" TargetMode="External"/><Relationship Id="rId12" Type="http://schemas.openxmlformats.org/officeDocument/2006/relationships/hyperlink" Target="http://www.diary.ru/~eek/" TargetMode="External"/><Relationship Id="rId2" Type="http://schemas.openxmlformats.org/officeDocument/2006/relationships/hyperlink" Target="http://www.fipi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ge-trener.ru/" TargetMode="External"/><Relationship Id="rId11" Type="http://schemas.openxmlformats.org/officeDocument/2006/relationships/hyperlink" Target="http://www.alexlarin.narod.ru/ege.html" TargetMode="External"/><Relationship Id="rId5" Type="http://schemas.openxmlformats.org/officeDocument/2006/relationships/hyperlink" Target="http://egetrener.ru/" TargetMode="External"/><Relationship Id="rId10" Type="http://schemas.openxmlformats.org/officeDocument/2006/relationships/hyperlink" Target="http://hi-edu.tv/movies.html?category=3" TargetMode="External"/><Relationship Id="rId4" Type="http://schemas.openxmlformats.org/officeDocument/2006/relationships/hyperlink" Target="http://www.mathege.ru:8080/" TargetMode="External"/><Relationship Id="rId9" Type="http://schemas.openxmlformats.org/officeDocument/2006/relationships/hyperlink" Target="http://www.edu.ru/abitur/act.39/index.ph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подсолнух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3138" cy="98107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5123" name="WordArt 7"/>
          <p:cNvSpPr>
            <a:spLocks noChangeArrowheads="1" noChangeShapeType="1" noTextEdit="1"/>
          </p:cNvSpPr>
          <p:nvPr/>
        </p:nvSpPr>
        <p:spPr bwMode="auto">
          <a:xfrm>
            <a:off x="5286375" y="4357688"/>
            <a:ext cx="3230563" cy="158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ru-RU" sz="2000" kern="10" dirty="0">
              <a:ln w="15875">
                <a:solidFill>
                  <a:srgbClr val="8A8E72"/>
                </a:solidFill>
                <a:round/>
                <a:headEnd/>
                <a:tailEnd/>
              </a:ln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sp>
        <p:nvSpPr>
          <p:cNvPr id="5124" name="WordArt 8"/>
          <p:cNvSpPr>
            <a:spLocks noChangeArrowheads="1" noChangeShapeType="1" noTextEdit="1"/>
          </p:cNvSpPr>
          <p:nvPr/>
        </p:nvSpPr>
        <p:spPr bwMode="auto">
          <a:xfrm>
            <a:off x="1692275" y="765175"/>
            <a:ext cx="6451600" cy="2592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Подготовка к ЕГЭ по математике. 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Решение заданий В1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Прямоугольник 3"/>
          <p:cNvSpPr>
            <a:spLocks noChangeArrowheads="1"/>
          </p:cNvSpPr>
          <p:nvPr/>
        </p:nvSpPr>
        <p:spPr bwMode="auto">
          <a:xfrm>
            <a:off x="714375" y="1000125"/>
            <a:ext cx="69294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chemeClr val="tx2"/>
                </a:solidFill>
                <a:latin typeface="Trebuchet MS" pitchFamily="34" charset="0"/>
              </a:rPr>
              <a:t>Прототип задания B1 (№ 26618)</a:t>
            </a:r>
          </a:p>
        </p:txBody>
      </p:sp>
      <p:sp>
        <p:nvSpPr>
          <p:cNvPr id="14339" name="Прямоугольник 4"/>
          <p:cNvSpPr>
            <a:spLocks noChangeArrowheads="1"/>
          </p:cNvSpPr>
          <p:nvPr/>
        </p:nvSpPr>
        <p:spPr bwMode="auto">
          <a:xfrm>
            <a:off x="500063" y="2000250"/>
            <a:ext cx="77438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Флакон шампуня стоит 160 рублей. Какое наибольшее число флаконов можно купить на 1000 рублей во время распродажи, когда скидка составляет 25%? 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3000364" y="3286124"/>
            <a:ext cx="5611842" cy="3357586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>
              <a:defRPr/>
            </a:pPr>
            <a:r>
              <a:rPr lang="ru-RU" dirty="0">
                <a:solidFill>
                  <a:srgbClr val="C00000"/>
                </a:solidFill>
              </a:rPr>
              <a:t>После скидки стоимость шампуня будет составлять 75% от его первоначальной цены. Найдем новую стоимость: 160*0,75=120 (руб.)</a:t>
            </a:r>
          </a:p>
          <a:p>
            <a:pPr algn="just">
              <a:defRPr/>
            </a:pPr>
            <a:r>
              <a:rPr lang="ru-RU" dirty="0">
                <a:solidFill>
                  <a:srgbClr val="C00000"/>
                </a:solidFill>
              </a:rPr>
              <a:t>Чтобы найти наибольшее число флаконов, которое можно купить, необходимо все деньги поделить на стоимость одного флакона:</a:t>
            </a:r>
          </a:p>
          <a:p>
            <a:pPr algn="just">
              <a:defRPr/>
            </a:pPr>
            <a:r>
              <a:rPr lang="ru-RU" dirty="0">
                <a:solidFill>
                  <a:srgbClr val="C00000"/>
                </a:solidFill>
              </a:rPr>
              <a:t>1000</a:t>
            </a:r>
            <a:r>
              <a:rPr lang="en-US" dirty="0">
                <a:solidFill>
                  <a:srgbClr val="C00000"/>
                </a:solidFill>
              </a:rPr>
              <a:t>/</a:t>
            </a:r>
            <a:r>
              <a:rPr lang="ru-RU" dirty="0">
                <a:solidFill>
                  <a:srgbClr val="C00000"/>
                </a:solidFill>
              </a:rPr>
              <a:t>120=8,(3)</a:t>
            </a:r>
          </a:p>
          <a:p>
            <a:pPr algn="just">
              <a:defRPr/>
            </a:pPr>
            <a:r>
              <a:rPr lang="ru-RU" dirty="0">
                <a:solidFill>
                  <a:srgbClr val="C00000"/>
                </a:solidFill>
              </a:rPr>
              <a:t>Так как флаконы продаются только целиком, на 1000 рублей можно купить 8 флаконов.</a:t>
            </a:r>
          </a:p>
          <a:p>
            <a:pPr algn="just">
              <a:defRPr/>
            </a:pPr>
            <a:endParaRPr lang="ru-RU" dirty="0">
              <a:solidFill>
                <a:srgbClr val="FFFFFF"/>
              </a:solidFill>
            </a:endParaRPr>
          </a:p>
          <a:p>
            <a:pPr algn="just">
              <a:defRPr/>
            </a:pPr>
            <a:r>
              <a:rPr lang="ru-RU" dirty="0">
                <a:solidFill>
                  <a:srgbClr val="002060"/>
                </a:solidFill>
              </a:rPr>
              <a:t>Ответ: 8</a:t>
            </a:r>
          </a:p>
        </p:txBody>
      </p:sp>
      <p:sp>
        <p:nvSpPr>
          <p:cNvPr id="7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rgbClr val="002060"/>
                </a:solidFill>
                <a:latin typeface="Georgia" pitchFamily="18" charset="0"/>
              </a:rPr>
              <a:t>Решение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642938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smtClean="0"/>
              <a:t>Задания для самостоятельного решения</a:t>
            </a:r>
          </a:p>
        </p:txBody>
      </p:sp>
      <p:sp>
        <p:nvSpPr>
          <p:cNvPr id="15363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rgbClr val="002060"/>
                </a:solidFill>
                <a:latin typeface="Georgia" pitchFamily="18" charset="0"/>
              </a:rPr>
              <a:t>Проверка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175000" y="4929198"/>
            <a:ext cx="5611842" cy="188435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  <p:sp>
        <p:nvSpPr>
          <p:cNvPr id="1536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5368" name="Rectangle 11"/>
          <p:cNvSpPr>
            <a:spLocks noChangeArrowheads="1"/>
          </p:cNvSpPr>
          <p:nvPr/>
        </p:nvSpPr>
        <p:spPr bwMode="auto">
          <a:xfrm>
            <a:off x="3563938" y="5157788"/>
            <a:ext cx="45720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solidFill>
                  <a:srgbClr val="002060"/>
                </a:solidFill>
              </a:rPr>
              <a:t>Ответ:</a:t>
            </a:r>
          </a:p>
          <a:p>
            <a:pPr algn="ctr"/>
            <a:r>
              <a:rPr lang="ru-RU" sz="2400">
                <a:solidFill>
                  <a:srgbClr val="002060"/>
                </a:solidFill>
              </a:rPr>
              <a:t>1)6</a:t>
            </a:r>
          </a:p>
          <a:p>
            <a:pPr algn="ctr"/>
            <a:r>
              <a:rPr lang="ru-RU" sz="2400">
                <a:solidFill>
                  <a:srgbClr val="002060"/>
                </a:solidFill>
              </a:rPr>
              <a:t>2)8 </a:t>
            </a:r>
          </a:p>
          <a:p>
            <a:pPr algn="ctr"/>
            <a:r>
              <a:rPr lang="ru-RU" sz="2400">
                <a:solidFill>
                  <a:srgbClr val="002060"/>
                </a:solidFill>
              </a:rPr>
              <a:t>3)8</a:t>
            </a:r>
          </a:p>
        </p:txBody>
      </p:sp>
      <p:sp>
        <p:nvSpPr>
          <p:cNvPr id="15369" name="Rectangle 15"/>
          <p:cNvSpPr>
            <a:spLocks noChangeArrowheads="1"/>
          </p:cNvSpPr>
          <p:nvPr/>
        </p:nvSpPr>
        <p:spPr bwMode="auto">
          <a:xfrm>
            <a:off x="539750" y="1700213"/>
            <a:ext cx="829151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1) Флакон шампуня стоит 200 рублей. Какое наибольшее число флаконов можно купить на 1000 рублей во время распродажи, когда скидка составляет 15%? </a:t>
            </a:r>
          </a:p>
        </p:txBody>
      </p:sp>
      <p:sp>
        <p:nvSpPr>
          <p:cNvPr id="15370" name="Rectangle 16"/>
          <p:cNvSpPr>
            <a:spLocks noChangeArrowheads="1"/>
          </p:cNvSpPr>
          <p:nvPr/>
        </p:nvSpPr>
        <p:spPr bwMode="auto">
          <a:xfrm>
            <a:off x="611188" y="2636838"/>
            <a:ext cx="80851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2) Флакон шампуня стоит 170 рублей. Какое наибольшее число флаконов можно купить на 900 рублей во время распродажи, когда скидка составляет 35%? </a:t>
            </a:r>
          </a:p>
        </p:txBody>
      </p:sp>
      <p:sp>
        <p:nvSpPr>
          <p:cNvPr id="15371" name="Rectangle 17"/>
          <p:cNvSpPr>
            <a:spLocks noChangeArrowheads="1"/>
          </p:cNvSpPr>
          <p:nvPr/>
        </p:nvSpPr>
        <p:spPr bwMode="auto">
          <a:xfrm>
            <a:off x="611188" y="3644900"/>
            <a:ext cx="810418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3) Флакон шампуня стоит 140 рублей. Какое наибольшее число флаконов можно купить на 900 рублей во время распродажи, когда скидка составляет 35%?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рямоугольник 3"/>
          <p:cNvSpPr>
            <a:spLocks noChangeArrowheads="1"/>
          </p:cNvSpPr>
          <p:nvPr/>
        </p:nvSpPr>
        <p:spPr bwMode="auto">
          <a:xfrm>
            <a:off x="468313" y="836613"/>
            <a:ext cx="69294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chemeClr val="tx2"/>
                </a:solidFill>
              </a:rPr>
              <a:t>Прототип задания B1 (№ 26625)</a:t>
            </a:r>
            <a:br>
              <a:rPr lang="ru-RU" sz="2800" b="1">
                <a:solidFill>
                  <a:schemeClr val="tx2"/>
                </a:solidFill>
              </a:rPr>
            </a:br>
            <a:endParaRPr lang="ru-RU" sz="2800" b="1">
              <a:solidFill>
                <a:schemeClr val="tx2"/>
              </a:solidFill>
            </a:endParaRPr>
          </a:p>
        </p:txBody>
      </p:sp>
      <p:grpSp>
        <p:nvGrpSpPr>
          <p:cNvPr id="2" name="AutoShape 4"/>
          <p:cNvGrpSpPr>
            <a:grpSpLocks/>
          </p:cNvGrpSpPr>
          <p:nvPr/>
        </p:nvGrpSpPr>
        <p:grpSpPr bwMode="auto">
          <a:xfrm>
            <a:off x="1928813" y="2928938"/>
            <a:ext cx="6926262" cy="3573462"/>
            <a:chOff x="1213" y="3044"/>
            <a:chExt cx="4363" cy="1421"/>
          </a:xfrm>
        </p:grpSpPr>
        <p:pic>
          <p:nvPicPr>
            <p:cNvPr id="16390" name="AutoShape 4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13" y="3044"/>
              <a:ext cx="4363" cy="1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0" name="Text Box 6"/>
            <p:cNvSpPr txBox="1">
              <a:spLocks noChangeArrowheads="1"/>
            </p:cNvSpPr>
            <p:nvPr/>
          </p:nvSpPr>
          <p:spPr bwMode="auto">
            <a:xfrm>
              <a:off x="1978" y="3129"/>
              <a:ext cx="3419" cy="1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ru-RU" sz="2000" dirty="0">
                  <a:solidFill>
                    <a:srgbClr val="C00000"/>
                  </a:solidFill>
                  <a:latin typeface="Georgia" pitchFamily="18" charset="0"/>
                </a:rPr>
                <a:t>На 6 литров воды потребуется 6•12=72 (г) лимонной кислоты. </a:t>
              </a:r>
              <a:r>
                <a:rPr lang="ru-RU" sz="2000" dirty="0">
                  <a:solidFill>
                    <a:srgbClr val="C00000"/>
                  </a:solidFill>
                  <a:latin typeface="+mn-lt"/>
                </a:rPr>
                <a:t>Чтобы найти наименьшее число пакетиков, которое надо купить, необходимо все количество кислоты поделить на вес одного пакетика</a:t>
              </a:r>
            </a:p>
            <a:p>
              <a:pPr algn="ctr">
                <a:defRPr/>
              </a:pPr>
              <a:r>
                <a:rPr lang="ru-RU" sz="2000" dirty="0">
                  <a:solidFill>
                    <a:srgbClr val="C00000"/>
                  </a:solidFill>
                  <a:latin typeface="+mn-lt"/>
                </a:rPr>
                <a:t>72:10=7,2</a:t>
              </a:r>
              <a:endParaRPr lang="ru-RU" sz="2000" dirty="0">
                <a:solidFill>
                  <a:srgbClr val="C00000"/>
                </a:solidFill>
                <a:latin typeface="+mn-lt"/>
              </a:endParaRPr>
            </a:p>
            <a:p>
              <a:pPr algn="ctr">
                <a:defRPr/>
              </a:pPr>
              <a:r>
                <a:rPr lang="ru-RU" sz="2000" dirty="0">
                  <a:solidFill>
                    <a:srgbClr val="C00000"/>
                  </a:solidFill>
                  <a:latin typeface="+mn-lt"/>
                </a:rPr>
                <a:t>Так как пакетики продаются только целиком, на 6 литров маринада их надо купить 8</a:t>
              </a:r>
            </a:p>
            <a:p>
              <a:pPr algn="ctr">
                <a:defRPr/>
              </a:pPr>
              <a:r>
                <a:rPr lang="ru-RU" sz="2000" dirty="0">
                  <a:solidFill>
                    <a:srgbClr val="002060"/>
                  </a:solidFill>
                  <a:latin typeface="+mn-lt"/>
                </a:rPr>
                <a:t>Ответ: 8 </a:t>
              </a:r>
              <a:r>
                <a:rPr lang="ru-RU" sz="2000" dirty="0">
                  <a:solidFill>
                    <a:srgbClr val="002060"/>
                  </a:solidFill>
                  <a:latin typeface="+mn-lt"/>
                </a:rPr>
                <a:t>пакетиков</a:t>
              </a:r>
              <a:endParaRPr lang="ru-RU" sz="2000" dirty="0">
                <a:solidFill>
                  <a:srgbClr val="002060"/>
                </a:solidFill>
                <a:latin typeface="+mn-lt"/>
              </a:endParaRPr>
            </a:p>
            <a:p>
              <a:pPr algn="ctr">
                <a:defRPr/>
              </a:pPr>
              <a:endParaRPr lang="ru-RU" sz="2000" dirty="0">
                <a:solidFill>
                  <a:srgbClr val="C00000"/>
                </a:solidFill>
                <a:latin typeface="+mn-lt"/>
              </a:endParaRPr>
            </a:p>
            <a:p>
              <a:pPr algn="ctr">
                <a:defRPr/>
              </a:pPr>
              <a:endParaRPr lang="ru-RU" sz="2000" dirty="0">
                <a:solidFill>
                  <a:srgbClr val="C00000"/>
                </a:solidFill>
                <a:latin typeface="+mn-lt"/>
              </a:endParaRPr>
            </a:p>
            <a:p>
              <a:pPr algn="ctr">
                <a:defRPr/>
              </a:pPr>
              <a:endParaRPr lang="ru-RU" sz="2000" dirty="0">
                <a:solidFill>
                  <a:srgbClr val="C00000"/>
                </a:solidFill>
                <a:latin typeface="+mn-lt"/>
              </a:endParaRPr>
            </a:p>
            <a:p>
              <a:pPr algn="ctr">
                <a:defRPr/>
              </a:pPr>
              <a:endParaRPr lang="ru-RU" sz="2000" dirty="0">
                <a:solidFill>
                  <a:srgbClr val="C00000"/>
                </a:solidFill>
                <a:latin typeface="+mn-lt"/>
              </a:endParaRPr>
            </a:p>
          </p:txBody>
        </p:sp>
      </p:grpSp>
      <p:sp>
        <p:nvSpPr>
          <p:cNvPr id="16388" name="Rectangle 13"/>
          <p:cNvSpPr>
            <a:spLocks noChangeArrowheads="1"/>
          </p:cNvSpPr>
          <p:nvPr/>
        </p:nvSpPr>
        <p:spPr bwMode="auto">
          <a:xfrm>
            <a:off x="611188" y="1628775"/>
            <a:ext cx="813276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Для приготовления маринада для огурцов на 1 литр воды требуется 12 г лимонной кислоты. Лимонная кислота продается в пакетиках по 10 г. Какое наименьшее число пачек нужно купить хозяйке для приготовления 6 литров маринада? </a:t>
            </a:r>
          </a:p>
        </p:txBody>
      </p:sp>
      <p:sp>
        <p:nvSpPr>
          <p:cNvPr id="16389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rgbClr val="002060"/>
                </a:solidFill>
                <a:latin typeface="Georgia" pitchFamily="18" charset="0"/>
              </a:rPr>
              <a:t>Решение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642938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smtClean="0"/>
              <a:t>Задания для самостоятельного решения</a:t>
            </a:r>
          </a:p>
        </p:txBody>
      </p:sp>
      <p:sp>
        <p:nvSpPr>
          <p:cNvPr id="17411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rgbClr val="002060"/>
                </a:solidFill>
                <a:latin typeface="Georgia" pitchFamily="18" charset="0"/>
              </a:rPr>
              <a:t>Проверка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214678" y="4973642"/>
            <a:ext cx="5611842" cy="188435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  <p:sp>
        <p:nvSpPr>
          <p:cNvPr id="1741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3563938" y="5157788"/>
            <a:ext cx="45720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solidFill>
                  <a:srgbClr val="002060"/>
                </a:solidFill>
              </a:rPr>
              <a:t>Ответ:</a:t>
            </a:r>
          </a:p>
          <a:p>
            <a:pPr algn="ctr"/>
            <a:r>
              <a:rPr lang="ru-RU" sz="2400">
                <a:solidFill>
                  <a:srgbClr val="002060"/>
                </a:solidFill>
              </a:rPr>
              <a:t>1)10</a:t>
            </a:r>
          </a:p>
          <a:p>
            <a:pPr algn="ctr"/>
            <a:r>
              <a:rPr lang="ru-RU" sz="2400">
                <a:solidFill>
                  <a:srgbClr val="002060"/>
                </a:solidFill>
              </a:rPr>
              <a:t>2)9 </a:t>
            </a:r>
          </a:p>
          <a:p>
            <a:pPr algn="ctr"/>
            <a:endParaRPr lang="ru-RU" sz="2400">
              <a:solidFill>
                <a:srgbClr val="FFFFFF"/>
              </a:solidFill>
            </a:endParaRPr>
          </a:p>
        </p:txBody>
      </p:sp>
      <p:sp>
        <p:nvSpPr>
          <p:cNvPr id="17417" name="Rectangle 14"/>
          <p:cNvSpPr>
            <a:spLocks noChangeArrowheads="1"/>
          </p:cNvSpPr>
          <p:nvPr/>
        </p:nvSpPr>
        <p:spPr bwMode="auto">
          <a:xfrm>
            <a:off x="468313" y="3284538"/>
            <a:ext cx="795496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2) Для приготовления маринада для огурцов на 1 литр воды требуется 14 г лимонной кислоты. Лимонная кислота продается в пакетиках по 10 г. Какое наименьшее число пачек нужно купить хозяйке для приготовления 6 литров маринада? </a:t>
            </a:r>
          </a:p>
        </p:txBody>
      </p:sp>
      <p:sp>
        <p:nvSpPr>
          <p:cNvPr id="17418" name="Rectangle 15"/>
          <p:cNvSpPr>
            <a:spLocks noChangeArrowheads="1"/>
          </p:cNvSpPr>
          <p:nvPr/>
        </p:nvSpPr>
        <p:spPr bwMode="auto">
          <a:xfrm>
            <a:off x="539750" y="1628775"/>
            <a:ext cx="820578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1) Для приготовления маринада для огурцов на 1 литр воды требуется 12 г лимонной кислоты. Лимонная кислота продается в пакетиках по 10 г. Какое наименьшее число пачек нужно купить хозяйке для приготовления 8 литров маринада?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714375" y="357188"/>
            <a:ext cx="8229600" cy="1066800"/>
          </a:xfrm>
        </p:spPr>
        <p:txBody>
          <a:bodyPr/>
          <a:lstStyle/>
          <a:p>
            <a:pPr algn="ctr" eaLnBrk="1" hangingPunct="1"/>
            <a:r>
              <a:rPr lang="ru-RU" sz="2800" smtClean="0"/>
              <a:t>Список рекомендуемой литературы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214438"/>
            <a:ext cx="8229600" cy="5643562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 smtClean="0"/>
              <a:t>Самое полное издание типовых вариантов реальных заданий ЕГЭ: 2010: Математика / авт.-сост. И.Р.Высоцкий, Д.Д.Гущин, П.И.Захаров и др.; под ред. А.Л.Семенова, И.В.Ященко. – </a:t>
            </a:r>
            <a:r>
              <a:rPr lang="ru-RU" sz="1400" dirty="0" err="1" smtClean="0"/>
              <a:t>М.:АСТ:Астрель</a:t>
            </a:r>
            <a:r>
              <a:rPr lang="ru-RU" sz="1400" dirty="0" smtClean="0"/>
              <a:t>, 2010. – 93, (3)с. – (Федеральный институт педагогических измерений)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 smtClean="0"/>
              <a:t>Математика: тематическое планирование  уроков подготовки к экзамену / </a:t>
            </a:r>
            <a:r>
              <a:rPr lang="ru-RU" sz="1400" dirty="0" err="1" smtClean="0"/>
              <a:t>Белошистая.В</a:t>
            </a:r>
            <a:r>
              <a:rPr lang="ru-RU" sz="1400" dirty="0" smtClean="0"/>
              <a:t>. А. –М: Издательство «Экзамен», 2007. – 478 (2) с. (Серия «ЕГЭ 2007. Поурочное планирование»)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 smtClean="0"/>
              <a:t>Математика: самостоятельная подготовка к ЕГЭ / Л.Д. Лаппо, М.А. Попов. – 3-е изд., </a:t>
            </a:r>
            <a:r>
              <a:rPr lang="ru-RU" sz="1400" dirty="0" err="1" smtClean="0"/>
              <a:t>перераб</a:t>
            </a:r>
            <a:r>
              <a:rPr lang="ru-RU" sz="1400" dirty="0" smtClean="0"/>
              <a:t>. И </a:t>
            </a:r>
            <a:r>
              <a:rPr lang="ru-RU" sz="1400" dirty="0" err="1" smtClean="0"/>
              <a:t>дополн</a:t>
            </a:r>
            <a:r>
              <a:rPr lang="ru-RU" sz="1400" dirty="0" smtClean="0"/>
              <a:t>. -  М.: Издательство «Экзамен», 2009. – 381, (3) с. (Серия «ЕГЭ. </a:t>
            </a:r>
            <a:r>
              <a:rPr lang="ru-RU" sz="1400" dirty="0" err="1" smtClean="0"/>
              <a:t>Интенсив</a:t>
            </a:r>
            <a:r>
              <a:rPr lang="ru-RU" sz="1400" dirty="0" smtClean="0"/>
              <a:t>»)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 smtClean="0"/>
              <a:t>Математика. Решение задач группы В / Ю.А.Глазков, И.А.Варшавский, М.Я. </a:t>
            </a:r>
            <a:r>
              <a:rPr lang="ru-RU" sz="1400" dirty="0" err="1" smtClean="0"/>
              <a:t>Гаиашвилли</a:t>
            </a:r>
            <a:r>
              <a:rPr lang="ru-RU" sz="1400" dirty="0" smtClean="0"/>
              <a:t>. – М.: Издательство «Экзамен», 2009. – 382 (2) с. (Серия «ЕГЭ. 100 баллов»)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 smtClean="0"/>
              <a:t>Математика:  тренировочные тематические задания повышенной сложности с ответами для подготовки к ЕГЭ и к другим формам выпускного и вступительного экзаменов /</a:t>
            </a:r>
            <a:r>
              <a:rPr lang="ru-RU" sz="1400" dirty="0" err="1" smtClean="0"/>
              <a:t>сост</a:t>
            </a:r>
            <a:r>
              <a:rPr lang="ru-RU" sz="1400" dirty="0" smtClean="0"/>
              <a:t> Г.И.Ковалева, </a:t>
            </a:r>
            <a:r>
              <a:rPr lang="ru-RU" sz="1400" dirty="0" err="1" smtClean="0"/>
              <a:t>Т.И.Бузулина</a:t>
            </a:r>
            <a:r>
              <a:rPr lang="ru-RU" sz="1400" dirty="0" smtClean="0"/>
              <a:t>, О.Л.Безрукова,  Ю.А. </a:t>
            </a:r>
            <a:r>
              <a:rPr lang="ru-RU" sz="1400" dirty="0" err="1" smtClean="0"/>
              <a:t>Розка</a:t>
            </a:r>
            <a:r>
              <a:rPr lang="ru-RU" sz="1400" dirty="0" smtClean="0"/>
              <a:t>. _ Волгоград: Учитель, 20089, - 494 с.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 err="1" smtClean="0"/>
              <a:t>Шабунин</a:t>
            </a:r>
            <a:r>
              <a:rPr lang="ru-RU" sz="1400" dirty="0" smtClean="0"/>
              <a:t> М.И. и др. Алгебра и начала анализа: Дидактические материалы для 10-11 </a:t>
            </a:r>
            <a:r>
              <a:rPr lang="ru-RU" sz="1400" dirty="0" err="1" smtClean="0"/>
              <a:t>кл</a:t>
            </a:r>
            <a:r>
              <a:rPr lang="ru-RU" sz="1400" dirty="0" smtClean="0"/>
              <a:t>. – 3-е изд. – М.: Мнемозина, 2000. – 251 с.: ил.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14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914400" y="285750"/>
            <a:ext cx="8229600" cy="1066800"/>
          </a:xfrm>
        </p:spPr>
        <p:txBody>
          <a:bodyPr/>
          <a:lstStyle/>
          <a:p>
            <a:pPr algn="ctr" eaLnBrk="1" hangingPunct="1"/>
            <a:r>
              <a:rPr lang="ru-RU" smtClean="0"/>
              <a:t> Адреса сайтов в сети Интернет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143000"/>
            <a:ext cx="8229600" cy="5002213"/>
          </a:xfrm>
        </p:spPr>
        <p:txBody>
          <a:bodyPr>
            <a:no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err="1" smtClean="0">
                <a:hlinkClick r:id="rId2"/>
              </a:rPr>
              <a:t>www.fipi.ru</a:t>
            </a:r>
            <a:r>
              <a:rPr lang="ru-RU" sz="1350" dirty="0" smtClean="0"/>
              <a:t> – Федеральный институт педагогических измерений (ФИПИ). Особенно обратите внимание на раздел «Открытый сегмент ФБТЗ» – это система для подготовки к ЕГЭ - в режиме </a:t>
            </a:r>
            <a:r>
              <a:rPr lang="ru-RU" sz="1350" dirty="0" err="1" smtClean="0"/>
              <a:t>on-line</a:t>
            </a:r>
            <a:r>
              <a:rPr lang="ru-RU" sz="1350" dirty="0" smtClean="0"/>
              <a:t>. Вы можете отвечать на вопросы банка заданий ЕГЭ по различным предметам, а так же по выбранной теме.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smtClean="0">
                <a:hlinkClick r:id="rId3"/>
              </a:rPr>
              <a:t>http://mathege.ru</a:t>
            </a:r>
            <a:r>
              <a:rPr lang="ru-RU" sz="1350" dirty="0" smtClean="0"/>
              <a:t> -</a:t>
            </a:r>
            <a:r>
              <a:rPr lang="ru-RU" sz="1350" dirty="0" smtClean="0">
                <a:hlinkClick r:id="rId4"/>
              </a:rPr>
              <a:t>Открытый банк задач </a:t>
            </a:r>
            <a:r>
              <a:rPr lang="ru-RU" sz="1350" b="1" dirty="0" smtClean="0">
                <a:hlinkClick r:id="rId4"/>
              </a:rPr>
              <a:t>ЕГЭ</a:t>
            </a:r>
            <a:r>
              <a:rPr lang="ru-RU" sz="1350" dirty="0" smtClean="0">
                <a:hlinkClick r:id="rId4"/>
              </a:rPr>
              <a:t> </a:t>
            </a:r>
            <a:r>
              <a:rPr lang="ru-RU" sz="1350" b="1" dirty="0" smtClean="0">
                <a:hlinkClick r:id="rId4"/>
              </a:rPr>
              <a:t>по</a:t>
            </a:r>
            <a:r>
              <a:rPr lang="ru-RU" sz="1350" dirty="0" smtClean="0">
                <a:hlinkClick r:id="rId4"/>
              </a:rPr>
              <a:t> </a:t>
            </a:r>
            <a:r>
              <a:rPr lang="ru-RU" sz="1350" b="1" dirty="0" smtClean="0">
                <a:hlinkClick r:id="rId4"/>
              </a:rPr>
              <a:t>математике</a:t>
            </a:r>
            <a:r>
              <a:rPr lang="ru-RU" sz="1350" dirty="0" smtClean="0"/>
              <a:t>. </a:t>
            </a:r>
            <a:r>
              <a:rPr lang="ru-RU" sz="1350" dirty="0" smtClean="0">
                <a:hlinkClick r:id="rId4"/>
              </a:rPr>
              <a:t> </a:t>
            </a:r>
            <a:r>
              <a:rPr lang="ru-RU" sz="1350" dirty="0" smtClean="0"/>
              <a:t>Главная задача открытого банка заданий </a:t>
            </a:r>
            <a:r>
              <a:rPr lang="ru-RU" sz="1350" b="1" dirty="0" smtClean="0"/>
              <a:t>ЕГЭ</a:t>
            </a:r>
            <a:r>
              <a:rPr lang="ru-RU" sz="1350" dirty="0" smtClean="0"/>
              <a:t> </a:t>
            </a:r>
            <a:r>
              <a:rPr lang="ru-RU" sz="1350" b="1" dirty="0" smtClean="0"/>
              <a:t>по</a:t>
            </a:r>
            <a:r>
              <a:rPr lang="ru-RU" sz="1350" dirty="0" smtClean="0"/>
              <a:t> </a:t>
            </a:r>
            <a:r>
              <a:rPr lang="ru-RU" sz="1350" b="1" dirty="0" smtClean="0"/>
              <a:t>математике</a:t>
            </a:r>
            <a:r>
              <a:rPr lang="ru-RU" sz="1350" dirty="0" smtClean="0"/>
              <a:t> — дать представление о том, какие задания будут в вариантах Единого государственного экзамена </a:t>
            </a:r>
            <a:r>
              <a:rPr lang="ru-RU" sz="1350" b="1" dirty="0" smtClean="0"/>
              <a:t>по</a:t>
            </a:r>
            <a:r>
              <a:rPr lang="ru-RU" sz="1350" dirty="0" smtClean="0"/>
              <a:t> </a:t>
            </a:r>
            <a:r>
              <a:rPr lang="ru-RU" sz="1350" b="1" dirty="0" smtClean="0"/>
              <a:t>математике</a:t>
            </a:r>
            <a:r>
              <a:rPr lang="ru-RU" sz="1350" dirty="0" smtClean="0"/>
              <a:t> в 2010 году, и помочь выпускникам сориентироваться при </a:t>
            </a:r>
            <a:r>
              <a:rPr lang="ru-RU" sz="1350" b="1" dirty="0" smtClean="0"/>
              <a:t>подготовке</a:t>
            </a:r>
            <a:r>
              <a:rPr lang="ru-RU" sz="1350" dirty="0" smtClean="0"/>
              <a:t> </a:t>
            </a:r>
            <a:r>
              <a:rPr lang="ru-RU" sz="1350" b="1" dirty="0" smtClean="0"/>
              <a:t>к</a:t>
            </a:r>
            <a:r>
              <a:rPr lang="ru-RU" sz="1350" dirty="0" smtClean="0"/>
              <a:t> экзамену. Здесь же можно найти все пробные ЕГЭ по математике, которые уже прошли.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smtClean="0">
                <a:hlinkClick r:id="rId5"/>
              </a:rPr>
              <a:t>http://egetrener.ru/</a:t>
            </a:r>
            <a:r>
              <a:rPr lang="ru-RU" sz="1350" dirty="0" smtClean="0"/>
              <a:t> - математика: </a:t>
            </a:r>
            <a:r>
              <a:rPr lang="ru-RU" sz="1350" dirty="0" err="1" smtClean="0"/>
              <a:t>видеоуроки</a:t>
            </a:r>
            <a:r>
              <a:rPr lang="ru-RU" sz="1350" dirty="0" smtClean="0"/>
              <a:t>, решение задач ЕГЭ.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smtClean="0">
                <a:hlinkClick r:id="rId6"/>
              </a:rPr>
              <a:t>http://ege-trener.ru/</a:t>
            </a:r>
            <a:r>
              <a:rPr lang="ru-RU" sz="1350" dirty="0" smtClean="0"/>
              <a:t> - очень увлекательная и эффективная подготовка к ЕГЭ по математике. Зарегистрируйтесь и попытайтесь попасть в 30-ку лучших!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err="1" smtClean="0">
                <a:hlinkClick r:id="rId7"/>
              </a:rPr>
              <a:t>uztest.ru</a:t>
            </a:r>
            <a:r>
              <a:rPr lang="ru-RU" sz="1350" dirty="0" smtClean="0"/>
              <a:t> — бесплатные материалы для подготовки к ЕГЭ (и не только к ЕГЭ) по математике: интерактивные тематические тренажеры, возможность записи на бесплатные </a:t>
            </a:r>
            <a:r>
              <a:rPr lang="ru-RU" sz="1350" dirty="0" err="1" smtClean="0"/>
              <a:t>on-line</a:t>
            </a:r>
            <a:r>
              <a:rPr lang="ru-RU" sz="1350" dirty="0" smtClean="0"/>
              <a:t> курсы по подготовке к ЕГЭ.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err="1" smtClean="0">
                <a:hlinkClick r:id="rId8"/>
              </a:rPr>
              <a:t>www.ege.edu.ru</a:t>
            </a:r>
            <a:r>
              <a:rPr lang="ru-RU" sz="1350" dirty="0" smtClean="0"/>
              <a:t> – официальный информационный портал единого государственного экзамена.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err="1" smtClean="0">
                <a:hlinkClick r:id="rId9"/>
              </a:rPr>
              <a:t>On-line</a:t>
            </a:r>
            <a:r>
              <a:rPr lang="ru-RU" sz="1350" dirty="0" smtClean="0">
                <a:hlinkClick r:id="rId9"/>
              </a:rPr>
              <a:t> </a:t>
            </a:r>
            <a:r>
              <a:rPr lang="ru-RU" sz="1350" dirty="0" err="1" smtClean="0">
                <a:hlinkClick r:id="rId9"/>
              </a:rPr>
              <a:t>видеолекции</a:t>
            </a:r>
            <a:r>
              <a:rPr lang="ru-RU" sz="1350" dirty="0" smtClean="0">
                <a:hlinkClick r:id="rId9"/>
              </a:rPr>
              <a:t> "Консультации по ЕГЭ" по всем предметам.</a:t>
            </a:r>
            <a:endParaRPr lang="ru-RU" sz="135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smtClean="0">
                <a:hlinkClick r:id="rId10"/>
              </a:rPr>
              <a:t>Ролики категории ЕГЭ. Лекции по математике</a:t>
            </a:r>
            <a:r>
              <a:rPr lang="ru-RU" sz="1350" dirty="0" smtClean="0"/>
              <a:t>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smtClean="0">
                <a:hlinkClick r:id="rId11"/>
              </a:rPr>
              <a:t>http://www.alexlarin.narod.ru/ege.html</a:t>
            </a:r>
            <a:r>
              <a:rPr lang="ru-RU" sz="1350" dirty="0" smtClean="0"/>
              <a:t> - материалы для подготовки к ЕГЭ по математике (сайт Ларина Александра Александровича).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smtClean="0">
                <a:hlinkClick r:id="rId12"/>
              </a:rPr>
              <a:t>http://www.diary.ru/~eek/</a:t>
            </a:r>
            <a:r>
              <a:rPr lang="ru-RU" sz="1350" dirty="0" smtClean="0"/>
              <a:t> - сообщество, оказывающее помощь в решении задач по математике, здесь же можно скачать много полезных книг по математике, в том числе для подготовки к ЕГЭ.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smtClean="0">
                <a:hlinkClick r:id="rId13"/>
              </a:rPr>
              <a:t>http://4ege.ru/</a:t>
            </a:r>
            <a:r>
              <a:rPr lang="ru-RU" sz="1350" dirty="0" smtClean="0"/>
              <a:t> - </a:t>
            </a:r>
            <a:r>
              <a:rPr lang="ru-RU" sz="1350" dirty="0" smtClean="0">
                <a:hlinkClick r:id="rId13"/>
              </a:rPr>
              <a:t>ЕГЭ портал, всё последнее к ЕГЭ. Вся информация о </a:t>
            </a:r>
            <a:r>
              <a:rPr lang="ru-RU" sz="1350" dirty="0" err="1" smtClean="0">
                <a:hlinkClick r:id="rId13"/>
              </a:rPr>
              <a:t>егэ</a:t>
            </a:r>
            <a:r>
              <a:rPr lang="ru-RU" sz="1350" dirty="0" smtClean="0">
                <a:hlinkClick r:id="rId13"/>
              </a:rPr>
              <a:t>. ЕГЭ 2010.</a:t>
            </a:r>
            <a:r>
              <a:rPr lang="ru-RU" sz="1350" dirty="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1357313"/>
            <a:ext cx="8229600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Проверяемые требования (умения)</a:t>
            </a:r>
            <a:endParaRPr lang="ru-RU" dirty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500063" y="2533650"/>
            <a:ext cx="8229600" cy="4324350"/>
          </a:xfrm>
        </p:spPr>
        <p:txBody>
          <a:bodyPr/>
          <a:lstStyle/>
          <a:p>
            <a:pPr eaLnBrk="1" hangingPunct="1"/>
            <a:r>
              <a:rPr lang="ru-RU" smtClean="0"/>
              <a:t>Уметь использовать приобретенные знания и умения в практической деятельности и повседневной жизни </a:t>
            </a:r>
          </a:p>
        </p:txBody>
      </p:sp>
      <p:sp>
        <p:nvSpPr>
          <p:cNvPr id="6148" name="Прямоугольник 3"/>
          <p:cNvSpPr>
            <a:spLocks noChangeArrowheads="1"/>
          </p:cNvSpPr>
          <p:nvPr/>
        </p:nvSpPr>
        <p:spPr bwMode="auto">
          <a:xfrm>
            <a:off x="642938" y="714375"/>
            <a:ext cx="62023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C00000"/>
                </a:solidFill>
              </a:rPr>
              <a:t>Прототипов заданий В1 - 27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68313" y="981075"/>
            <a:ext cx="8229600" cy="1066800"/>
          </a:xfrm>
        </p:spPr>
        <p:txBody>
          <a:bodyPr/>
          <a:lstStyle/>
          <a:p>
            <a:pPr eaLnBrk="1" hangingPunct="1"/>
            <a:r>
              <a:rPr lang="ru-RU" b="1" smtClean="0"/>
              <a:t>Умения по КТ</a:t>
            </a:r>
            <a:endParaRPr lang="ru-RU" smtClean="0"/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395288" y="2060575"/>
            <a:ext cx="8229600" cy="4324350"/>
          </a:xfrm>
        </p:spPr>
        <p:txBody>
          <a:bodyPr/>
          <a:lstStyle/>
          <a:p>
            <a:pPr eaLnBrk="1" hangingPunct="1"/>
            <a:r>
              <a:rPr lang="ru-RU" smtClean="0"/>
              <a:t>Анализировать реальные числовые данные; осуществлять практические расчеты по формулам, пользоваться оценкой и прикидкой при практических расчетах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500063" y="571500"/>
            <a:ext cx="8229600" cy="1066800"/>
          </a:xfrm>
        </p:spPr>
        <p:txBody>
          <a:bodyPr/>
          <a:lstStyle/>
          <a:p>
            <a:pPr eaLnBrk="1" hangingPunct="1"/>
            <a:r>
              <a:rPr lang="ru-RU" b="1" smtClean="0"/>
              <a:t>Содержание задания В1 по КЭС</a:t>
            </a:r>
            <a:endParaRPr lang="ru-RU" smtClean="0"/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500063" y="1571625"/>
            <a:ext cx="8229600" cy="4929188"/>
          </a:xfrm>
        </p:spPr>
        <p:txBody>
          <a:bodyPr/>
          <a:lstStyle/>
          <a:p>
            <a:pPr eaLnBrk="1" hangingPunct="1"/>
            <a:r>
              <a:rPr lang="ru-RU" smtClean="0"/>
              <a:t>Целые числа </a:t>
            </a:r>
          </a:p>
          <a:p>
            <a:pPr eaLnBrk="1" hangingPunct="1"/>
            <a:r>
              <a:rPr lang="ru-RU" smtClean="0"/>
              <a:t>Дроби, проценты, рациональные числа </a:t>
            </a:r>
          </a:p>
          <a:p>
            <a:pPr eaLnBrk="1" hangingPunct="1"/>
            <a:r>
              <a:rPr lang="ru-RU" smtClean="0"/>
              <a:t>Применение математических методов для решения содержательных задач из различных областей науки и практики. Интерпретация результата, учет реальных ограничений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2"/>
          <p:cNvSpPr>
            <a:spLocks noGrp="1"/>
          </p:cNvSpPr>
          <p:nvPr>
            <p:ph idx="1"/>
          </p:nvPr>
        </p:nvSpPr>
        <p:spPr>
          <a:xfrm>
            <a:off x="428625" y="3071813"/>
            <a:ext cx="8229600" cy="3465512"/>
          </a:xfrm>
        </p:spPr>
        <p:txBody>
          <a:bodyPr/>
          <a:lstStyle/>
          <a:p>
            <a:pPr eaLnBrk="1" hangingPunct="1"/>
            <a:r>
              <a:rPr lang="ru-RU" sz="2000" smtClean="0"/>
              <a:t>В задании B1 ученик должен продемонстрировать применение математических методов для решения содержательных задач из различных областей науки и практики. Для этого он должен уметь правильно оценить поставленную задачу и безошибочно выполнить расчеты по формулам. Важно правильно интерпретировать полученный результат с учетом реальных жизненных ограничений. Для успешного решения задания B1 ученик должен выполнить простые арифметические действия и оперировать целыми числами, использовать дроби, проценты, рациональные числа.</a:t>
            </a:r>
          </a:p>
        </p:txBody>
      </p:sp>
      <p:sp>
        <p:nvSpPr>
          <p:cNvPr id="921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C00000"/>
                </a:solidFill>
              </a:rPr>
              <a:t>Памятка ученику</a:t>
            </a:r>
          </a:p>
        </p:txBody>
      </p:sp>
      <p:pic>
        <p:nvPicPr>
          <p:cNvPr id="9220" name="Picture 3" descr="E:\Documents and Settings\user\Рабочий стол\0fadc6eadfc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25" y="142875"/>
            <a:ext cx="2166938" cy="288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285750" y="571500"/>
            <a:ext cx="8229600" cy="928688"/>
          </a:xfrm>
        </p:spPr>
        <p:txBody>
          <a:bodyPr/>
          <a:lstStyle/>
          <a:p>
            <a:pPr eaLnBrk="1" hangingPunct="1"/>
            <a:r>
              <a:rPr lang="ru-RU" sz="2800" b="1" smtClean="0"/>
              <a:t>Прототип задания B1 (№ 2443)</a:t>
            </a:r>
            <a:br>
              <a:rPr lang="ru-RU" sz="2800" b="1" smtClean="0"/>
            </a:br>
            <a:endParaRPr lang="en-US" sz="2800" b="1" smtClean="0"/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428625" y="1714500"/>
            <a:ext cx="7929563" cy="2894013"/>
          </a:xfrm>
        </p:spPr>
        <p:txBody>
          <a:bodyPr/>
          <a:lstStyle/>
          <a:p>
            <a:pPr eaLnBrk="1" hangingPunct="1"/>
            <a:r>
              <a:rPr lang="ru-RU" smtClean="0"/>
              <a:t>Сырок стоит 7 рублей 20 копеек. Какое наибольшее число сырков можно купить на 60 рублей? </a:t>
            </a:r>
          </a:p>
        </p:txBody>
      </p:sp>
      <p:sp>
        <p:nvSpPr>
          <p:cNvPr id="10244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C00000"/>
                </a:solidFill>
                <a:latin typeface="Georgia" pitchFamily="18" charset="0"/>
              </a:rPr>
              <a:t>Решение</a:t>
            </a:r>
          </a:p>
        </p:txBody>
      </p:sp>
      <p:grpSp>
        <p:nvGrpSpPr>
          <p:cNvPr id="2" name="AutoShape 4"/>
          <p:cNvGrpSpPr>
            <a:grpSpLocks/>
          </p:cNvGrpSpPr>
          <p:nvPr/>
        </p:nvGrpSpPr>
        <p:grpSpPr bwMode="auto">
          <a:xfrm>
            <a:off x="1571625" y="3571875"/>
            <a:ext cx="7286625" cy="3090863"/>
            <a:chOff x="1329" y="2584"/>
            <a:chExt cx="4362" cy="1632"/>
          </a:xfrm>
        </p:grpSpPr>
        <p:pic>
          <p:nvPicPr>
            <p:cNvPr id="10246" name="AutoShape 4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29" y="2584"/>
              <a:ext cx="4362" cy="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7" name="Text Box 6"/>
            <p:cNvSpPr txBox="1">
              <a:spLocks noChangeArrowheads="1"/>
            </p:cNvSpPr>
            <p:nvPr/>
          </p:nvSpPr>
          <p:spPr bwMode="auto">
            <a:xfrm>
              <a:off x="2184" y="2659"/>
              <a:ext cx="3383" cy="15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>
                  <a:solidFill>
                    <a:srgbClr val="C00000"/>
                  </a:solidFill>
                </a:rPr>
                <a:t>Чтобы найти наибольшее число сырков, которое можно купить, необходимо все деньги поделить на стоимость одного сырка.</a:t>
              </a:r>
              <a:br>
                <a:rPr lang="ru-RU" sz="2000">
                  <a:solidFill>
                    <a:srgbClr val="C00000"/>
                  </a:solidFill>
                </a:rPr>
              </a:br>
              <a:endParaRPr lang="ru-RU" sz="2000">
                <a:solidFill>
                  <a:srgbClr val="C00000"/>
                </a:solidFill>
              </a:endParaRPr>
            </a:p>
            <a:p>
              <a:r>
                <a:rPr lang="ru-RU" sz="2000">
                  <a:solidFill>
                    <a:srgbClr val="C00000"/>
                  </a:solidFill>
                </a:rPr>
                <a:t>60:7,2= 8,3(3)</a:t>
              </a:r>
              <a:br>
                <a:rPr lang="ru-RU" sz="2000">
                  <a:solidFill>
                    <a:srgbClr val="C00000"/>
                  </a:solidFill>
                </a:rPr>
              </a:br>
              <a:r>
                <a:rPr lang="ru-RU" sz="2000">
                  <a:solidFill>
                    <a:srgbClr val="C00000"/>
                  </a:solidFill>
                </a:rPr>
                <a:t>Так как сырки продаются только целиком, на 60 рублей можно купить 8 сырков.</a:t>
              </a:r>
            </a:p>
            <a:p>
              <a:endParaRPr lang="ru-RU" sz="2000">
                <a:solidFill>
                  <a:srgbClr val="C00000"/>
                </a:solidFill>
              </a:endParaRPr>
            </a:p>
            <a:p>
              <a:r>
                <a:rPr lang="ru-RU" sz="2000">
                  <a:solidFill>
                    <a:srgbClr val="002060"/>
                  </a:solidFill>
                  <a:latin typeface="Georgia" pitchFamily="18" charset="0"/>
                </a:rPr>
                <a:t>Ответ: 8 сырков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500063" y="642938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smtClean="0"/>
              <a:t>Задания для самостоятельного решения</a:t>
            </a:r>
          </a:p>
        </p:txBody>
      </p:sp>
      <p:sp>
        <p:nvSpPr>
          <p:cNvPr id="11267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rgbClr val="002060"/>
                </a:solidFill>
                <a:latin typeface="Georgia" pitchFamily="18" charset="0"/>
              </a:rPr>
              <a:t>Проверка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228975" y="4879986"/>
            <a:ext cx="5611842" cy="1884357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rgbClr val="002060"/>
                </a:solidFill>
              </a:rPr>
              <a:t>Ответ:</a:t>
            </a:r>
          </a:p>
          <a:p>
            <a:pPr algn="ctr">
              <a:defRPr/>
            </a:pPr>
            <a:r>
              <a:rPr lang="ru-RU" sz="2800" dirty="0">
                <a:solidFill>
                  <a:srgbClr val="002060"/>
                </a:solidFill>
              </a:rPr>
              <a:t>1)12</a:t>
            </a:r>
          </a:p>
          <a:p>
            <a:pPr algn="ctr">
              <a:defRPr/>
            </a:pPr>
            <a:r>
              <a:rPr lang="ru-RU" sz="2800" dirty="0">
                <a:solidFill>
                  <a:srgbClr val="002060"/>
                </a:solidFill>
              </a:rPr>
              <a:t>2) 7</a:t>
            </a:r>
          </a:p>
          <a:p>
            <a:pPr algn="ctr">
              <a:defRPr/>
            </a:pPr>
            <a:r>
              <a:rPr lang="ru-RU" sz="2800" dirty="0">
                <a:solidFill>
                  <a:srgbClr val="002060"/>
                </a:solidFill>
              </a:rPr>
              <a:t>3)7</a:t>
            </a:r>
          </a:p>
        </p:txBody>
      </p:sp>
      <p:sp>
        <p:nvSpPr>
          <p:cNvPr id="11271" name="Прямоугольник 5"/>
          <p:cNvSpPr>
            <a:spLocks noChangeArrowheads="1"/>
          </p:cNvSpPr>
          <p:nvPr/>
        </p:nvSpPr>
        <p:spPr bwMode="auto">
          <a:xfrm>
            <a:off x="357188" y="2214563"/>
            <a:ext cx="70358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1) </a:t>
            </a:r>
            <a:r>
              <a:rPr lang="ru-RU" sz="2000"/>
              <a:t>Сырок стоит 6 рублей 60 копеек. Какое наибольшее число сырков можно купить на 80 рублей? </a:t>
            </a:r>
          </a:p>
          <a:p>
            <a:r>
              <a:rPr lang="ru-RU" sz="2000"/>
              <a:t>2) Сырок стоит 7 рублей 60 копеек. Какое наибольшее число сырков можно купить на 60 рублей? </a:t>
            </a:r>
          </a:p>
          <a:p>
            <a:r>
              <a:rPr lang="ru-RU" sz="2000"/>
              <a:t>3) Сырок стоит 6 рублей 70 копеек. Какое наибольшее число сырков можно купить на 50 рублей?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323850" y="620713"/>
            <a:ext cx="8229600" cy="928687"/>
          </a:xfrm>
        </p:spPr>
        <p:txBody>
          <a:bodyPr/>
          <a:lstStyle/>
          <a:p>
            <a:pPr eaLnBrk="1" hangingPunct="1"/>
            <a:r>
              <a:rPr lang="ru-RU" sz="2800" b="1" smtClean="0"/>
              <a:t>Прототип задания B1(№ 26617)</a:t>
            </a:r>
            <a:br>
              <a:rPr lang="ru-RU" sz="2800" b="1" smtClean="0"/>
            </a:br>
            <a:endParaRPr lang="ru-RU" sz="2800" b="1" smtClean="0"/>
          </a:p>
        </p:txBody>
      </p:sp>
      <p:sp>
        <p:nvSpPr>
          <p:cNvPr id="1229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855880" y="3214686"/>
            <a:ext cx="6288120" cy="328614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ru-RU" dirty="0">
                <a:solidFill>
                  <a:srgbClr val="C00000"/>
                </a:solidFill>
              </a:rPr>
              <a:t>Всего на теплоходе 750 + 25 =775 человек. Чтобы вычислить наименьшее число шлюпок, разделим всех людей на борту теплохода на вместимость одной шлюпки.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>
              <a:defRPr/>
            </a:pPr>
            <a:r>
              <a:rPr lang="ru-RU" dirty="0">
                <a:solidFill>
                  <a:srgbClr val="C00000"/>
                </a:solidFill>
              </a:rPr>
              <a:t>775:70= 11,0(714285)</a:t>
            </a:r>
            <a:br>
              <a:rPr lang="ru-RU" dirty="0">
                <a:solidFill>
                  <a:srgbClr val="C00000"/>
                </a:solidFill>
              </a:rPr>
            </a:br>
            <a:r>
              <a:rPr lang="ru-RU" dirty="0">
                <a:solidFill>
                  <a:srgbClr val="C00000"/>
                </a:solidFill>
              </a:rPr>
              <a:t>Понадобится 12 шлюпок на теплоходе, чтобы в случае необходимости разместить всех пассажиров и всех членов команды.</a:t>
            </a:r>
          </a:p>
          <a:p>
            <a:pPr>
              <a:defRPr/>
            </a:pP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Ответ:</a:t>
            </a:r>
            <a:r>
              <a:rPr lang="ru-RU" dirty="0">
                <a:solidFill>
                  <a:srgbClr val="002060"/>
                </a:solidFill>
              </a:rPr>
              <a:t> 12 шлюпок</a:t>
            </a:r>
          </a:p>
        </p:txBody>
      </p:sp>
      <p:sp>
        <p:nvSpPr>
          <p:cNvPr id="12295" name="Прямоугольник 10"/>
          <p:cNvSpPr>
            <a:spLocks noChangeArrowheads="1"/>
          </p:cNvSpPr>
          <p:nvPr/>
        </p:nvSpPr>
        <p:spPr bwMode="auto">
          <a:xfrm>
            <a:off x="250825" y="1557338"/>
            <a:ext cx="84645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/>
              <a:t>Теплоход рассчитан на 750 пассажиров и 25 членов команды. Каждая спасательная шлюпка может вместить 70 человек. Какое наименьшее число шлюпок должно быть на теплоходе, чтобы в случае необходимости в них можно было разместить всех пассажиров и всех членов команды?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500063" y="428625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smtClean="0"/>
              <a:t>Задания для самостоятельного решения</a:t>
            </a:r>
          </a:p>
        </p:txBody>
      </p:sp>
      <p:sp>
        <p:nvSpPr>
          <p:cNvPr id="13315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rgbClr val="002060"/>
                </a:solidFill>
                <a:latin typeface="Georgia" pitchFamily="18" charset="0"/>
              </a:rPr>
              <a:t>Проверка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175000" y="4929198"/>
            <a:ext cx="5611842" cy="188435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  <p:sp>
        <p:nvSpPr>
          <p:cNvPr id="13319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3320" name="Rectangle 17"/>
          <p:cNvSpPr>
            <a:spLocks noChangeArrowheads="1"/>
          </p:cNvSpPr>
          <p:nvPr/>
        </p:nvSpPr>
        <p:spPr bwMode="auto">
          <a:xfrm>
            <a:off x="3563938" y="5157788"/>
            <a:ext cx="45720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solidFill>
                  <a:srgbClr val="C00000"/>
                </a:solidFill>
              </a:rPr>
              <a:t>Ответ:</a:t>
            </a:r>
          </a:p>
          <a:p>
            <a:pPr algn="ctr"/>
            <a:r>
              <a:rPr lang="ru-RU" sz="2400">
                <a:solidFill>
                  <a:srgbClr val="C00000"/>
                </a:solidFill>
              </a:rPr>
              <a:t>1)21</a:t>
            </a:r>
          </a:p>
          <a:p>
            <a:pPr algn="ctr"/>
            <a:r>
              <a:rPr lang="ru-RU" sz="2400">
                <a:solidFill>
                  <a:srgbClr val="C00000"/>
                </a:solidFill>
              </a:rPr>
              <a:t>2)15</a:t>
            </a:r>
          </a:p>
          <a:p>
            <a:pPr algn="ctr"/>
            <a:r>
              <a:rPr lang="ru-RU" sz="2400">
                <a:solidFill>
                  <a:srgbClr val="C00000"/>
                </a:solidFill>
              </a:rPr>
              <a:t>3)13</a:t>
            </a:r>
          </a:p>
        </p:txBody>
      </p:sp>
      <p:sp>
        <p:nvSpPr>
          <p:cNvPr id="13321" name="Rectangle 18"/>
          <p:cNvSpPr>
            <a:spLocks noChangeArrowheads="1"/>
          </p:cNvSpPr>
          <p:nvPr/>
        </p:nvSpPr>
        <p:spPr bwMode="auto">
          <a:xfrm>
            <a:off x="179388" y="1347788"/>
            <a:ext cx="8748712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1.Теплоход рассчитан на 1000 пассажиров и 30 членов команды. Каждая спасательная шлюпка может вместить 50 человек. Какое наименьшее число шлюпок должно быть на теплоходе, чтобы в случае необходимости в них можно было разместить всех пассажиров и всех членов команды? </a:t>
            </a:r>
          </a:p>
          <a:p>
            <a:endParaRPr lang="ru-RU"/>
          </a:p>
        </p:txBody>
      </p:sp>
      <p:sp>
        <p:nvSpPr>
          <p:cNvPr id="13322" name="Rectangle 19"/>
          <p:cNvSpPr>
            <a:spLocks noChangeArrowheads="1"/>
          </p:cNvSpPr>
          <p:nvPr/>
        </p:nvSpPr>
        <p:spPr bwMode="auto">
          <a:xfrm>
            <a:off x="179388" y="2565400"/>
            <a:ext cx="871378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2.Теплоход рассчитан на 1000 пассажиров и 30 членов команды. Каждая спасательная шлюпка может вместить 70 человек. Какое наименьшее число шлюпок должно быть на теплоходе, чтобы в случае необходимости в них можно было разместить всех пассажиров и всех членов команды? </a:t>
            </a:r>
          </a:p>
        </p:txBody>
      </p:sp>
      <p:sp>
        <p:nvSpPr>
          <p:cNvPr id="13323" name="Rectangle 20"/>
          <p:cNvSpPr>
            <a:spLocks noChangeArrowheads="1"/>
          </p:cNvSpPr>
          <p:nvPr/>
        </p:nvSpPr>
        <p:spPr bwMode="auto">
          <a:xfrm>
            <a:off x="179388" y="3716338"/>
            <a:ext cx="858996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3.Теплоход рассчитан на 750 пассажиров и 25 членов команды. Каждая спасательная шлюпка может вместить 60 человек. Какое наименьшее число шлюпок должно быть на теплоходе, чтобы в случае необходимости в них можно было разместить всех пассажиров и всех членов команды?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1216</TotalTime>
  <Words>1081</Words>
  <Application>Microsoft Office PowerPoint</Application>
  <PresentationFormat>Экран (4:3)</PresentationFormat>
  <Paragraphs>97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Trebuchet MS</vt:lpstr>
      <vt:lpstr>Georgia</vt:lpstr>
      <vt:lpstr>Wingdings 2</vt:lpstr>
      <vt:lpstr>Calibri</vt:lpstr>
      <vt:lpstr>Городская</vt:lpstr>
      <vt:lpstr>Слайд 1</vt:lpstr>
      <vt:lpstr>Проверяемые требования (умения)</vt:lpstr>
      <vt:lpstr>Умения по КТ</vt:lpstr>
      <vt:lpstr>Содержание задания В1 по КЭС</vt:lpstr>
      <vt:lpstr>Памятка ученику</vt:lpstr>
      <vt:lpstr>Прототип задания B1 (№ 2443) </vt:lpstr>
      <vt:lpstr>Задания для самостоятельного решения</vt:lpstr>
      <vt:lpstr>Прототип задания B1(№ 26617) </vt:lpstr>
      <vt:lpstr>Задания для самостоятельного решения</vt:lpstr>
      <vt:lpstr>Слайд 10</vt:lpstr>
      <vt:lpstr>Задания для самостоятельного решения</vt:lpstr>
      <vt:lpstr>Слайд 12</vt:lpstr>
      <vt:lpstr>Задания для самостоятельного решения</vt:lpstr>
      <vt:lpstr>Список рекомендуемой литературы</vt:lpstr>
      <vt:lpstr> Адреса сайтов в сети Интернет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Компьютер</dc:creator>
  <cp:lastModifiedBy>Компьютер</cp:lastModifiedBy>
  <cp:revision>80</cp:revision>
  <dcterms:modified xsi:type="dcterms:W3CDTF">2014-12-25T19:45:01Z</dcterms:modified>
</cp:coreProperties>
</file>