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1" r:id="rId3"/>
    <p:sldId id="272" r:id="rId4"/>
    <p:sldId id="273" r:id="rId5"/>
    <p:sldId id="290" r:id="rId6"/>
    <p:sldId id="267" r:id="rId7"/>
    <p:sldId id="266" r:id="rId8"/>
    <p:sldId id="268" r:id="rId9"/>
    <p:sldId id="274" r:id="rId10"/>
    <p:sldId id="281" r:id="rId11"/>
    <p:sldId id="282" r:id="rId12"/>
    <p:sldId id="293" r:id="rId13"/>
    <p:sldId id="283" r:id="rId14"/>
    <p:sldId id="291" r:id="rId15"/>
    <p:sldId id="29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E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523" autoAdjust="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65C8B-1CFF-45BE-9D83-0F033EA3E77A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DE8A3B-5E92-494B-95D9-22845543C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09B60-4856-4AB4-AA96-2C979E08525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C358-AF6F-4DAC-8E3B-830236F7D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EC41-B8CA-460A-8E7D-BE7CA9F57A2D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A43D-B3B2-407E-BC49-334A4BB8A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7C77-E7BF-43FE-8305-27ECA3509D4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6239-FA58-47BE-8C71-74E3D433A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727A-D41B-4D63-B52F-6520EF7AA11A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70A1-94E8-4329-9BD4-8BE471FCD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7DCC-95B6-467B-9DD5-285D696B9932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E901-9B68-4822-931A-3A35451B9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60982C-EDC7-4D62-A920-7A861A9FE5B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9EDC99-5106-4062-8FA9-79AC1DC06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742D-0A01-4E09-B57E-27A0E121103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2A645-1CCB-44FB-BB3E-3C79240E7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0BC7-169F-4116-8B78-068F24F18370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36529-1F6D-434E-8FB2-F884F3159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2754-5A49-4431-843F-53C9D22A708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CE91-D5F0-4E87-B6F7-02ACED2C9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402D-60E0-4508-AD7E-8229EB5A1E8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3835-6D12-4EAE-B961-2D2DE604E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62BF993-90ED-4AC9-A871-2B0035BA3B5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14E7494-DD5B-4AE7-AB6B-790F40CAC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85" r:id="rId2"/>
    <p:sldLayoutId id="2147484186" r:id="rId3"/>
    <p:sldLayoutId id="2147484187" r:id="rId4"/>
    <p:sldLayoutId id="2147484194" r:id="rId5"/>
    <p:sldLayoutId id="2147484195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123" name="WordArt 7"/>
          <p:cNvSpPr>
            <a:spLocks noChangeArrowheads="1" noChangeShapeType="1" noTextEdit="1"/>
          </p:cNvSpPr>
          <p:nvPr/>
        </p:nvSpPr>
        <p:spPr bwMode="auto">
          <a:xfrm>
            <a:off x="5364163" y="4365625"/>
            <a:ext cx="32305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000" kern="10" dirty="0">
              <a:ln w="15875">
                <a:solidFill>
                  <a:srgbClr val="8A8E7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1692275" y="765175"/>
            <a:ext cx="554355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Подготовка к ЕГЭ по математике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Решение заданий В2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714375" y="642938"/>
            <a:ext cx="6929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Прототип задания B2 (№ 27511)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428625" y="1285875"/>
            <a:ext cx="345598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На диаграмме показана среднемесячная температура воздуха в Екатеринбурге (Свердловске) за каждый месяц 1973 года. По горизонтали указываются месяцы, по вертикали - температура в градусах Цельсия. Определите по диаграмме наименьшую среднемесячную температуру в 1973 году.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67100" y="4879986"/>
            <a:ext cx="5611842" cy="1884357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28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-20°С</a:t>
            </a:r>
          </a:p>
        </p:txBody>
      </p:sp>
      <p:pic>
        <p:nvPicPr>
          <p:cNvPr id="14343" name="Picture 12" descr="MA.E10.B2.152/innerimg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1214438"/>
            <a:ext cx="48291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Решение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00563" y="4071938"/>
            <a:ext cx="357187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Задание для самостоятельного решения</a:t>
            </a:r>
          </a:p>
        </p:txBody>
      </p:sp>
      <p:sp>
        <p:nvSpPr>
          <p:cNvPr id="368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14678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571875" y="5500688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Ответ: 4 месяца </a:t>
            </a:r>
          </a:p>
        </p:txBody>
      </p:sp>
      <p:sp>
        <p:nvSpPr>
          <p:cNvPr id="15369" name="Rectangle 18"/>
          <p:cNvSpPr>
            <a:spLocks noChangeArrowheads="1"/>
          </p:cNvSpPr>
          <p:nvPr/>
        </p:nvSpPr>
        <p:spPr bwMode="auto">
          <a:xfrm>
            <a:off x="468313" y="1844675"/>
            <a:ext cx="45513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диаграмме показана среднемесячная температура воздуха в Минске за каждый месяц 2003 года. По горизонтали указываются месяцы, по вертикали - температура в градусах Цельсия. Определите по диаграмме, сколько было месяцев, когда среднемесячная температура была отрицательной </a:t>
            </a:r>
          </a:p>
        </p:txBody>
      </p:sp>
      <p:pic>
        <p:nvPicPr>
          <p:cNvPr id="15370" name="Picture 20" descr="MA.E10.B2.169/innerimg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12875"/>
            <a:ext cx="36353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214938" y="4357688"/>
            <a:ext cx="285750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0688" y="4429125"/>
            <a:ext cx="28575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86438" y="3929063"/>
            <a:ext cx="214312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143875" y="4000500"/>
            <a:ext cx="28575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6" descr="MA.E10.B2.311/innerimg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214438"/>
            <a:ext cx="4537075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42875" y="500063"/>
            <a:ext cx="6929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Прототип задания B2 (№ 27511)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67100" y="4879986"/>
            <a:ext cx="5611842" cy="1884357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28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 15 ноября</a:t>
            </a: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Решение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86438" y="2928938"/>
            <a:ext cx="357187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Прямоугольник 9"/>
          <p:cNvSpPr>
            <a:spLocks noChangeArrowheads="1"/>
          </p:cNvSpPr>
          <p:nvPr/>
        </p:nvSpPr>
        <p:spPr bwMode="auto">
          <a:xfrm>
            <a:off x="285750" y="1143000"/>
            <a:ext cx="350043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 диаграмме показано количество посетителей сайта РИА Новости во все дни с 10 по 29 ноября 2009 года. По горизонтали указываются дни месяца, по вертикали — количество посетителей сайта за данный день. Определите по диаграмме, какого числа количество посетителей сайта РИА Новости было наименьшим за указанный период.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Задание для самостоятельного решения</a:t>
            </a:r>
          </a:p>
        </p:txBody>
      </p:sp>
      <p:sp>
        <p:nvSpPr>
          <p:cNvPr id="3789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357554" y="5330832"/>
            <a:ext cx="5429288" cy="152716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71875" y="5429250"/>
            <a:ext cx="4572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</a:rPr>
              <a:t>Разность наибольшего и наименьшего количества посетителей: 80000 – 10000 = 70000</a:t>
            </a:r>
          </a:p>
          <a:p>
            <a:pPr algn="ctr"/>
            <a:r>
              <a:rPr lang="ru-RU" sz="2000">
                <a:solidFill>
                  <a:srgbClr val="C00000"/>
                </a:solidFill>
              </a:rPr>
              <a:t>Ответ:70000</a:t>
            </a:r>
          </a:p>
          <a:p>
            <a:pPr algn="ctr"/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23850" y="1773238"/>
            <a:ext cx="36766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диаграмме показано количество посетителей сайта РИА Новости в течение каждого часа 8 декабря 2009 года. По горизонтали указывается номер часа, по вертикали — количество посетителей сайта за данный час. Определите по диаграмме разность наибольшего и наименьшего количества посетителей за час.</a:t>
            </a:r>
          </a:p>
        </p:txBody>
      </p:sp>
      <p:pic>
        <p:nvPicPr>
          <p:cNvPr id="17418" name="Picture 18" descr="MA.E10.B2.324/innerimg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1571625"/>
            <a:ext cx="49069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4929188" y="4429125"/>
            <a:ext cx="142875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715125" y="2000250"/>
            <a:ext cx="158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15125" y="2000250"/>
            <a:ext cx="142875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Список рекомендуемой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56435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</a:t>
            </a:r>
            <a:r>
              <a:rPr lang="ru-RU" sz="1400" dirty="0" err="1" smtClean="0"/>
              <a:t>М.:АСТ:Астрель</a:t>
            </a:r>
            <a:r>
              <a:rPr lang="ru-RU" sz="1400" dirty="0" smtClean="0"/>
              <a:t>, 2010. – 93, (3)с. – (Федеральный институт педагогических измерений)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тематическое планирование  уроков подготовки к экзамену / </a:t>
            </a:r>
            <a:r>
              <a:rPr lang="ru-RU" sz="1400" dirty="0" err="1" smtClean="0"/>
              <a:t>Белошистая.В</a:t>
            </a:r>
            <a:r>
              <a:rPr lang="ru-RU" sz="1400" dirty="0" smtClean="0"/>
              <a:t>. А. –М: Издательство «Экзамен», 2007. – 478 (2) с. (Серия «ЕГЭ 2007. Поурочное планирование»)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самостоятельная подготовка к ЕГЭ / Л.Д. Лаппо, М.А. Попов. – 3-е изд., </a:t>
            </a:r>
            <a:r>
              <a:rPr lang="ru-RU" sz="1400" dirty="0" err="1" smtClean="0"/>
              <a:t>перераб</a:t>
            </a:r>
            <a:r>
              <a:rPr lang="ru-RU" sz="1400" dirty="0" smtClean="0"/>
              <a:t>. И </a:t>
            </a:r>
            <a:r>
              <a:rPr lang="ru-RU" sz="1400" dirty="0" err="1" smtClean="0"/>
              <a:t>дополн</a:t>
            </a:r>
            <a:r>
              <a:rPr lang="ru-RU" sz="1400" dirty="0" smtClean="0"/>
              <a:t>. -  М.: Издательство «Экзамен», 2009. – 381, (3) с. (Серия «ЕГЭ. </a:t>
            </a:r>
            <a:r>
              <a:rPr lang="ru-RU" sz="1400" dirty="0" err="1" smtClean="0"/>
              <a:t>Интенсив</a:t>
            </a:r>
            <a:r>
              <a:rPr lang="ru-RU" sz="1400" dirty="0" smtClean="0"/>
              <a:t>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Математика. Решение задач группы В / Ю.А.Глазков, И.А.Варшавский, М.Я. </a:t>
            </a:r>
            <a:r>
              <a:rPr lang="ru-RU" sz="1400" dirty="0" err="1" smtClean="0"/>
              <a:t>Гаиашвилли</a:t>
            </a:r>
            <a:r>
              <a:rPr lang="ru-RU" sz="1400" dirty="0" smtClean="0"/>
              <a:t>. – М.: Издательство «Экзамен», 2009. – 382 (2) с. (Серия «ЕГЭ. 100 баллов»)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 тренировочные тематические задания повышенной сложности с ответами для подготовки к ЕГЭ и к другим формам выпускного и вступительного экзаменов /</a:t>
            </a:r>
            <a:r>
              <a:rPr lang="ru-RU" sz="1400" dirty="0" err="1" smtClean="0"/>
              <a:t>сост</a:t>
            </a:r>
            <a:r>
              <a:rPr lang="ru-RU" sz="1400" dirty="0" smtClean="0"/>
              <a:t> Г.И.Ковалева, </a:t>
            </a:r>
            <a:r>
              <a:rPr lang="ru-RU" sz="1400" dirty="0" err="1" smtClean="0"/>
              <a:t>Т.И.Бузулина</a:t>
            </a:r>
            <a:r>
              <a:rPr lang="ru-RU" sz="1400" dirty="0" smtClean="0"/>
              <a:t>, О.Л.Безрукова,  Ю.А. </a:t>
            </a:r>
            <a:r>
              <a:rPr lang="ru-RU" sz="1400" dirty="0" err="1" smtClean="0"/>
              <a:t>Розка</a:t>
            </a:r>
            <a:r>
              <a:rPr lang="ru-RU" sz="1400" dirty="0" smtClean="0"/>
              <a:t>. _ Волгоград: Учитель, 20089, - 494 с.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err="1" smtClean="0"/>
              <a:t>Шабунин</a:t>
            </a:r>
            <a:r>
              <a:rPr lang="ru-RU" sz="1400" dirty="0" smtClean="0"/>
              <a:t> М.И. и др. Алгебра и начала анализа: Дидактические материалы для 10-11 </a:t>
            </a:r>
            <a:r>
              <a:rPr lang="ru-RU" sz="1400" dirty="0" err="1" smtClean="0"/>
              <a:t>кл</a:t>
            </a:r>
            <a:r>
              <a:rPr lang="ru-RU" sz="1400" dirty="0" smtClean="0"/>
              <a:t>. – 3-е изд. – М.: Мнемозина, 2000. – 251 с.: ил.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 Адреса сайтов в сети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0221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2"/>
              </a:rPr>
              <a:t>www.fipi.ru</a:t>
            </a:r>
            <a:r>
              <a:rPr lang="ru-RU" sz="1350" dirty="0" smtClean="0"/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. Вы можете отвечать на вопросы банка заданий ЕГЭ по различным предметам, а так же по выбранной теме.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3"/>
              </a:rPr>
              <a:t>http://mathege.ru</a:t>
            </a:r>
            <a:r>
              <a:rPr lang="ru-RU" sz="1350" dirty="0" smtClean="0"/>
              <a:t> -</a:t>
            </a:r>
            <a:r>
              <a:rPr lang="ru-RU" sz="1350" dirty="0" smtClean="0">
                <a:hlinkClick r:id="rId4"/>
              </a:rPr>
              <a:t>Открытый банк задач </a:t>
            </a:r>
            <a:r>
              <a:rPr lang="ru-RU" sz="1350" b="1" dirty="0" smtClean="0">
                <a:hlinkClick r:id="rId4"/>
              </a:rPr>
              <a:t>ЕГЭ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по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математике</a:t>
            </a:r>
            <a:r>
              <a:rPr lang="ru-RU" sz="1350" dirty="0" smtClean="0"/>
              <a:t>. 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dirty="0" smtClean="0"/>
              <a:t>Главная задача открытого банка заданий </a:t>
            </a:r>
            <a:r>
              <a:rPr lang="ru-RU" sz="1350" b="1" dirty="0" smtClean="0"/>
              <a:t>ЕГЭ</a:t>
            </a:r>
            <a:r>
              <a:rPr lang="ru-RU" sz="1350" dirty="0" smtClean="0"/>
              <a:t>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в 2010 году, и помочь выпускникам сориентироваться при </a:t>
            </a:r>
            <a:r>
              <a:rPr lang="ru-RU" sz="1350" b="1" dirty="0" smtClean="0"/>
              <a:t>подготовке</a:t>
            </a:r>
            <a:r>
              <a:rPr lang="ru-RU" sz="1350" dirty="0" smtClean="0"/>
              <a:t> </a:t>
            </a:r>
            <a:r>
              <a:rPr lang="ru-RU" sz="1350" b="1" dirty="0" smtClean="0"/>
              <a:t>к</a:t>
            </a:r>
            <a:r>
              <a:rPr lang="ru-RU" sz="1350" dirty="0" smtClean="0"/>
              <a:t> экзамену. Здесь же можно найти все пробные ЕГЭ по математике, которые уже прошли.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5"/>
              </a:rPr>
              <a:t>http://egetrener.ru/</a:t>
            </a:r>
            <a:r>
              <a:rPr lang="ru-RU" sz="1350" dirty="0" smtClean="0"/>
              <a:t> - математика: </a:t>
            </a:r>
            <a:r>
              <a:rPr lang="ru-RU" sz="1350" dirty="0" err="1" smtClean="0"/>
              <a:t>видеоуроки</a:t>
            </a:r>
            <a:r>
              <a:rPr lang="ru-RU" sz="1350" dirty="0" smtClean="0"/>
              <a:t>, решение задач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6"/>
              </a:rPr>
              <a:t>http://ege-trener.ru/</a:t>
            </a:r>
            <a:r>
              <a:rPr lang="ru-RU" sz="1350" dirty="0" smtClean="0"/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7"/>
              </a:rPr>
              <a:t>uztest.ru</a:t>
            </a:r>
            <a:r>
              <a:rPr lang="ru-RU" sz="1350" dirty="0" smtClean="0"/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 курсы по подготовке к ЕГЭ.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8"/>
              </a:rPr>
              <a:t>www.ege.edu.ru</a:t>
            </a:r>
            <a:r>
              <a:rPr lang="ru-RU" sz="1350" dirty="0" smtClean="0"/>
              <a:t> – официальный информационный портал единого государственного экзамена.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9"/>
              </a:rPr>
              <a:t>On-line</a:t>
            </a:r>
            <a:r>
              <a:rPr lang="ru-RU" sz="1350" dirty="0" smtClean="0">
                <a:hlinkClick r:id="rId9"/>
              </a:rPr>
              <a:t> </a:t>
            </a:r>
            <a:r>
              <a:rPr lang="ru-RU" sz="1350" dirty="0" err="1" smtClean="0">
                <a:hlinkClick r:id="rId9"/>
              </a:rPr>
              <a:t>видеолекции</a:t>
            </a:r>
            <a:r>
              <a:rPr lang="ru-RU" sz="1350" dirty="0" smtClean="0">
                <a:hlinkClick r:id="rId9"/>
              </a:rPr>
              <a:t> "Консультации по ЕГЭ" по всем предметам.</a:t>
            </a:r>
            <a:endParaRPr lang="ru-RU" sz="135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0"/>
              </a:rPr>
              <a:t>Ролики категории ЕГЭ. Лекции по математике</a:t>
            </a:r>
            <a:r>
              <a:rPr lang="ru-RU" sz="135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1"/>
              </a:rPr>
              <a:t>http://www.alexlarin.narod.ru/ege.html</a:t>
            </a:r>
            <a:r>
              <a:rPr lang="ru-RU" sz="1350" dirty="0" smtClean="0"/>
              <a:t> - материалы для подготовки к ЕГЭ по математике (сайт Ларина Александра Александровича).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2"/>
              </a:rPr>
              <a:t>http://www.diary.ru/~eek/</a:t>
            </a:r>
            <a:r>
              <a:rPr lang="ru-RU" sz="1350" dirty="0" smtClean="0"/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3"/>
              </a:rPr>
              <a:t>http://4ege.ru/</a:t>
            </a:r>
            <a:r>
              <a:rPr lang="ru-RU" sz="1350" dirty="0" smtClean="0"/>
              <a:t> - </a:t>
            </a:r>
            <a:r>
              <a:rPr lang="ru-RU" sz="1350" dirty="0" smtClean="0">
                <a:hlinkClick r:id="rId13"/>
              </a:rPr>
              <a:t>ЕГЭ портал, всё последнее к ЕГЭ. Вся информация о </a:t>
            </a:r>
            <a:r>
              <a:rPr lang="ru-RU" sz="1350" dirty="0" err="1" smtClean="0">
                <a:hlinkClick r:id="rId13"/>
              </a:rPr>
              <a:t>егэ</a:t>
            </a:r>
            <a:r>
              <a:rPr lang="ru-RU" sz="1350" dirty="0" smtClean="0">
                <a:hlinkClick r:id="rId13"/>
              </a:rPr>
              <a:t>. ЕГЭ 2010.</a:t>
            </a:r>
            <a:r>
              <a:rPr lang="ru-RU" sz="135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Проверяемые требования (умения)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625" y="3643313"/>
            <a:ext cx="8229600" cy="1893887"/>
          </a:xfrm>
        </p:spPr>
        <p:txBody>
          <a:bodyPr/>
          <a:lstStyle/>
          <a:p>
            <a:pPr eaLnBrk="1" hangingPunct="1"/>
            <a:r>
              <a:rPr lang="ru-RU" smtClean="0"/>
              <a:t>Уметь использовать приобретенные знания и умения в практической деятельности и повседневной жизни</a:t>
            </a:r>
            <a:br>
              <a:rPr lang="ru-RU" smtClean="0"/>
            </a:br>
            <a:endParaRPr lang="ru-RU" smtClean="0"/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571500" y="714375"/>
            <a:ext cx="6735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00000"/>
                </a:solidFill>
              </a:rPr>
              <a:t>Прототипов заданий В2 -30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Умения по КТ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324350"/>
          </a:xfrm>
        </p:spPr>
        <p:txBody>
          <a:bodyPr/>
          <a:lstStyle/>
          <a:p>
            <a:pPr eaLnBrk="1" hangingPunct="1"/>
            <a:r>
              <a:rPr lang="ru-RU" sz="1800" smtClean="0"/>
              <a:t>Определять значение функции по значению аргумента при различных способах задания функции; описывать по графику поведение и свойства функций, находить по графику функции наибольшие и наименьшие значения; строить графики изученных функций </a:t>
            </a:r>
          </a:p>
          <a:p>
            <a:pPr eaLnBrk="1" hangingPunct="1">
              <a:buFont typeface="Georgia" pitchFamily="18" charset="0"/>
              <a:buNone/>
            </a:pPr>
            <a:endParaRPr lang="ru-RU" sz="1800" smtClean="0"/>
          </a:p>
          <a:p>
            <a:pPr eaLnBrk="1" hangingPunct="1"/>
            <a:r>
              <a:rPr lang="ru-RU" sz="1800" smtClean="0"/>
              <a:t>Описывать с помощью функций различные реальные зависимости между величинами и интерпретировать их графики; извлекать информацию, представленную в таблицах, на диаграммах, графиках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задания В2 по КЭС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929188"/>
          </a:xfrm>
        </p:spPr>
        <p:txBody>
          <a:bodyPr/>
          <a:lstStyle/>
          <a:p>
            <a:pPr eaLnBrk="1" hangingPunct="1"/>
            <a:r>
              <a:rPr lang="ru-RU" smtClean="0"/>
              <a:t>Определение и график функции </a:t>
            </a:r>
          </a:p>
          <a:p>
            <a:pPr eaLnBrk="1" hangingPunct="1"/>
            <a:r>
              <a:rPr lang="ru-RU" smtClean="0"/>
              <a:t>Элементарное исследование функций </a:t>
            </a:r>
          </a:p>
          <a:p>
            <a:pPr eaLnBrk="1" hangingPunct="1"/>
            <a:r>
              <a:rPr lang="ru-RU" smtClean="0"/>
              <a:t>Основные элементарные функции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4643437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Памятка ученику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6472237" cy="5072063"/>
          </a:xfrm>
        </p:spPr>
        <p:txBody>
          <a:bodyPr/>
          <a:lstStyle/>
          <a:p>
            <a:pPr eaLnBrk="1" hangingPunct="1"/>
            <a:r>
              <a:rPr lang="ru-RU" sz="1800" smtClean="0"/>
              <a:t>Задание B2 на чтение графических функций (график характеризует изменение в зависимости от времени некоторой величины), обычно, в задании требуется найти наибольшее или наименьшее значение этой величины. В этом задании ученик демонстрирует использование математических знаний и умений в практической деятельности и повседневной жизни. Для успешного решения задания B2 ученик должен уметь:</a:t>
            </a:r>
            <a:br>
              <a:rPr lang="ru-RU" sz="1800" smtClean="0"/>
            </a:br>
            <a:r>
              <a:rPr lang="ru-RU" sz="1800" smtClean="0"/>
              <a:t>• определять значение функции при различных способах задания функций,</a:t>
            </a:r>
            <a:br>
              <a:rPr lang="ru-RU" sz="1800" smtClean="0"/>
            </a:br>
            <a:r>
              <a:rPr lang="ru-RU" sz="1800" smtClean="0"/>
              <a:t>• находить по графику функции наибольшие и наименьшие значения,</a:t>
            </a:r>
            <a:br>
              <a:rPr lang="ru-RU" sz="1800" smtClean="0"/>
            </a:br>
            <a:r>
              <a:rPr lang="ru-RU" sz="1800" smtClean="0"/>
              <a:t>• строить графики изученных функций,</a:t>
            </a:r>
            <a:br>
              <a:rPr lang="ru-RU" sz="1800" smtClean="0"/>
            </a:br>
            <a:r>
              <a:rPr lang="ru-RU" sz="1800" smtClean="0"/>
              <a:t>• описывать с помощью функций различные зависимости и читать их графики,</a:t>
            </a:r>
            <a:br>
              <a:rPr lang="ru-RU" sz="1800" smtClean="0"/>
            </a:br>
            <a:r>
              <a:rPr lang="ru-RU" sz="1800" smtClean="0"/>
              <a:t>• пользоваться информацией, представленной в виде таблиц и графиков.</a:t>
            </a:r>
          </a:p>
          <a:p>
            <a:pPr eaLnBrk="1" hangingPunct="1"/>
            <a:endParaRPr lang="ru-RU" sz="1800" smtClean="0"/>
          </a:p>
        </p:txBody>
      </p:sp>
      <p:pic>
        <p:nvPicPr>
          <p:cNvPr id="9220" name="Picture 3" descr="E:\Documents and Settings\user\Рабочий стол\0fadc6eadf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785813"/>
            <a:ext cx="2166938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3214678" y="5214950"/>
            <a:ext cx="5611842" cy="142873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10245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Прототип задания B2 (№26869)</a:t>
            </a:r>
            <a:br>
              <a:rPr lang="ru-RU" sz="2800" b="1" smtClean="0"/>
            </a:br>
            <a:endParaRPr lang="en-US" sz="2800" b="1" smtClean="0"/>
          </a:p>
        </p:txBody>
      </p:sp>
      <p:sp>
        <p:nvSpPr>
          <p:cNvPr id="1126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143125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214313" y="1500188"/>
            <a:ext cx="26638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рисунке показано изменение температуры воздуха на протяжении трех суток. По горизонтали указывается дата и время суток, по вертикали — значение температуры в градусах Цельсия. Определите по рисунку наименьшую температуру воздуха 22 января.</a:t>
            </a:r>
          </a:p>
        </p:txBody>
      </p:sp>
      <p:pic>
        <p:nvPicPr>
          <p:cNvPr id="10248" name="Picture 30" descr="MA.E10.B2.83/img512720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000125"/>
            <a:ext cx="57912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00438" y="5214938"/>
            <a:ext cx="52149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Синими линиями отмечено интересующее нас 22 января. Красная линия проведена к наименьшей температуре, до которой прогрелся воздух в этот день, это -23°С.</a:t>
            </a:r>
          </a:p>
          <a:p>
            <a:r>
              <a:rPr lang="ru-RU" b="1">
                <a:solidFill>
                  <a:srgbClr val="C00000"/>
                </a:solidFill>
              </a:rPr>
              <a:t>Ответ:</a:t>
            </a:r>
            <a:r>
              <a:rPr lang="ru-RU">
                <a:solidFill>
                  <a:srgbClr val="C00000"/>
                </a:solidFill>
              </a:rPr>
              <a:t> -23°С.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4179888" y="3035300"/>
            <a:ext cx="1928812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751138" y="3035300"/>
            <a:ext cx="1928812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4750" y="3786188"/>
            <a:ext cx="185737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Задание для самостоятельного решения</a:t>
            </a:r>
          </a:p>
        </p:txBody>
      </p:sp>
      <p:sp>
        <p:nvSpPr>
          <p:cNvPr id="1229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86116" y="5522921"/>
            <a:ext cx="5611842" cy="1335079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Ответ:</a:t>
            </a: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-22°С</a:t>
            </a:r>
          </a:p>
        </p:txBody>
      </p:sp>
      <p:sp>
        <p:nvSpPr>
          <p:cNvPr id="11271" name="Прямоугольник 5"/>
          <p:cNvSpPr>
            <a:spLocks noChangeArrowheads="1"/>
          </p:cNvSpPr>
          <p:nvPr/>
        </p:nvSpPr>
        <p:spPr bwMode="auto">
          <a:xfrm>
            <a:off x="250825" y="1700213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</a:t>
            </a:r>
          </a:p>
        </p:txBody>
      </p:sp>
      <p:sp>
        <p:nvSpPr>
          <p:cNvPr id="11272" name="Rectangle 22"/>
          <p:cNvSpPr>
            <a:spLocks noChangeArrowheads="1"/>
          </p:cNvSpPr>
          <p:nvPr/>
        </p:nvSpPr>
        <p:spPr bwMode="auto">
          <a:xfrm>
            <a:off x="468313" y="1844675"/>
            <a:ext cx="31686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рисунке показано изменение температуры воздуха на протяжении трех суток. По горизонтали указывается дата и время суток, по вертикали — значение температуры в градусах Цельсия. Определите по рисунку наименьшую температуру воздуха 23 января.</a:t>
            </a:r>
          </a:p>
        </p:txBody>
      </p:sp>
      <p:pic>
        <p:nvPicPr>
          <p:cNvPr id="11273" name="Picture 24" descr="MA.E10.B2.84/img512721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484313"/>
            <a:ext cx="5148262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4964907" y="3679031"/>
            <a:ext cx="1073150" cy="15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322219" y="3679031"/>
            <a:ext cx="107315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4813" y="3857625"/>
            <a:ext cx="292893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229600" cy="928687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Прототип задания B2 (№ 26871)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133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12292" name="Rectangle 17"/>
          <p:cNvSpPr>
            <a:spLocks noChangeArrowheads="1"/>
          </p:cNvSpPr>
          <p:nvPr/>
        </p:nvSpPr>
        <p:spPr bwMode="auto">
          <a:xfrm>
            <a:off x="142875" y="1285875"/>
            <a:ext cx="38163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рисунке жирными точками показана среднесуточная температура воздуха в Бресте каждый день с 6 по 19 июля 1981 года. По горизонтали указываются числа месяца, по вертикали - температура в градусах Цельсия. Для наглядности жирные точки соединены линией. Определите по рисунку, какого числа в первый раз за указанный период среднесуточная температура равнялась 19 градусам.</a:t>
            </a:r>
          </a:p>
        </p:txBody>
      </p:sp>
      <p:pic>
        <p:nvPicPr>
          <p:cNvPr id="12293" name="Picture 19" descr="spa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1" descr="spa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3" descr="spa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5" descr="03FDF5D8B904826F4D3B5ED78EAA549A/simg1_12580432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1643063"/>
            <a:ext cx="4762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500563" y="3286125"/>
            <a:ext cx="4143375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608513" y="3249613"/>
            <a:ext cx="1214437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000" dirty="0"/>
              <a:t>Синей линией отмечена интересующая нас температура 19°С. Красная - указывает на число, когда среднесуточная температура первый раз равнялась 19°С</a:t>
            </a:r>
          </a:p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Ответ:</a:t>
            </a:r>
            <a:r>
              <a:rPr lang="ru-RU" sz="2000" dirty="0">
                <a:solidFill>
                  <a:srgbClr val="C00000"/>
                </a:solidFill>
              </a:rPr>
              <a:t> 8июля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Задание для самостоятельного решения</a:t>
            </a:r>
          </a:p>
        </p:txBody>
      </p:sp>
      <p:sp>
        <p:nvSpPr>
          <p:cNvPr id="143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43240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0" name="Rectangle 17"/>
          <p:cNvSpPr>
            <a:spLocks noChangeArrowheads="1"/>
          </p:cNvSpPr>
          <p:nvPr/>
        </p:nvSpPr>
        <p:spPr bwMode="auto">
          <a:xfrm>
            <a:off x="3563938" y="515778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Ответ:</a:t>
            </a:r>
          </a:p>
          <a:p>
            <a:pPr algn="ctr"/>
            <a:r>
              <a:rPr lang="ru-RU" sz="2400">
                <a:solidFill>
                  <a:srgbClr val="C00000"/>
                </a:solidFill>
              </a:rPr>
              <a:t>23°С</a:t>
            </a:r>
          </a:p>
        </p:txBody>
      </p:sp>
      <p:sp>
        <p:nvSpPr>
          <p:cNvPr id="13321" name="Rectangle 25"/>
          <p:cNvSpPr>
            <a:spLocks noChangeArrowheads="1"/>
          </p:cNvSpPr>
          <p:nvPr/>
        </p:nvSpPr>
        <p:spPr bwMode="auto">
          <a:xfrm>
            <a:off x="250825" y="1504950"/>
            <a:ext cx="396081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рисунке жирными точками показана среднесуточная температура воздуха в Бресте каждый день с 6 по 19 июля 1981 года. По горизонтали указываются числа месяца, по вертикали - температура в градусах Цельсия. Для наглядности жирные точки соединены линией. Определите по рисунку наибольшую среднесуточную температуру в период с 8 по 18 июля.</a:t>
            </a:r>
          </a:p>
        </p:txBody>
      </p:sp>
      <p:pic>
        <p:nvPicPr>
          <p:cNvPr id="13322" name="Picture 27" descr="73CDD638FFA29B53495ACB8BD2A44B0D/simg1_125804327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916113"/>
            <a:ext cx="4762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4536282" y="3464719"/>
            <a:ext cx="1358900" cy="15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7536657" y="3464719"/>
            <a:ext cx="1358900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3438" y="2928938"/>
            <a:ext cx="3571875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1209</TotalTime>
  <Words>918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Georgia</vt:lpstr>
      <vt:lpstr>Wingdings 2</vt:lpstr>
      <vt:lpstr>Calibri</vt:lpstr>
      <vt:lpstr>Городская</vt:lpstr>
      <vt:lpstr>Слайд 1</vt:lpstr>
      <vt:lpstr>Проверяемые требования (умения)</vt:lpstr>
      <vt:lpstr>Умения по КТ</vt:lpstr>
      <vt:lpstr>Содержание задания В2 по КЭС</vt:lpstr>
      <vt:lpstr>Памятка ученику</vt:lpstr>
      <vt:lpstr>Прототип задания B2 (№26869) </vt:lpstr>
      <vt:lpstr>Задание для самостоятельного решения</vt:lpstr>
      <vt:lpstr>Прототип задания B2 (№ 26871) </vt:lpstr>
      <vt:lpstr>Задание для самостоятельного решения</vt:lpstr>
      <vt:lpstr>Слайд 10</vt:lpstr>
      <vt:lpstr>Задание для самостоятельного решения</vt:lpstr>
      <vt:lpstr>Слайд 12</vt:lpstr>
      <vt:lpstr>Задание для самостоятельного решения</vt:lpstr>
      <vt:lpstr>Список рекомендуемой литературы</vt:lpstr>
      <vt:lpstr> Адреса сайтов в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86</cp:revision>
  <dcterms:modified xsi:type="dcterms:W3CDTF">2014-12-25T19:50:21Z</dcterms:modified>
</cp:coreProperties>
</file>