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sldIdLst>
    <p:sldId id="256" r:id="rId2"/>
    <p:sldId id="271" r:id="rId3"/>
    <p:sldId id="272" r:id="rId4"/>
    <p:sldId id="273" r:id="rId5"/>
    <p:sldId id="290" r:id="rId6"/>
    <p:sldId id="267" r:id="rId7"/>
    <p:sldId id="266" r:id="rId8"/>
    <p:sldId id="268" r:id="rId9"/>
    <p:sldId id="274" r:id="rId10"/>
    <p:sldId id="281" r:id="rId11"/>
    <p:sldId id="282" r:id="rId12"/>
    <p:sldId id="293" r:id="rId13"/>
    <p:sldId id="283" r:id="rId14"/>
    <p:sldId id="291" r:id="rId15"/>
    <p:sldId id="292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8E7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523" autoAdjust="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65C8B-1CFF-45BE-9D83-0F033EA3E77A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0DE8A3B-5E92-494B-95D9-22845543C4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09B60-4856-4AB4-AA96-2C979E08525E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DC358-AF6F-4DAC-8E3B-830236F7DD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8EC41-B8CA-460A-8E7D-BE7CA9F57A2D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6A43D-B3B2-407E-BC49-334A4BB8A9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77C77-E7BF-43FE-8305-27ECA3509D4E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E6239-FA58-47BE-8C71-74E3D433A0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B727A-D41B-4D63-B52F-6520EF7AA11A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D70A1-94E8-4329-9BD4-8BE471FCD5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77DCC-95B6-467B-9DD5-285D696B9932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CE901-9B68-4822-931A-3A35451B9D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360982C-EDC7-4D62-A920-7A861A9FE5B8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09EDC99-5106-4062-8FA9-79AC1DC06A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1742D-0A01-4E09-B57E-27A0E1211038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2A645-1CCB-44FB-BB3E-3C79240E7E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80BC7-169F-4116-8B78-068F24F18370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36529-1F6D-434E-8FB2-F884F3159B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42754-5A49-4431-843F-53C9D22A708B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0CE91-D5F0-4E87-B6F7-02ACED2C94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D402D-60E0-4508-AD7E-8229EB5A1E86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73835-6D12-4EAE-B961-2D2DE604E9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662BF993-90ED-4AC9-A871-2B0035BA3B5B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914E7494-DD5B-4AE7-AB6B-790F40CAC8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3" r:id="rId1"/>
    <p:sldLayoutId id="2147484185" r:id="rId2"/>
    <p:sldLayoutId id="2147484186" r:id="rId3"/>
    <p:sldLayoutId id="2147484187" r:id="rId4"/>
    <p:sldLayoutId id="2147484194" r:id="rId5"/>
    <p:sldLayoutId id="2147484195" r:id="rId6"/>
    <p:sldLayoutId id="2147484188" r:id="rId7"/>
    <p:sldLayoutId id="2147484189" r:id="rId8"/>
    <p:sldLayoutId id="2147484190" r:id="rId9"/>
    <p:sldLayoutId id="2147484191" r:id="rId10"/>
    <p:sldLayoutId id="214748419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8CDD7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8CDD7"/>
        </a:buClr>
        <a:buFont typeface="Georgia" pitchFamily="18" charset="0"/>
        <a:buChar char="▫"/>
        <a:defRPr sz="2000" kern="1200">
          <a:solidFill>
            <a:srgbClr val="A8CDD7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ge.edu.ru/" TargetMode="External"/><Relationship Id="rId13" Type="http://schemas.openxmlformats.org/officeDocument/2006/relationships/hyperlink" Target="http://4ege.ru/" TargetMode="External"/><Relationship Id="rId3" Type="http://schemas.openxmlformats.org/officeDocument/2006/relationships/hyperlink" Target="http://mathege.ru/" TargetMode="External"/><Relationship Id="rId7" Type="http://schemas.openxmlformats.org/officeDocument/2006/relationships/hyperlink" Target="http://uztest.ru/" TargetMode="External"/><Relationship Id="rId12" Type="http://schemas.openxmlformats.org/officeDocument/2006/relationships/hyperlink" Target="http://www.diary.ru/~eek/" TargetMode="External"/><Relationship Id="rId2" Type="http://schemas.openxmlformats.org/officeDocument/2006/relationships/hyperlink" Target="http://www.fipi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ge-trener.ru/" TargetMode="External"/><Relationship Id="rId11" Type="http://schemas.openxmlformats.org/officeDocument/2006/relationships/hyperlink" Target="http://www.alexlarin.narod.ru/ege.html" TargetMode="External"/><Relationship Id="rId5" Type="http://schemas.openxmlformats.org/officeDocument/2006/relationships/hyperlink" Target="http://egetrener.ru/" TargetMode="External"/><Relationship Id="rId10" Type="http://schemas.openxmlformats.org/officeDocument/2006/relationships/hyperlink" Target="http://hi-edu.tv/movies.html?category=3" TargetMode="External"/><Relationship Id="rId4" Type="http://schemas.openxmlformats.org/officeDocument/2006/relationships/hyperlink" Target="http://www.mathege.ru:8080/" TargetMode="External"/><Relationship Id="rId9" Type="http://schemas.openxmlformats.org/officeDocument/2006/relationships/hyperlink" Target="http://www.edu.ru/abitur/act.39/index.ph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подсолнух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3138" cy="98107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5123" name="WordArt 7"/>
          <p:cNvSpPr>
            <a:spLocks noChangeArrowheads="1" noChangeShapeType="1" noTextEdit="1"/>
          </p:cNvSpPr>
          <p:nvPr/>
        </p:nvSpPr>
        <p:spPr bwMode="auto">
          <a:xfrm>
            <a:off x="5364163" y="4365625"/>
            <a:ext cx="3230562" cy="158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ru-RU" sz="2000" kern="10" dirty="0">
              <a:ln w="15875">
                <a:solidFill>
                  <a:srgbClr val="8A8E72"/>
                </a:solidFill>
                <a:round/>
                <a:headEnd/>
                <a:tailEnd/>
              </a:ln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sp>
        <p:nvSpPr>
          <p:cNvPr id="5124" name="WordArt 8"/>
          <p:cNvSpPr>
            <a:spLocks noChangeArrowheads="1" noChangeShapeType="1" noTextEdit="1"/>
          </p:cNvSpPr>
          <p:nvPr/>
        </p:nvSpPr>
        <p:spPr bwMode="auto">
          <a:xfrm>
            <a:off x="1692275" y="765175"/>
            <a:ext cx="5543550" cy="2592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Подготовка к ЕГЭ по математике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Решение заданий В2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Прямоугольник 3"/>
          <p:cNvSpPr>
            <a:spLocks noChangeArrowheads="1"/>
          </p:cNvSpPr>
          <p:nvPr/>
        </p:nvSpPr>
        <p:spPr bwMode="auto">
          <a:xfrm>
            <a:off x="714375" y="642938"/>
            <a:ext cx="69294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chemeClr val="tx2"/>
                </a:solidFill>
                <a:latin typeface="Trebuchet MS" pitchFamily="34" charset="0"/>
              </a:rPr>
              <a:t>Прототип задания B2 (№ 27511)</a:t>
            </a:r>
          </a:p>
        </p:txBody>
      </p:sp>
      <p:sp>
        <p:nvSpPr>
          <p:cNvPr id="14339" name="Прямоугольник 4"/>
          <p:cNvSpPr>
            <a:spLocks noChangeArrowheads="1"/>
          </p:cNvSpPr>
          <p:nvPr/>
        </p:nvSpPr>
        <p:spPr bwMode="auto">
          <a:xfrm>
            <a:off x="428625" y="1285875"/>
            <a:ext cx="3455988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/>
              <a:t>На диаграмме показана среднемесячная температура воздуха в Екатеринбурге (Свердловске) за каждый месяц 1973 года. По горизонтали указываются месяцы, по вертикали - температура в градусах Цельсия. Определите по диаграмме наименьшую среднемесячную температуру в 1973 году.</a:t>
            </a: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3467100" y="4879986"/>
            <a:ext cx="5611842" cy="1884357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ru-RU" sz="2800" dirty="0">
              <a:solidFill>
                <a:srgbClr val="FFFFFF"/>
              </a:solidFill>
            </a:endParaRPr>
          </a:p>
          <a:p>
            <a:pPr algn="ctr">
              <a:defRPr/>
            </a:pPr>
            <a:r>
              <a:rPr lang="ru-RU" sz="2800" dirty="0">
                <a:solidFill>
                  <a:srgbClr val="C00000"/>
                </a:solidFill>
              </a:rPr>
              <a:t>Ответ: -20°С</a:t>
            </a:r>
          </a:p>
        </p:txBody>
      </p:sp>
      <p:pic>
        <p:nvPicPr>
          <p:cNvPr id="14343" name="Picture 12" descr="MA.E10.B2.152/innerimg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63" y="1214438"/>
            <a:ext cx="4829175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Georgia" pitchFamily="18" charset="0"/>
              </a:rPr>
              <a:t>Решение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500563" y="4071938"/>
            <a:ext cx="357187" cy="1587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63" y="642938"/>
            <a:ext cx="8229600" cy="1066800"/>
          </a:xfrm>
        </p:spPr>
        <p:txBody>
          <a:bodyPr/>
          <a:lstStyle/>
          <a:p>
            <a:pPr eaLnBrk="1" hangingPunct="1"/>
            <a:r>
              <a:rPr lang="ru-RU" sz="3200" smtClean="0"/>
              <a:t>Задание для самостоятельного решения</a:t>
            </a:r>
          </a:p>
        </p:txBody>
      </p:sp>
      <p:sp>
        <p:nvSpPr>
          <p:cNvPr id="36867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Georgia" pitchFamily="18" charset="0"/>
              </a:rPr>
              <a:t>Проверка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214678" y="4973642"/>
            <a:ext cx="5611842" cy="188435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ru-RU" sz="2800" i="1" dirty="0">
              <a:solidFill>
                <a:srgbClr val="C00000"/>
              </a:solidFill>
            </a:endParaRPr>
          </a:p>
        </p:txBody>
      </p:sp>
      <p:sp>
        <p:nvSpPr>
          <p:cNvPr id="1536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3571875" y="5500688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solidFill>
                  <a:srgbClr val="C00000"/>
                </a:solidFill>
              </a:rPr>
              <a:t>Ответ: 4 месяца </a:t>
            </a:r>
          </a:p>
        </p:txBody>
      </p:sp>
      <p:sp>
        <p:nvSpPr>
          <p:cNvPr id="15369" name="Rectangle 18"/>
          <p:cNvSpPr>
            <a:spLocks noChangeArrowheads="1"/>
          </p:cNvSpPr>
          <p:nvPr/>
        </p:nvSpPr>
        <p:spPr bwMode="auto">
          <a:xfrm>
            <a:off x="468313" y="1844675"/>
            <a:ext cx="4551362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На диаграмме показана среднемесячная температура воздуха в Минске за каждый месяц 2003 года. По горизонтали указываются месяцы, по вертикали - температура в градусах Цельсия. Определите по диаграмме, сколько было месяцев, когда среднемесячная температура была отрицательной </a:t>
            </a:r>
          </a:p>
        </p:txBody>
      </p:sp>
      <p:pic>
        <p:nvPicPr>
          <p:cNvPr id="15370" name="Picture 20" descr="MA.E10.B2.169/innerimg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1412875"/>
            <a:ext cx="3635375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5214938" y="4357688"/>
            <a:ext cx="285750" cy="1587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500688" y="4429125"/>
            <a:ext cx="285750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786438" y="3929063"/>
            <a:ext cx="214312" cy="1587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8143875" y="4000500"/>
            <a:ext cx="285750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animBg="1"/>
      <p:bldP spid="3687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6" descr="MA.E10.B2.311/innerimg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0" y="1214438"/>
            <a:ext cx="4537075" cy="334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142875" y="500063"/>
            <a:ext cx="69294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chemeClr val="tx2"/>
                </a:solidFill>
                <a:latin typeface="Trebuchet MS" pitchFamily="34" charset="0"/>
              </a:rPr>
              <a:t>Прототип задания B2 (№ 27511)</a:t>
            </a: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3467100" y="4879986"/>
            <a:ext cx="5611842" cy="1884357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ru-RU" sz="2800" dirty="0">
              <a:solidFill>
                <a:srgbClr val="FFFFFF"/>
              </a:solidFill>
            </a:endParaRPr>
          </a:p>
          <a:p>
            <a:pPr algn="ctr">
              <a:defRPr/>
            </a:pPr>
            <a:r>
              <a:rPr lang="ru-RU" sz="2800" dirty="0">
                <a:solidFill>
                  <a:srgbClr val="C00000"/>
                </a:solidFill>
              </a:rPr>
              <a:t>Ответ: 15 ноября</a:t>
            </a:r>
          </a:p>
        </p:txBody>
      </p:sp>
      <p:sp>
        <p:nvSpPr>
          <p:cNvPr id="7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Georgia" pitchFamily="18" charset="0"/>
              </a:rPr>
              <a:t>Решение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5786438" y="2928938"/>
            <a:ext cx="357187" cy="1587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3" name="Прямоугольник 9"/>
          <p:cNvSpPr>
            <a:spLocks noChangeArrowheads="1"/>
          </p:cNvSpPr>
          <p:nvPr/>
        </p:nvSpPr>
        <p:spPr bwMode="auto">
          <a:xfrm>
            <a:off x="285750" y="1143000"/>
            <a:ext cx="3500438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На диаграмме показано количество посетителей сайта РИА Новости во все дни с 10 по 29 ноября 2009 года. По горизонтали указываются дни месяца, по вертикали — количество посетителей сайта за данный день. Определите по диаграмме, какого числа количество посетителей сайта РИА Новости было наименьшим за указанный период.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63" y="642938"/>
            <a:ext cx="8229600" cy="1066800"/>
          </a:xfrm>
        </p:spPr>
        <p:txBody>
          <a:bodyPr/>
          <a:lstStyle/>
          <a:p>
            <a:pPr eaLnBrk="1" hangingPunct="1"/>
            <a:r>
              <a:rPr lang="ru-RU" sz="3200" smtClean="0"/>
              <a:t>Задание для самостоятельного решения</a:t>
            </a:r>
          </a:p>
        </p:txBody>
      </p:sp>
      <p:sp>
        <p:nvSpPr>
          <p:cNvPr id="37891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Georgia" pitchFamily="18" charset="0"/>
              </a:rPr>
              <a:t>Проверка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357554" y="5330832"/>
            <a:ext cx="5429288" cy="152716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  <p:sp>
        <p:nvSpPr>
          <p:cNvPr id="1741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3571875" y="5429250"/>
            <a:ext cx="4572000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C00000"/>
                </a:solidFill>
              </a:rPr>
              <a:t>Разность наибольшего и наименьшего количества посетителей: 80000 – 10000 = 70000</a:t>
            </a:r>
          </a:p>
          <a:p>
            <a:pPr algn="ctr"/>
            <a:r>
              <a:rPr lang="ru-RU" sz="2000">
                <a:solidFill>
                  <a:srgbClr val="C00000"/>
                </a:solidFill>
              </a:rPr>
              <a:t>Ответ:70000</a:t>
            </a:r>
          </a:p>
          <a:p>
            <a:pPr algn="ctr"/>
            <a:endParaRPr lang="ru-RU" sz="2400">
              <a:solidFill>
                <a:srgbClr val="FFFFFF"/>
              </a:solidFill>
            </a:endParaRPr>
          </a:p>
        </p:txBody>
      </p:sp>
      <p:sp>
        <p:nvSpPr>
          <p:cNvPr id="17417" name="Rectangle 16"/>
          <p:cNvSpPr>
            <a:spLocks noChangeArrowheads="1"/>
          </p:cNvSpPr>
          <p:nvPr/>
        </p:nvSpPr>
        <p:spPr bwMode="auto">
          <a:xfrm>
            <a:off x="323850" y="1773238"/>
            <a:ext cx="367665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На диаграмме показано количество посетителей сайта РИА Новости в течение каждого часа 8 декабря 2009 года. По горизонтали указывается номер часа, по вертикали — количество посетителей сайта за данный час. Определите по диаграмме разность наибольшего и наименьшего количества посетителей за час.</a:t>
            </a:r>
          </a:p>
        </p:txBody>
      </p:sp>
      <p:pic>
        <p:nvPicPr>
          <p:cNvPr id="17418" name="Picture 18" descr="MA.E10.B2.324/innerimg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63" y="1571625"/>
            <a:ext cx="4906962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4929188" y="4429125"/>
            <a:ext cx="142875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 flipH="1" flipV="1">
            <a:off x="6715125" y="2000250"/>
            <a:ext cx="1588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715125" y="2000250"/>
            <a:ext cx="142875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714375" y="357188"/>
            <a:ext cx="8229600" cy="1066800"/>
          </a:xfrm>
        </p:spPr>
        <p:txBody>
          <a:bodyPr/>
          <a:lstStyle/>
          <a:p>
            <a:pPr algn="ctr" eaLnBrk="1" hangingPunct="1"/>
            <a:r>
              <a:rPr lang="ru-RU" sz="2800" smtClean="0"/>
              <a:t>Список рекомендуемой литературы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214438"/>
            <a:ext cx="8229600" cy="5643562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400" dirty="0" smtClean="0"/>
              <a:t>Самое полное издание типовых вариантов реальных заданий ЕГЭ: 2010: Математика / авт.-сост. И.Р.Высоцкий, Д.Д.Гущин, П.И.Захаров и др.; под ред. А.Л.Семенова, И.В.Ященко. – </a:t>
            </a:r>
            <a:r>
              <a:rPr lang="ru-RU" sz="1400" dirty="0" err="1" smtClean="0"/>
              <a:t>М.:АСТ:Астрель</a:t>
            </a:r>
            <a:r>
              <a:rPr lang="ru-RU" sz="1400" dirty="0" smtClean="0"/>
              <a:t>, 2010. – 93, (3)с. – (Федеральный институт педагогических измерений)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400" dirty="0" smtClean="0"/>
              <a:t>Математика: тематическое планирование  уроков подготовки к экзамену / </a:t>
            </a:r>
            <a:r>
              <a:rPr lang="ru-RU" sz="1400" dirty="0" err="1" smtClean="0"/>
              <a:t>Белошистая.В</a:t>
            </a:r>
            <a:r>
              <a:rPr lang="ru-RU" sz="1400" dirty="0" smtClean="0"/>
              <a:t>. А. –М: Издательство «Экзамен», 2007. – 478 (2) с. (Серия «ЕГЭ 2007. Поурочное планирование»)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400" dirty="0" smtClean="0"/>
              <a:t>Математика: самостоятельная подготовка к ЕГЭ / Л.Д. Лаппо, М.А. Попов. – 3-е изд., </a:t>
            </a:r>
            <a:r>
              <a:rPr lang="ru-RU" sz="1400" dirty="0" err="1" smtClean="0"/>
              <a:t>перераб</a:t>
            </a:r>
            <a:r>
              <a:rPr lang="ru-RU" sz="1400" dirty="0" smtClean="0"/>
              <a:t>. И </a:t>
            </a:r>
            <a:r>
              <a:rPr lang="ru-RU" sz="1400" dirty="0" err="1" smtClean="0"/>
              <a:t>дополн</a:t>
            </a:r>
            <a:r>
              <a:rPr lang="ru-RU" sz="1400" dirty="0" smtClean="0"/>
              <a:t>. -  М.: Издательство «Экзамен», 2009. – 381, (3) с. (Серия «ЕГЭ. </a:t>
            </a:r>
            <a:r>
              <a:rPr lang="ru-RU" sz="1400" dirty="0" err="1" smtClean="0"/>
              <a:t>Интенсив</a:t>
            </a:r>
            <a:r>
              <a:rPr lang="ru-RU" sz="1400" dirty="0" smtClean="0"/>
              <a:t>»)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400" dirty="0" smtClean="0"/>
              <a:t>Математика. Решение задач группы В / Ю.А.Глазков, И.А.Варшавский, М.Я. </a:t>
            </a:r>
            <a:r>
              <a:rPr lang="ru-RU" sz="1400" dirty="0" err="1" smtClean="0"/>
              <a:t>Гаиашвилли</a:t>
            </a:r>
            <a:r>
              <a:rPr lang="ru-RU" sz="1400" dirty="0" smtClean="0"/>
              <a:t>. – М.: Издательство «Экзамен», 2009. – 382 (2) с. (Серия «ЕГЭ. 100 баллов»)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400" dirty="0" smtClean="0"/>
              <a:t>Математика:  тренировочные тематические задания повышенной сложности с ответами для подготовки к ЕГЭ и к другим формам выпускного и вступительного экзаменов /</a:t>
            </a:r>
            <a:r>
              <a:rPr lang="ru-RU" sz="1400" dirty="0" err="1" smtClean="0"/>
              <a:t>сост</a:t>
            </a:r>
            <a:r>
              <a:rPr lang="ru-RU" sz="1400" dirty="0" smtClean="0"/>
              <a:t> Г.И.Ковалева, </a:t>
            </a:r>
            <a:r>
              <a:rPr lang="ru-RU" sz="1400" dirty="0" err="1" smtClean="0"/>
              <a:t>Т.И.Бузулина</a:t>
            </a:r>
            <a:r>
              <a:rPr lang="ru-RU" sz="1400" dirty="0" smtClean="0"/>
              <a:t>, О.Л.Безрукова,  Ю.А. </a:t>
            </a:r>
            <a:r>
              <a:rPr lang="ru-RU" sz="1400" dirty="0" err="1" smtClean="0"/>
              <a:t>Розка</a:t>
            </a:r>
            <a:r>
              <a:rPr lang="ru-RU" sz="1400" dirty="0" smtClean="0"/>
              <a:t>. _ Волгоград: Учитель, 20089, - 494 с.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400" dirty="0" err="1" smtClean="0"/>
              <a:t>Шабунин</a:t>
            </a:r>
            <a:r>
              <a:rPr lang="ru-RU" sz="1400" dirty="0" smtClean="0"/>
              <a:t> М.И. и др. Алгебра и начала анализа: Дидактические материалы для 10-11 </a:t>
            </a:r>
            <a:r>
              <a:rPr lang="ru-RU" sz="1400" dirty="0" err="1" smtClean="0"/>
              <a:t>кл</a:t>
            </a:r>
            <a:r>
              <a:rPr lang="ru-RU" sz="1400" dirty="0" smtClean="0"/>
              <a:t>. – 3-е изд. – М.: Мнемозина, 2000. – 251 с.: ил.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14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914400" y="285750"/>
            <a:ext cx="8229600" cy="1066800"/>
          </a:xfrm>
        </p:spPr>
        <p:txBody>
          <a:bodyPr/>
          <a:lstStyle/>
          <a:p>
            <a:pPr algn="ctr" eaLnBrk="1" hangingPunct="1"/>
            <a:r>
              <a:rPr lang="ru-RU" smtClean="0"/>
              <a:t> Адреса сайтов в сети Интернет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143000"/>
            <a:ext cx="8229600" cy="5002213"/>
          </a:xfrm>
        </p:spPr>
        <p:txBody>
          <a:bodyPr>
            <a:no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err="1" smtClean="0">
                <a:hlinkClick r:id="rId2"/>
              </a:rPr>
              <a:t>www.fipi.ru</a:t>
            </a:r>
            <a:r>
              <a:rPr lang="ru-RU" sz="1350" dirty="0" smtClean="0"/>
              <a:t> – Федеральный институт педагогических измерений (ФИПИ). Особенно обратите внимание на раздел «Открытый сегмент ФБТЗ» – это система для подготовки к ЕГЭ - в режиме </a:t>
            </a:r>
            <a:r>
              <a:rPr lang="ru-RU" sz="1350" dirty="0" err="1" smtClean="0"/>
              <a:t>on-line</a:t>
            </a:r>
            <a:r>
              <a:rPr lang="ru-RU" sz="1350" dirty="0" smtClean="0"/>
              <a:t>. Вы можете отвечать на вопросы банка заданий ЕГЭ по различным предметам, а так же по выбранной теме.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smtClean="0">
                <a:hlinkClick r:id="rId3"/>
              </a:rPr>
              <a:t>http://mathege.ru</a:t>
            </a:r>
            <a:r>
              <a:rPr lang="ru-RU" sz="1350" dirty="0" smtClean="0"/>
              <a:t> -</a:t>
            </a:r>
            <a:r>
              <a:rPr lang="ru-RU" sz="1350" dirty="0" smtClean="0">
                <a:hlinkClick r:id="rId4"/>
              </a:rPr>
              <a:t>Открытый банк задач </a:t>
            </a:r>
            <a:r>
              <a:rPr lang="ru-RU" sz="1350" b="1" dirty="0" smtClean="0">
                <a:hlinkClick r:id="rId4"/>
              </a:rPr>
              <a:t>ЕГЭ</a:t>
            </a:r>
            <a:r>
              <a:rPr lang="ru-RU" sz="1350" dirty="0" smtClean="0">
                <a:hlinkClick r:id="rId4"/>
              </a:rPr>
              <a:t> </a:t>
            </a:r>
            <a:r>
              <a:rPr lang="ru-RU" sz="1350" b="1" dirty="0" smtClean="0">
                <a:hlinkClick r:id="rId4"/>
              </a:rPr>
              <a:t>по</a:t>
            </a:r>
            <a:r>
              <a:rPr lang="ru-RU" sz="1350" dirty="0" smtClean="0">
                <a:hlinkClick r:id="rId4"/>
              </a:rPr>
              <a:t> </a:t>
            </a:r>
            <a:r>
              <a:rPr lang="ru-RU" sz="1350" b="1" dirty="0" smtClean="0">
                <a:hlinkClick r:id="rId4"/>
              </a:rPr>
              <a:t>математике</a:t>
            </a:r>
            <a:r>
              <a:rPr lang="ru-RU" sz="1350" dirty="0" smtClean="0"/>
              <a:t>. </a:t>
            </a:r>
            <a:r>
              <a:rPr lang="ru-RU" sz="1350" dirty="0" smtClean="0">
                <a:hlinkClick r:id="rId4"/>
              </a:rPr>
              <a:t> </a:t>
            </a:r>
            <a:r>
              <a:rPr lang="ru-RU" sz="1350" dirty="0" smtClean="0"/>
              <a:t>Главная задача открытого банка заданий </a:t>
            </a:r>
            <a:r>
              <a:rPr lang="ru-RU" sz="1350" b="1" dirty="0" smtClean="0"/>
              <a:t>ЕГЭ</a:t>
            </a:r>
            <a:r>
              <a:rPr lang="ru-RU" sz="1350" dirty="0" smtClean="0"/>
              <a:t> </a:t>
            </a:r>
            <a:r>
              <a:rPr lang="ru-RU" sz="1350" b="1" dirty="0" smtClean="0"/>
              <a:t>по</a:t>
            </a:r>
            <a:r>
              <a:rPr lang="ru-RU" sz="1350" dirty="0" smtClean="0"/>
              <a:t> </a:t>
            </a:r>
            <a:r>
              <a:rPr lang="ru-RU" sz="1350" b="1" dirty="0" smtClean="0"/>
              <a:t>математике</a:t>
            </a:r>
            <a:r>
              <a:rPr lang="ru-RU" sz="1350" dirty="0" smtClean="0"/>
              <a:t> — дать представление о том, какие задания будут в вариантах Единого государственного экзамена </a:t>
            </a:r>
            <a:r>
              <a:rPr lang="ru-RU" sz="1350" b="1" dirty="0" smtClean="0"/>
              <a:t>по</a:t>
            </a:r>
            <a:r>
              <a:rPr lang="ru-RU" sz="1350" dirty="0" smtClean="0"/>
              <a:t> </a:t>
            </a:r>
            <a:r>
              <a:rPr lang="ru-RU" sz="1350" b="1" dirty="0" smtClean="0"/>
              <a:t>математике</a:t>
            </a:r>
            <a:r>
              <a:rPr lang="ru-RU" sz="1350" dirty="0" smtClean="0"/>
              <a:t> в 2010 году, и помочь выпускникам сориентироваться при </a:t>
            </a:r>
            <a:r>
              <a:rPr lang="ru-RU" sz="1350" b="1" dirty="0" smtClean="0"/>
              <a:t>подготовке</a:t>
            </a:r>
            <a:r>
              <a:rPr lang="ru-RU" sz="1350" dirty="0" smtClean="0"/>
              <a:t> </a:t>
            </a:r>
            <a:r>
              <a:rPr lang="ru-RU" sz="1350" b="1" dirty="0" smtClean="0"/>
              <a:t>к</a:t>
            </a:r>
            <a:r>
              <a:rPr lang="ru-RU" sz="1350" dirty="0" smtClean="0"/>
              <a:t> экзамену. Здесь же можно найти все пробные ЕГЭ по математике, которые уже прошли.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smtClean="0">
                <a:hlinkClick r:id="rId5"/>
              </a:rPr>
              <a:t>http://egetrener.ru/</a:t>
            </a:r>
            <a:r>
              <a:rPr lang="ru-RU" sz="1350" dirty="0" smtClean="0"/>
              <a:t> - математика: </a:t>
            </a:r>
            <a:r>
              <a:rPr lang="ru-RU" sz="1350" dirty="0" err="1" smtClean="0"/>
              <a:t>видеоуроки</a:t>
            </a:r>
            <a:r>
              <a:rPr lang="ru-RU" sz="1350" dirty="0" smtClean="0"/>
              <a:t>, решение задач ЕГЭ.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smtClean="0">
                <a:hlinkClick r:id="rId6"/>
              </a:rPr>
              <a:t>http://ege-trener.ru/</a:t>
            </a:r>
            <a:r>
              <a:rPr lang="ru-RU" sz="1350" dirty="0" smtClean="0"/>
              <a:t> - очень увлекательная и эффективная подготовка к ЕГЭ по математике. Зарегистрируйтесь и попытайтесь попасть в 30-ку лучших!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err="1" smtClean="0">
                <a:hlinkClick r:id="rId7"/>
              </a:rPr>
              <a:t>uztest.ru</a:t>
            </a:r>
            <a:r>
              <a:rPr lang="ru-RU" sz="1350" dirty="0" smtClean="0"/>
              <a:t> — бесплатные материалы для подготовки к ЕГЭ (и не только к ЕГЭ) по математике: интерактивные тематические тренажеры, возможность записи на бесплатные </a:t>
            </a:r>
            <a:r>
              <a:rPr lang="ru-RU" sz="1350" dirty="0" err="1" smtClean="0"/>
              <a:t>on-line</a:t>
            </a:r>
            <a:r>
              <a:rPr lang="ru-RU" sz="1350" dirty="0" smtClean="0"/>
              <a:t> курсы по подготовке к ЕГЭ.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err="1" smtClean="0">
                <a:hlinkClick r:id="rId8"/>
              </a:rPr>
              <a:t>www.ege.edu.ru</a:t>
            </a:r>
            <a:r>
              <a:rPr lang="ru-RU" sz="1350" dirty="0" smtClean="0"/>
              <a:t> – официальный информационный портал единого государственного экзамена.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err="1" smtClean="0">
                <a:hlinkClick r:id="rId9"/>
              </a:rPr>
              <a:t>On-line</a:t>
            </a:r>
            <a:r>
              <a:rPr lang="ru-RU" sz="1350" dirty="0" smtClean="0">
                <a:hlinkClick r:id="rId9"/>
              </a:rPr>
              <a:t> </a:t>
            </a:r>
            <a:r>
              <a:rPr lang="ru-RU" sz="1350" dirty="0" err="1" smtClean="0">
                <a:hlinkClick r:id="rId9"/>
              </a:rPr>
              <a:t>видеолекции</a:t>
            </a:r>
            <a:r>
              <a:rPr lang="ru-RU" sz="1350" dirty="0" smtClean="0">
                <a:hlinkClick r:id="rId9"/>
              </a:rPr>
              <a:t> "Консультации по ЕГЭ" по всем предметам.</a:t>
            </a:r>
            <a:endParaRPr lang="ru-RU" sz="135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smtClean="0">
                <a:hlinkClick r:id="rId10"/>
              </a:rPr>
              <a:t>Ролики категории ЕГЭ. Лекции по математике</a:t>
            </a:r>
            <a:r>
              <a:rPr lang="ru-RU" sz="1350" dirty="0" smtClean="0"/>
              <a:t>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smtClean="0">
                <a:hlinkClick r:id="rId11"/>
              </a:rPr>
              <a:t>http://www.alexlarin.narod.ru/ege.html</a:t>
            </a:r>
            <a:r>
              <a:rPr lang="ru-RU" sz="1350" dirty="0" smtClean="0"/>
              <a:t> - материалы для подготовки к ЕГЭ по математике (сайт Ларина Александра Александровича).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smtClean="0">
                <a:hlinkClick r:id="rId12"/>
              </a:rPr>
              <a:t>http://www.diary.ru/~eek/</a:t>
            </a:r>
            <a:r>
              <a:rPr lang="ru-RU" sz="1350" dirty="0" smtClean="0"/>
              <a:t> - сообщество, оказывающее помощь в решении задач по математике, здесь же можно скачать много полезных книг по математике, в том числе для подготовки к ЕГЭ.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smtClean="0">
                <a:hlinkClick r:id="rId13"/>
              </a:rPr>
              <a:t>http://4ege.ru/</a:t>
            </a:r>
            <a:r>
              <a:rPr lang="ru-RU" sz="1350" dirty="0" smtClean="0"/>
              <a:t> - </a:t>
            </a:r>
            <a:r>
              <a:rPr lang="ru-RU" sz="1350" dirty="0" smtClean="0">
                <a:hlinkClick r:id="rId13"/>
              </a:rPr>
              <a:t>ЕГЭ портал, всё последнее к ЕГЭ. Вся информация о </a:t>
            </a:r>
            <a:r>
              <a:rPr lang="ru-RU" sz="1350" dirty="0" err="1" smtClean="0">
                <a:hlinkClick r:id="rId13"/>
              </a:rPr>
              <a:t>егэ</a:t>
            </a:r>
            <a:r>
              <a:rPr lang="ru-RU" sz="1350" dirty="0" smtClean="0">
                <a:hlinkClick r:id="rId13"/>
              </a:rPr>
              <a:t>. ЕГЭ 2010.</a:t>
            </a:r>
            <a:r>
              <a:rPr lang="ru-RU" sz="1350" dirty="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2500313"/>
            <a:ext cx="8229600" cy="1066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Проверяемые требования (умения)</a:t>
            </a:r>
            <a:endParaRPr lang="ru-RU" dirty="0"/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428625" y="3643313"/>
            <a:ext cx="8229600" cy="1893887"/>
          </a:xfrm>
        </p:spPr>
        <p:txBody>
          <a:bodyPr/>
          <a:lstStyle/>
          <a:p>
            <a:pPr eaLnBrk="1" hangingPunct="1"/>
            <a:r>
              <a:rPr lang="ru-RU" smtClean="0"/>
              <a:t>Уметь использовать приобретенные знания и умения в практической деятельности и повседневной жизни</a:t>
            </a:r>
            <a:br>
              <a:rPr lang="ru-RU" smtClean="0"/>
            </a:br>
            <a:endParaRPr lang="ru-RU" smtClean="0"/>
          </a:p>
        </p:txBody>
      </p:sp>
      <p:sp>
        <p:nvSpPr>
          <p:cNvPr id="6148" name="Прямоугольник 3"/>
          <p:cNvSpPr>
            <a:spLocks noChangeArrowheads="1"/>
          </p:cNvSpPr>
          <p:nvPr/>
        </p:nvSpPr>
        <p:spPr bwMode="auto">
          <a:xfrm>
            <a:off x="571500" y="714375"/>
            <a:ext cx="67357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solidFill>
                  <a:srgbClr val="C00000"/>
                </a:solidFill>
              </a:rPr>
              <a:t>Прототипов заданий В2 -30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68313" y="981075"/>
            <a:ext cx="8229600" cy="1066800"/>
          </a:xfrm>
        </p:spPr>
        <p:txBody>
          <a:bodyPr/>
          <a:lstStyle/>
          <a:p>
            <a:pPr eaLnBrk="1" hangingPunct="1"/>
            <a:r>
              <a:rPr lang="ru-RU" b="1" smtClean="0"/>
              <a:t>Умения по КТ</a:t>
            </a:r>
            <a:endParaRPr lang="ru-RU" smtClean="0"/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395288" y="2060575"/>
            <a:ext cx="8229600" cy="4324350"/>
          </a:xfrm>
        </p:spPr>
        <p:txBody>
          <a:bodyPr/>
          <a:lstStyle/>
          <a:p>
            <a:pPr eaLnBrk="1" hangingPunct="1"/>
            <a:r>
              <a:rPr lang="ru-RU" sz="1800" smtClean="0"/>
              <a:t>Определять значение функции по значению аргумента при различных способах задания функции; описывать по графику поведение и свойства функций, находить по графику функции наибольшие и наименьшие значения; строить графики изученных функций </a:t>
            </a:r>
          </a:p>
          <a:p>
            <a:pPr eaLnBrk="1" hangingPunct="1">
              <a:buFont typeface="Georgia" pitchFamily="18" charset="0"/>
              <a:buNone/>
            </a:pPr>
            <a:endParaRPr lang="ru-RU" sz="1800" smtClean="0"/>
          </a:p>
          <a:p>
            <a:pPr eaLnBrk="1" hangingPunct="1"/>
            <a:r>
              <a:rPr lang="ru-RU" sz="1800" smtClean="0"/>
              <a:t>Описывать с помощью функций различные реальные зависимости между величинами и интерпретировать их графики; извлекать информацию, представленную в таблицах, на диаграммах, графиках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500063" y="571500"/>
            <a:ext cx="8229600" cy="1066800"/>
          </a:xfrm>
        </p:spPr>
        <p:txBody>
          <a:bodyPr/>
          <a:lstStyle/>
          <a:p>
            <a:pPr eaLnBrk="1" hangingPunct="1"/>
            <a:r>
              <a:rPr lang="ru-RU" b="1" smtClean="0"/>
              <a:t>Содержание задания В2 по КЭС</a:t>
            </a:r>
            <a:endParaRPr lang="ru-RU" smtClean="0"/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500063" y="1571625"/>
            <a:ext cx="8229600" cy="4929188"/>
          </a:xfrm>
        </p:spPr>
        <p:txBody>
          <a:bodyPr/>
          <a:lstStyle/>
          <a:p>
            <a:pPr eaLnBrk="1" hangingPunct="1"/>
            <a:r>
              <a:rPr lang="ru-RU" smtClean="0"/>
              <a:t>Определение и график функции </a:t>
            </a:r>
          </a:p>
          <a:p>
            <a:pPr eaLnBrk="1" hangingPunct="1"/>
            <a:r>
              <a:rPr lang="ru-RU" smtClean="0"/>
              <a:t>Элементарное исследование функций </a:t>
            </a:r>
          </a:p>
          <a:p>
            <a:pPr eaLnBrk="1" hangingPunct="1"/>
            <a:r>
              <a:rPr lang="ru-RU" smtClean="0"/>
              <a:t>Основные элементарные функции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214313" y="571500"/>
            <a:ext cx="4643437" cy="106680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C00000"/>
                </a:solidFill>
              </a:rPr>
              <a:t>Памятка ученику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571625"/>
            <a:ext cx="6472237" cy="5072063"/>
          </a:xfrm>
        </p:spPr>
        <p:txBody>
          <a:bodyPr/>
          <a:lstStyle/>
          <a:p>
            <a:pPr eaLnBrk="1" hangingPunct="1"/>
            <a:r>
              <a:rPr lang="ru-RU" sz="1800" smtClean="0"/>
              <a:t>Задание B2 на чтение графических функций (график характеризует изменение в зависимости от времени некоторой величины), обычно, в задании требуется найти наибольшее или наименьшее значение этой величины. В этом задании ученик демонстрирует использование математических знаний и умений в практической деятельности и повседневной жизни. Для успешного решения задания B2 ученик должен уметь:</a:t>
            </a:r>
            <a:br>
              <a:rPr lang="ru-RU" sz="1800" smtClean="0"/>
            </a:br>
            <a:r>
              <a:rPr lang="ru-RU" sz="1800" smtClean="0"/>
              <a:t>• определять значение функции при различных способах задания функций,</a:t>
            </a:r>
            <a:br>
              <a:rPr lang="ru-RU" sz="1800" smtClean="0"/>
            </a:br>
            <a:r>
              <a:rPr lang="ru-RU" sz="1800" smtClean="0"/>
              <a:t>• находить по графику функции наибольшие и наименьшие значения,</a:t>
            </a:r>
            <a:br>
              <a:rPr lang="ru-RU" sz="1800" smtClean="0"/>
            </a:br>
            <a:r>
              <a:rPr lang="ru-RU" sz="1800" smtClean="0"/>
              <a:t>• строить графики изученных функций,</a:t>
            </a:r>
            <a:br>
              <a:rPr lang="ru-RU" sz="1800" smtClean="0"/>
            </a:br>
            <a:r>
              <a:rPr lang="ru-RU" sz="1800" smtClean="0"/>
              <a:t>• описывать с помощью функций различные зависимости и читать их графики,</a:t>
            </a:r>
            <a:br>
              <a:rPr lang="ru-RU" sz="1800" smtClean="0"/>
            </a:br>
            <a:r>
              <a:rPr lang="ru-RU" sz="1800" smtClean="0"/>
              <a:t>• пользоваться информацией, представленной в виде таблиц и графиков.</a:t>
            </a:r>
          </a:p>
          <a:p>
            <a:pPr eaLnBrk="1" hangingPunct="1"/>
            <a:endParaRPr lang="ru-RU" sz="1800" smtClean="0"/>
          </a:p>
        </p:txBody>
      </p:sp>
      <p:pic>
        <p:nvPicPr>
          <p:cNvPr id="9220" name="Picture 3" descr="E:\Documents and Settings\user\Рабочий стол\0fadc6eadfc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25" y="785813"/>
            <a:ext cx="2166938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AutoShape 4"/>
          <p:cNvSpPr>
            <a:spLocks noChangeArrowheads="1"/>
          </p:cNvSpPr>
          <p:nvPr/>
        </p:nvSpPr>
        <p:spPr bwMode="auto">
          <a:xfrm>
            <a:off x="3214678" y="5214950"/>
            <a:ext cx="5611842" cy="1428736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ru-RU" sz="2800" dirty="0">
              <a:solidFill>
                <a:srgbClr val="FFFFFF"/>
              </a:solidFill>
            </a:endParaRPr>
          </a:p>
        </p:txBody>
      </p:sp>
      <p:sp>
        <p:nvSpPr>
          <p:cNvPr id="10245" name="Заголовок 1"/>
          <p:cNvSpPr>
            <a:spLocks noGrp="1"/>
          </p:cNvSpPr>
          <p:nvPr>
            <p:ph type="title"/>
          </p:nvPr>
        </p:nvSpPr>
        <p:spPr>
          <a:xfrm>
            <a:off x="285750" y="571500"/>
            <a:ext cx="8229600" cy="928688"/>
          </a:xfrm>
        </p:spPr>
        <p:txBody>
          <a:bodyPr/>
          <a:lstStyle/>
          <a:p>
            <a:pPr eaLnBrk="1" hangingPunct="1"/>
            <a:r>
              <a:rPr lang="ru-RU" sz="2800" b="1" smtClean="0"/>
              <a:t>Прототип задания B2 (№26869)</a:t>
            </a:r>
            <a:br>
              <a:rPr lang="ru-RU" sz="2800" b="1" smtClean="0"/>
            </a:br>
            <a:endParaRPr lang="en-US" sz="2800" b="1" smtClean="0"/>
          </a:p>
        </p:txBody>
      </p:sp>
      <p:sp>
        <p:nvSpPr>
          <p:cNvPr id="11268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143125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10247" name="Rectangle 28"/>
          <p:cNvSpPr>
            <a:spLocks noChangeArrowheads="1"/>
          </p:cNvSpPr>
          <p:nvPr/>
        </p:nvSpPr>
        <p:spPr bwMode="auto">
          <a:xfrm>
            <a:off x="214313" y="1500188"/>
            <a:ext cx="2663825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На рисунке показано изменение температуры воздуха на протяжении трех суток. По горизонтали указывается дата и время суток, по вертикали — значение температуры в градусах Цельсия. Определите по рисунку наименьшую температуру воздуха 22 января.</a:t>
            </a:r>
          </a:p>
        </p:txBody>
      </p:sp>
      <p:pic>
        <p:nvPicPr>
          <p:cNvPr id="10248" name="Picture 30" descr="MA.E10.B2.83/img512720n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38" y="1000125"/>
            <a:ext cx="5791200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3500438" y="5214938"/>
            <a:ext cx="5214937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Синими линиями отмечено интересующее нас 22 января. Красная линия проведена к наименьшей температуре, до которой прогрелся воздух в этот день, это -23°С.</a:t>
            </a:r>
          </a:p>
          <a:p>
            <a:r>
              <a:rPr lang="ru-RU" b="1">
                <a:solidFill>
                  <a:srgbClr val="C00000"/>
                </a:solidFill>
              </a:rPr>
              <a:t>Ответ:</a:t>
            </a:r>
            <a:r>
              <a:rPr lang="ru-RU">
                <a:solidFill>
                  <a:srgbClr val="C00000"/>
                </a:solidFill>
              </a:rPr>
              <a:t> -23°С.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4179888" y="3035300"/>
            <a:ext cx="1928812" cy="1588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2751138" y="3035300"/>
            <a:ext cx="1928812" cy="1588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714750" y="3786188"/>
            <a:ext cx="185737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500063" y="642938"/>
            <a:ext cx="8229600" cy="1066800"/>
          </a:xfrm>
        </p:spPr>
        <p:txBody>
          <a:bodyPr/>
          <a:lstStyle/>
          <a:p>
            <a:pPr eaLnBrk="1" hangingPunct="1"/>
            <a:r>
              <a:rPr lang="ru-RU" sz="3200" smtClean="0"/>
              <a:t>Задание для самостоятельного решения</a:t>
            </a:r>
          </a:p>
        </p:txBody>
      </p:sp>
      <p:sp>
        <p:nvSpPr>
          <p:cNvPr id="12291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Georgia" pitchFamily="18" charset="0"/>
              </a:rPr>
              <a:t>Проверка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286116" y="5522921"/>
            <a:ext cx="5611842" cy="1335079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rgbClr val="C00000"/>
                </a:solidFill>
              </a:rPr>
              <a:t>Ответ:</a:t>
            </a:r>
          </a:p>
          <a:p>
            <a:pPr algn="ctr">
              <a:defRPr/>
            </a:pPr>
            <a:r>
              <a:rPr lang="ru-RU" sz="2800" dirty="0">
                <a:solidFill>
                  <a:srgbClr val="C00000"/>
                </a:solidFill>
              </a:rPr>
              <a:t>-22°С</a:t>
            </a:r>
          </a:p>
        </p:txBody>
      </p:sp>
      <p:sp>
        <p:nvSpPr>
          <p:cNvPr id="11271" name="Прямоугольник 5"/>
          <p:cNvSpPr>
            <a:spLocks noChangeArrowheads="1"/>
          </p:cNvSpPr>
          <p:nvPr/>
        </p:nvSpPr>
        <p:spPr bwMode="auto">
          <a:xfrm>
            <a:off x="250825" y="1700213"/>
            <a:ext cx="56165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/>
              <a:t> </a:t>
            </a:r>
          </a:p>
        </p:txBody>
      </p:sp>
      <p:sp>
        <p:nvSpPr>
          <p:cNvPr id="11272" name="Rectangle 22"/>
          <p:cNvSpPr>
            <a:spLocks noChangeArrowheads="1"/>
          </p:cNvSpPr>
          <p:nvPr/>
        </p:nvSpPr>
        <p:spPr bwMode="auto">
          <a:xfrm>
            <a:off x="468313" y="1844675"/>
            <a:ext cx="316865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На рисунке показано изменение температуры воздуха на протяжении трех суток. По горизонтали указывается дата и время суток, по вертикали — значение температуры в градусах Цельсия. Определите по рисунку наименьшую температуру воздуха 23 января.</a:t>
            </a:r>
          </a:p>
        </p:txBody>
      </p:sp>
      <p:pic>
        <p:nvPicPr>
          <p:cNvPr id="11273" name="Picture 24" descr="MA.E10.B2.84/img512721n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938" y="1484313"/>
            <a:ext cx="5148262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Прямая соединительная линия 8"/>
          <p:cNvCxnSpPr/>
          <p:nvPr/>
        </p:nvCxnSpPr>
        <p:spPr>
          <a:xfrm rot="5400000">
            <a:off x="4964907" y="3679031"/>
            <a:ext cx="1073150" cy="1587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6322219" y="3679031"/>
            <a:ext cx="1073150" cy="1588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214813" y="3857625"/>
            <a:ext cx="2928937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323850" y="620713"/>
            <a:ext cx="8229600" cy="928687"/>
          </a:xfrm>
        </p:spPr>
        <p:txBody>
          <a:bodyPr/>
          <a:lstStyle/>
          <a:p>
            <a:pPr eaLnBrk="1" hangingPunct="1"/>
            <a:r>
              <a:rPr lang="ru-RU" sz="2800" b="1" smtClean="0"/>
              <a:t>Прототип задания B2 (№ 26871)</a:t>
            </a:r>
            <a:br>
              <a:rPr lang="ru-RU" sz="2800" b="1" smtClean="0"/>
            </a:br>
            <a:endParaRPr lang="ru-RU" sz="2800" b="1" smtClean="0"/>
          </a:p>
        </p:txBody>
      </p:sp>
      <p:sp>
        <p:nvSpPr>
          <p:cNvPr id="1331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12292" name="Rectangle 17"/>
          <p:cNvSpPr>
            <a:spLocks noChangeArrowheads="1"/>
          </p:cNvSpPr>
          <p:nvPr/>
        </p:nvSpPr>
        <p:spPr bwMode="auto">
          <a:xfrm>
            <a:off x="142875" y="1285875"/>
            <a:ext cx="381635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На рисунке жирными точками показана среднесуточная температура воздуха в Бресте каждый день с 6 по 19 июля 1981 года. По горизонтали указываются числа месяца, по вертикали - температура в градусах Цельсия. Для наглядности жирные точки соединены линией. Определите по рисунку, какого числа в первый раз за указанный период среднесуточная температура равнялась 19 градусам.</a:t>
            </a:r>
          </a:p>
        </p:txBody>
      </p:sp>
      <p:pic>
        <p:nvPicPr>
          <p:cNvPr id="12293" name="Picture 19" descr="spac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24375" y="3424238"/>
            <a:ext cx="95250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21" descr="spac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24375" y="3424238"/>
            <a:ext cx="95250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23" descr="spac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24375" y="3424238"/>
            <a:ext cx="95250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25" descr="03FDF5D8B904826F4D3B5ED78EAA549A/simg1_12580432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5" y="1643063"/>
            <a:ext cx="47625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4500563" y="3286125"/>
            <a:ext cx="4143375" cy="1588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4608513" y="3249613"/>
            <a:ext cx="1214437" cy="1587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utoShape 4"/>
          <p:cNvSpPr>
            <a:spLocks noChangeArrowheads="1"/>
          </p:cNvSpPr>
          <p:nvPr/>
        </p:nvSpPr>
        <p:spPr bwMode="auto">
          <a:xfrm>
            <a:off x="3175000" y="4929198"/>
            <a:ext cx="5611842" cy="188435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ru-RU" sz="2000" dirty="0"/>
              <a:t>Синей линией отмечена интересующая нас температура 19°С. Красная - указывает на число, когда среднесуточная температура первый раз равнялась 19°С</a:t>
            </a:r>
          </a:p>
          <a:p>
            <a:pPr>
              <a:defRPr/>
            </a:pPr>
            <a:r>
              <a:rPr lang="ru-RU" sz="2000" b="1" dirty="0">
                <a:solidFill>
                  <a:srgbClr val="C00000"/>
                </a:solidFill>
              </a:rPr>
              <a:t>Ответ:</a:t>
            </a:r>
            <a:r>
              <a:rPr lang="ru-RU" sz="2000" dirty="0">
                <a:solidFill>
                  <a:srgbClr val="C00000"/>
                </a:solidFill>
              </a:rPr>
              <a:t> 8июля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500063" y="642938"/>
            <a:ext cx="8229600" cy="1066800"/>
          </a:xfrm>
        </p:spPr>
        <p:txBody>
          <a:bodyPr/>
          <a:lstStyle/>
          <a:p>
            <a:pPr eaLnBrk="1" hangingPunct="1"/>
            <a:r>
              <a:rPr lang="ru-RU" sz="3200" smtClean="0"/>
              <a:t>Задание для самостоятельного решения</a:t>
            </a:r>
          </a:p>
        </p:txBody>
      </p:sp>
      <p:sp>
        <p:nvSpPr>
          <p:cNvPr id="14339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Georgia" pitchFamily="18" charset="0"/>
              </a:rPr>
              <a:t>Проверка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143240" y="4973642"/>
            <a:ext cx="5611842" cy="188435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  <p:sp>
        <p:nvSpPr>
          <p:cNvPr id="13319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3320" name="Rectangle 17"/>
          <p:cNvSpPr>
            <a:spLocks noChangeArrowheads="1"/>
          </p:cNvSpPr>
          <p:nvPr/>
        </p:nvSpPr>
        <p:spPr bwMode="auto">
          <a:xfrm>
            <a:off x="3563938" y="5157788"/>
            <a:ext cx="4572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solidFill>
                  <a:srgbClr val="C00000"/>
                </a:solidFill>
              </a:rPr>
              <a:t>Ответ:</a:t>
            </a:r>
          </a:p>
          <a:p>
            <a:pPr algn="ctr"/>
            <a:r>
              <a:rPr lang="ru-RU" sz="2400">
                <a:solidFill>
                  <a:srgbClr val="C00000"/>
                </a:solidFill>
              </a:rPr>
              <a:t>23°С</a:t>
            </a:r>
          </a:p>
        </p:txBody>
      </p:sp>
      <p:sp>
        <p:nvSpPr>
          <p:cNvPr id="13321" name="Rectangle 25"/>
          <p:cNvSpPr>
            <a:spLocks noChangeArrowheads="1"/>
          </p:cNvSpPr>
          <p:nvPr/>
        </p:nvSpPr>
        <p:spPr bwMode="auto">
          <a:xfrm>
            <a:off x="250825" y="1504950"/>
            <a:ext cx="3960813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На рисунке жирными точками показана среднесуточная температура воздуха в Бресте каждый день с 6 по 19 июля 1981 года. По горизонтали указываются числа месяца, по вертикали - температура в градусах Цельсия. Для наглядности жирные точки соединены линией. Определите по рисунку наибольшую среднесуточную температуру в период с 8 по 18 июля.</a:t>
            </a:r>
          </a:p>
        </p:txBody>
      </p:sp>
      <p:pic>
        <p:nvPicPr>
          <p:cNvPr id="13322" name="Picture 27" descr="73CDD638FFA29B53495ACB8BD2A44B0D/simg1_125804327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638" y="1916113"/>
            <a:ext cx="47625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Прямая соединительная линия 9"/>
          <p:cNvCxnSpPr/>
          <p:nvPr/>
        </p:nvCxnSpPr>
        <p:spPr>
          <a:xfrm rot="5400000">
            <a:off x="4536282" y="3464719"/>
            <a:ext cx="1358900" cy="1587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7536657" y="3464719"/>
            <a:ext cx="1358900" cy="158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643438" y="2928938"/>
            <a:ext cx="3571875" cy="1587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1209</TotalTime>
  <Words>918</Words>
  <Application>Microsoft Office PowerPoint</Application>
  <PresentationFormat>Экран (4:3)</PresentationFormat>
  <Paragraphs>74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Trebuchet MS</vt:lpstr>
      <vt:lpstr>Georgia</vt:lpstr>
      <vt:lpstr>Wingdings 2</vt:lpstr>
      <vt:lpstr>Calibri</vt:lpstr>
      <vt:lpstr>Городская</vt:lpstr>
      <vt:lpstr>Слайд 1</vt:lpstr>
      <vt:lpstr>Проверяемые требования (умения)</vt:lpstr>
      <vt:lpstr>Умения по КТ</vt:lpstr>
      <vt:lpstr>Содержание задания В2 по КЭС</vt:lpstr>
      <vt:lpstr>Памятка ученику</vt:lpstr>
      <vt:lpstr>Прототип задания B2 (№26869) </vt:lpstr>
      <vt:lpstr>Задание для самостоятельного решения</vt:lpstr>
      <vt:lpstr>Прототип задания B2 (№ 26871) </vt:lpstr>
      <vt:lpstr>Задание для самостоятельного решения</vt:lpstr>
      <vt:lpstr>Слайд 10</vt:lpstr>
      <vt:lpstr>Задание для самостоятельного решения</vt:lpstr>
      <vt:lpstr>Слайд 12</vt:lpstr>
      <vt:lpstr>Задание для самостоятельного решения</vt:lpstr>
      <vt:lpstr>Список рекомендуемой литературы</vt:lpstr>
      <vt:lpstr> Адреса сайтов в сети Интернет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Компьютер</dc:creator>
  <cp:lastModifiedBy>Компьютер</cp:lastModifiedBy>
  <cp:revision>86</cp:revision>
  <dcterms:modified xsi:type="dcterms:W3CDTF">2014-12-25T19:50:21Z</dcterms:modified>
</cp:coreProperties>
</file>