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30"/>
  </p:notesMasterIdLst>
  <p:sldIdLst>
    <p:sldId id="256" r:id="rId2"/>
    <p:sldId id="271" r:id="rId3"/>
    <p:sldId id="273" r:id="rId4"/>
    <p:sldId id="294" r:id="rId5"/>
    <p:sldId id="297" r:id="rId6"/>
    <p:sldId id="298" r:id="rId7"/>
    <p:sldId id="299" r:id="rId8"/>
    <p:sldId id="290" r:id="rId9"/>
    <p:sldId id="267" r:id="rId10"/>
    <p:sldId id="266" r:id="rId11"/>
    <p:sldId id="268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63" r:id="rId28"/>
    <p:sldId id="296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1" autoAdjust="0"/>
    <p:restoredTop sz="94660"/>
  </p:normalViewPr>
  <p:slideViewPr>
    <p:cSldViewPr>
      <p:cViewPr varScale="1">
        <p:scale>
          <a:sx n="68" d="100"/>
          <a:sy n="68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7F03FF3-2B0D-4D8B-80DD-2741A1626B76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4F6B57C-9207-4065-A42D-3AC7099FC0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8CAD9-6CCD-4412-8968-FB0301D13453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61457F0-E532-4376-AF25-20FBCCFE7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41211-F419-4333-A8FC-618BCFA04A37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BAFAE-C30B-4D90-9B21-3D2F21245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35124-5CF8-4596-9EDA-A07FF880254D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DF102-3A8B-4DF0-B9DD-9468336FD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F6895-FBFA-44F6-8822-11E8C61B7EEC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0AC99-D30B-4C38-AA49-EC25C6A17F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E13B7-DD40-4D11-911A-0C4302662999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CFD28-8600-4245-A49B-B5B346044F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57957-0740-4ED1-99A4-3270F6E03CEB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29B98-2A48-4EA2-9245-A99D1A6F0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170734-4837-4E3E-A881-728D6AF6AE75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98AF43-868A-415E-832D-2A830EA37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A1DF9-FB7C-42BC-978F-9B619ADE366F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242F-CBB3-4139-8ABE-A426D5353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8F945-219C-4206-8C8F-F716ABEC8D57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08511-E22C-4EEC-8973-4E2A15310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050F-061E-4570-81D9-20E7E8EE0A33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E7E2-BA43-445C-8216-CA1473DD42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32679-B7A8-4098-8A9C-CEC5F30A6A62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8192E-3BF0-4DB0-AB3A-B9E4AD0F2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42A8CC91-F5BD-4D62-B75A-DAE8EE128CD7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51BD215-C5B6-4922-A445-7F6024F853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1" r:id="rId1"/>
    <p:sldLayoutId id="2147484353" r:id="rId2"/>
    <p:sldLayoutId id="2147484354" r:id="rId3"/>
    <p:sldLayoutId id="2147484355" r:id="rId4"/>
    <p:sldLayoutId id="2147484362" r:id="rId5"/>
    <p:sldLayoutId id="2147484363" r:id="rId6"/>
    <p:sldLayoutId id="2147484356" r:id="rId7"/>
    <p:sldLayoutId id="2147484357" r:id="rId8"/>
    <p:sldLayoutId id="2147484358" r:id="rId9"/>
    <p:sldLayoutId id="2147484359" r:id="rId10"/>
    <p:sldLayoutId id="21474843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▫"/>
        <a:defRPr sz="2000" kern="1200">
          <a:solidFill>
            <a:srgbClr val="A8CDD7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ge.edu.ru/" TargetMode="External"/><Relationship Id="rId13" Type="http://schemas.openxmlformats.org/officeDocument/2006/relationships/hyperlink" Target="http://4ege.ru/" TargetMode="External"/><Relationship Id="rId3" Type="http://schemas.openxmlformats.org/officeDocument/2006/relationships/hyperlink" Target="http://mathege.ru/" TargetMode="External"/><Relationship Id="rId7" Type="http://schemas.openxmlformats.org/officeDocument/2006/relationships/hyperlink" Target="http://uztest.ru/" TargetMode="External"/><Relationship Id="rId12" Type="http://schemas.openxmlformats.org/officeDocument/2006/relationships/hyperlink" Target="http://www.diary.ru/~eek/" TargetMode="External"/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ge-trener.ru/" TargetMode="External"/><Relationship Id="rId11" Type="http://schemas.openxmlformats.org/officeDocument/2006/relationships/hyperlink" Target="http://www.alexlarin.narod.ru/ege.html" TargetMode="External"/><Relationship Id="rId5" Type="http://schemas.openxmlformats.org/officeDocument/2006/relationships/hyperlink" Target="http://egetrener.ru/" TargetMode="External"/><Relationship Id="rId10" Type="http://schemas.openxmlformats.org/officeDocument/2006/relationships/hyperlink" Target="http://hi-edu.tv/movies.html?category=3" TargetMode="External"/><Relationship Id="rId4" Type="http://schemas.openxmlformats.org/officeDocument/2006/relationships/hyperlink" Target="http://www.mathege.ru:8080/" TargetMode="External"/><Relationship Id="rId9" Type="http://schemas.openxmlformats.org/officeDocument/2006/relationships/hyperlink" Target="http://www.edu.ru/abitur/act.39/index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4214818"/>
            <a:ext cx="4357718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458200" cy="2800767"/>
          </a:xfrm>
        </p:spPr>
        <p:txBody>
          <a:bodyPr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Подготовка к ЕГЭ </a:t>
            </a:r>
            <a:b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 математике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Решение </a:t>
            </a:r>
            <a:b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заданий В3</a:t>
            </a:r>
          </a:p>
        </p:txBody>
      </p:sp>
      <p:pic>
        <p:nvPicPr>
          <p:cNvPr id="5124" name="Picture 6" descr="подсолнух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3138" cy="9810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433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75000" y="4929198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1)21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2)2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3)-12</a:t>
            </a:r>
          </a:p>
        </p:txBody>
      </p:sp>
      <p:sp>
        <p:nvSpPr>
          <p:cNvPr id="14343" name="Прямоугольник 5"/>
          <p:cNvSpPr>
            <a:spLocks noChangeArrowheads="1"/>
          </p:cNvSpPr>
          <p:nvPr/>
        </p:nvSpPr>
        <p:spPr bwMode="auto">
          <a:xfrm>
            <a:off x="285750" y="1857375"/>
            <a:ext cx="431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Georgia" pitchFamily="18" charset="0"/>
              </a:rPr>
              <a:t>Найдите корень уравнения:</a:t>
            </a:r>
          </a:p>
        </p:txBody>
      </p:sp>
      <p:pic>
        <p:nvPicPr>
          <p:cNvPr id="14344" name="Picture 2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2643188"/>
            <a:ext cx="36099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3" descr="E:\Documents and Settings\user\Рабочий стол\GetFormula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3500438"/>
            <a:ext cx="35004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4" descr="E:\Documents and Settings\user\Рабочий стол\GetFormula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4286250"/>
            <a:ext cx="35417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TextBox 8"/>
          <p:cNvSpPr txBox="1">
            <a:spLocks noChangeArrowheads="1"/>
          </p:cNvSpPr>
          <p:nvPr/>
        </p:nvSpPr>
        <p:spPr bwMode="auto">
          <a:xfrm>
            <a:off x="0" y="271462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1)</a:t>
            </a:r>
          </a:p>
        </p:txBody>
      </p:sp>
      <p:sp>
        <p:nvSpPr>
          <p:cNvPr id="14348" name="TextBox 9"/>
          <p:cNvSpPr txBox="1">
            <a:spLocks noChangeArrowheads="1"/>
          </p:cNvSpPr>
          <p:nvPr/>
        </p:nvSpPr>
        <p:spPr bwMode="auto">
          <a:xfrm>
            <a:off x="0" y="364331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</a:t>
            </a:r>
          </a:p>
        </p:txBody>
      </p:sp>
      <p:sp>
        <p:nvSpPr>
          <p:cNvPr id="14349" name="TextBox 10"/>
          <p:cNvSpPr txBox="1">
            <a:spLocks noChangeArrowheads="1"/>
          </p:cNvSpPr>
          <p:nvPr/>
        </p:nvSpPr>
        <p:spPr bwMode="auto">
          <a:xfrm>
            <a:off x="0" y="442912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3</a:t>
            </a:r>
            <a:r>
              <a:rPr lang="en-US" sz="3200" b="1" smtClean="0"/>
              <a:t> (№ 26650)</a:t>
            </a:r>
            <a:endParaRPr lang="ru-RU" sz="3200" smtClean="0"/>
          </a:p>
        </p:txBody>
      </p:sp>
      <p:sp>
        <p:nvSpPr>
          <p:cNvPr id="15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14678" y="3143248"/>
            <a:ext cx="5683280" cy="3714752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Представим 1/125 в виде степени с основанием 5. Если степени с одинаковыми основаниями равны, значит равны их показатели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х-7=-3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х=4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Ответ:4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</a:t>
            </a:r>
          </a:p>
        </p:txBody>
      </p:sp>
      <p:pic>
        <p:nvPicPr>
          <p:cNvPr id="15367" name="Picture 2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2857500"/>
            <a:ext cx="2284413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Прямоугольник 10"/>
          <p:cNvSpPr>
            <a:spLocks noChangeArrowheads="1"/>
          </p:cNvSpPr>
          <p:nvPr/>
        </p:nvSpPr>
        <p:spPr bwMode="auto">
          <a:xfrm>
            <a:off x="285750" y="2000250"/>
            <a:ext cx="431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Georgia" pitchFamily="18" charset="0"/>
              </a:rPr>
              <a:t>Найдите корень уравнения: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638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246438" y="4500570"/>
            <a:ext cx="5611842" cy="231298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Ответ: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1)10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2)4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3)3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   4)0,5</a:t>
            </a:r>
          </a:p>
        </p:txBody>
      </p:sp>
      <p:pic>
        <p:nvPicPr>
          <p:cNvPr id="16391" name="Picture 2" descr="E:\Documents and Settings\user\Рабочий стол\GetFormula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2000250"/>
            <a:ext cx="2058988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6393" name="TextBox 9"/>
          <p:cNvSpPr txBox="1">
            <a:spLocks noChangeArrowheads="1"/>
          </p:cNvSpPr>
          <p:nvPr/>
        </p:nvSpPr>
        <p:spPr bwMode="auto">
          <a:xfrm>
            <a:off x="214313" y="2286000"/>
            <a:ext cx="376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1.</a:t>
            </a:r>
          </a:p>
          <a:p>
            <a:endParaRPr lang="ru-RU"/>
          </a:p>
        </p:txBody>
      </p:sp>
      <p:sp>
        <p:nvSpPr>
          <p:cNvPr id="16394" name="TextBox 10"/>
          <p:cNvSpPr txBox="1">
            <a:spLocks noChangeArrowheads="1"/>
          </p:cNvSpPr>
          <p:nvPr/>
        </p:nvSpPr>
        <p:spPr bwMode="auto">
          <a:xfrm>
            <a:off x="142875" y="3857625"/>
            <a:ext cx="469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2.</a:t>
            </a:r>
          </a:p>
        </p:txBody>
      </p:sp>
      <p:sp>
        <p:nvSpPr>
          <p:cNvPr id="16395" name="TextBox 11"/>
          <p:cNvSpPr txBox="1">
            <a:spLocks noChangeArrowheads="1"/>
          </p:cNvSpPr>
          <p:nvPr/>
        </p:nvSpPr>
        <p:spPr bwMode="auto">
          <a:xfrm>
            <a:off x="3429000" y="2143125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3.</a:t>
            </a:r>
          </a:p>
        </p:txBody>
      </p:sp>
      <p:sp>
        <p:nvSpPr>
          <p:cNvPr id="16396" name="TextBox 12"/>
          <p:cNvSpPr txBox="1">
            <a:spLocks noChangeArrowheads="1"/>
          </p:cNvSpPr>
          <p:nvPr/>
        </p:nvSpPr>
        <p:spPr bwMode="auto">
          <a:xfrm>
            <a:off x="3357563" y="3714750"/>
            <a:ext cx="37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4.</a:t>
            </a:r>
          </a:p>
        </p:txBody>
      </p:sp>
      <p:pic>
        <p:nvPicPr>
          <p:cNvPr id="16397" name="Picture 12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0" y="2000250"/>
            <a:ext cx="17145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3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3786188"/>
            <a:ext cx="1928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14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5" y="3357563"/>
            <a:ext cx="169545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714375" y="1000125"/>
            <a:ext cx="6929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Georgia" pitchFamily="18" charset="0"/>
              </a:rPr>
              <a:t>Прототип задания </a:t>
            </a:r>
            <a:r>
              <a:rPr lang="en-US" sz="2800">
                <a:latin typeface="Georgia" pitchFamily="18" charset="0"/>
              </a:rPr>
              <a:t>B3</a:t>
            </a:r>
            <a:r>
              <a:rPr lang="ru-RU" sz="2800">
                <a:latin typeface="Georgia" pitchFamily="18" charset="0"/>
              </a:rPr>
              <a:t> (№26656) </a:t>
            </a:r>
            <a:r>
              <a:rPr lang="en-US" sz="2800">
                <a:latin typeface="Georgia" pitchFamily="18" charset="0"/>
              </a:rPr>
              <a:t> </a:t>
            </a:r>
            <a:endParaRPr lang="ru-RU" sz="2800">
              <a:latin typeface="Georgia" pitchFamily="18" charset="0"/>
            </a:endParaRPr>
          </a:p>
        </p:txBody>
      </p:sp>
      <p:sp>
        <p:nvSpPr>
          <p:cNvPr id="17411" name="Прямоугольник 4"/>
          <p:cNvSpPr>
            <a:spLocks noChangeArrowheads="1"/>
          </p:cNvSpPr>
          <p:nvPr/>
        </p:nvSpPr>
        <p:spPr bwMode="auto">
          <a:xfrm>
            <a:off x="500063" y="2000250"/>
            <a:ext cx="431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Georgia" pitchFamily="18" charset="0"/>
              </a:rPr>
              <a:t>Найдите корень уравнения:</a:t>
            </a:r>
          </a:p>
        </p:txBody>
      </p:sp>
      <p:pic>
        <p:nvPicPr>
          <p:cNvPr id="17412" name="Picture 2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2786063"/>
            <a:ext cx="28257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857620" y="2500306"/>
            <a:ext cx="4929222" cy="431325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Возведем обе части уравнения в квадрат. Решим линейное уравнение: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15-2х=9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-2х=-6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х=3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7030A0"/>
                </a:solidFill>
              </a:rPr>
              <a:t>Ответ:3</a:t>
            </a:r>
          </a:p>
        </p:txBody>
      </p:sp>
      <p:sp>
        <p:nvSpPr>
          <p:cNvPr id="17416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3"/>
          <p:cNvSpPr>
            <a:spLocks noChangeArrowheads="1"/>
          </p:cNvSpPr>
          <p:nvPr/>
        </p:nvSpPr>
        <p:spPr bwMode="auto">
          <a:xfrm>
            <a:off x="857250" y="928688"/>
            <a:ext cx="7715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Georgia" pitchFamily="18" charset="0"/>
              </a:rPr>
              <a:t>Задания для самостоятельного решения</a:t>
            </a:r>
          </a:p>
        </p:txBody>
      </p:sp>
      <p:pic>
        <p:nvPicPr>
          <p:cNvPr id="18435" name="Picture 3" descr="E:\Documents and Settings\user\Рабочий стол\GetFormula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857375"/>
            <a:ext cx="201771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E:\Documents and Settings\user\Рабочий стол\GetFormula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3357563"/>
            <a:ext cx="201771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6" descr="E:\Documents and Settings\user\Рабочий стол\GetFormula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5" y="4071938"/>
            <a:ext cx="201771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8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5" y="1857375"/>
            <a:ext cx="19288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9" descr="E:\Documents and Settings\user\Рабочий стол\GetFormula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5" y="2643188"/>
            <a:ext cx="201771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1" descr="E:\Documents and Settings\user\Рабочий стол\GetFormula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2571750"/>
            <a:ext cx="201771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3428992" y="3429000"/>
            <a:ext cx="5000660" cy="342900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6)3</a:t>
            </a:r>
          </a:p>
        </p:txBody>
      </p:sp>
      <p:sp>
        <p:nvSpPr>
          <p:cNvPr id="18445" name="TextBox 10"/>
          <p:cNvSpPr txBox="1">
            <a:spLocks noChangeArrowheads="1"/>
          </p:cNvSpPr>
          <p:nvPr/>
        </p:nvSpPr>
        <p:spPr bwMode="auto">
          <a:xfrm>
            <a:off x="142875" y="185737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1)</a:t>
            </a:r>
          </a:p>
        </p:txBody>
      </p:sp>
      <p:sp>
        <p:nvSpPr>
          <p:cNvPr id="18446" name="TextBox 11"/>
          <p:cNvSpPr txBox="1">
            <a:spLocks noChangeArrowheads="1"/>
          </p:cNvSpPr>
          <p:nvPr/>
        </p:nvSpPr>
        <p:spPr bwMode="auto">
          <a:xfrm>
            <a:off x="142875" y="257175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</a:t>
            </a:r>
          </a:p>
        </p:txBody>
      </p:sp>
      <p:sp>
        <p:nvSpPr>
          <p:cNvPr id="18447" name="TextBox 12"/>
          <p:cNvSpPr txBox="1">
            <a:spLocks noChangeArrowheads="1"/>
          </p:cNvSpPr>
          <p:nvPr/>
        </p:nvSpPr>
        <p:spPr bwMode="auto">
          <a:xfrm>
            <a:off x="142875" y="3357563"/>
            <a:ext cx="398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</a:t>
            </a:r>
          </a:p>
        </p:txBody>
      </p:sp>
      <p:sp>
        <p:nvSpPr>
          <p:cNvPr id="18448" name="TextBox 13"/>
          <p:cNvSpPr txBox="1">
            <a:spLocks noChangeArrowheads="1"/>
          </p:cNvSpPr>
          <p:nvPr/>
        </p:nvSpPr>
        <p:spPr bwMode="auto">
          <a:xfrm>
            <a:off x="142875" y="4143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</a:t>
            </a:r>
          </a:p>
        </p:txBody>
      </p:sp>
      <p:sp>
        <p:nvSpPr>
          <p:cNvPr id="18449" name="TextBox 14"/>
          <p:cNvSpPr txBox="1">
            <a:spLocks noChangeArrowheads="1"/>
          </p:cNvSpPr>
          <p:nvPr/>
        </p:nvSpPr>
        <p:spPr bwMode="auto">
          <a:xfrm>
            <a:off x="3571875" y="192881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5)</a:t>
            </a:r>
          </a:p>
        </p:txBody>
      </p:sp>
      <p:sp>
        <p:nvSpPr>
          <p:cNvPr id="18450" name="TextBox 16"/>
          <p:cNvSpPr txBox="1">
            <a:spLocks noChangeArrowheads="1"/>
          </p:cNvSpPr>
          <p:nvPr/>
        </p:nvSpPr>
        <p:spPr bwMode="auto">
          <a:xfrm>
            <a:off x="3571875" y="271462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827088" y="962025"/>
            <a:ext cx="7200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/>
              <a:t>Прототип задания B3 (№ 26657):</a:t>
            </a:r>
          </a:p>
          <a:p>
            <a:pPr eaLnBrk="0" hangingPunct="0"/>
            <a:endParaRPr lang="ru-RU" sz="2400">
              <a:latin typeface="Georgia" pitchFamily="18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827088" y="2060575"/>
            <a:ext cx="322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/>
            <a:r>
              <a:rPr lang="ru-RU"/>
              <a:t>Найдите корень уравнения: </a:t>
            </a: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432175" y="3246438"/>
            <a:ext cx="227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        . </a:t>
            </a:r>
          </a:p>
        </p:txBody>
      </p:sp>
      <p:pic>
        <p:nvPicPr>
          <p:cNvPr id="19461" name="Picture 7" descr="{{\log }_{4}}(x+3)~=~{{\log }_{4}}(4x-15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643188"/>
            <a:ext cx="3600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498822" y="3521075"/>
            <a:ext cx="5645178" cy="3336925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Если логарифмы с одинаковыми основаниями равны, значит равны выражения, стоящие под знаком логарифма</a:t>
            </a:r>
            <a:r>
              <a:rPr lang="ru-RU" sz="2400" dirty="0"/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х+3=4х-15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-3х=-18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х=6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7030A0"/>
                </a:solidFill>
              </a:rPr>
              <a:t>Ответ:6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/>
          </a:p>
        </p:txBody>
      </p:sp>
      <p:sp>
        <p:nvSpPr>
          <p:cNvPr id="1946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684213" y="1052513"/>
            <a:ext cx="7032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tx2"/>
                </a:solidFill>
              </a:rPr>
              <a:t>Задания для самостоятельного решения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3460750" y="3246438"/>
            <a:ext cx="2224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       . </a:t>
            </a:r>
          </a:p>
        </p:txBody>
      </p:sp>
      <p:pic>
        <p:nvPicPr>
          <p:cNvPr id="20484" name="Picture 6" descr="{{\log }_{9}}(x+6)~=~{{\log }_{9}}(4x-9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2071688"/>
            <a:ext cx="368458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3460750" y="3246438"/>
            <a:ext cx="2224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       . </a:t>
            </a:r>
          </a:p>
        </p:txBody>
      </p:sp>
      <p:pic>
        <p:nvPicPr>
          <p:cNvPr id="20486" name="Picture 8" descr="{{\log }_{4}}(x+8)~=~{{\log }_{4}}(5x-4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3" y="2714625"/>
            <a:ext cx="368458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3460750" y="3246438"/>
            <a:ext cx="2224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       . </a:t>
            </a:r>
          </a:p>
        </p:txBody>
      </p:sp>
      <p:pic>
        <p:nvPicPr>
          <p:cNvPr id="20488" name="Picture 10" descr="{{\log }_{7}}(x+9)~=~{{\log }_{7}}(5x-7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813" y="3357563"/>
            <a:ext cx="368458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3432175" y="3246438"/>
            <a:ext cx="227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        . </a:t>
            </a:r>
          </a:p>
        </p:txBody>
      </p:sp>
      <p:pic>
        <p:nvPicPr>
          <p:cNvPr id="20490" name="Picture 12" descr="{{\log }_{8}}(x+9)~=~{{\log }_{8}}(2x-17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813" y="4000500"/>
            <a:ext cx="35718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3460750" y="3246438"/>
            <a:ext cx="2224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       . </a:t>
            </a:r>
          </a:p>
        </p:txBody>
      </p:sp>
      <p:pic>
        <p:nvPicPr>
          <p:cNvPr id="20492" name="Picture 14" descr="{{\log }_{5}}(x+6)~=~{{\log }_{5}}(4x-3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813" y="4572000"/>
            <a:ext cx="35004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3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43063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4786314" y="3857628"/>
            <a:ext cx="4111644" cy="3000372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4)26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5)3</a:t>
            </a:r>
          </a:p>
        </p:txBody>
      </p:sp>
      <p:sp>
        <p:nvSpPr>
          <p:cNvPr id="20497" name="TextBox 14"/>
          <p:cNvSpPr txBox="1">
            <a:spLocks noChangeArrowheads="1"/>
          </p:cNvSpPr>
          <p:nvPr/>
        </p:nvSpPr>
        <p:spPr bwMode="auto">
          <a:xfrm>
            <a:off x="500063" y="207168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1)</a:t>
            </a:r>
          </a:p>
        </p:txBody>
      </p:sp>
      <p:sp>
        <p:nvSpPr>
          <p:cNvPr id="20498" name="TextBox 15"/>
          <p:cNvSpPr txBox="1">
            <a:spLocks noChangeArrowheads="1"/>
          </p:cNvSpPr>
          <p:nvPr/>
        </p:nvSpPr>
        <p:spPr bwMode="auto">
          <a:xfrm>
            <a:off x="500063" y="271462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</a:t>
            </a:r>
          </a:p>
        </p:txBody>
      </p:sp>
      <p:sp>
        <p:nvSpPr>
          <p:cNvPr id="20499" name="TextBox 17"/>
          <p:cNvSpPr txBox="1">
            <a:spLocks noChangeArrowheads="1"/>
          </p:cNvSpPr>
          <p:nvPr/>
        </p:nvSpPr>
        <p:spPr bwMode="auto">
          <a:xfrm>
            <a:off x="500063" y="328612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</a:t>
            </a:r>
          </a:p>
        </p:txBody>
      </p:sp>
      <p:sp>
        <p:nvSpPr>
          <p:cNvPr id="20500" name="TextBox 18"/>
          <p:cNvSpPr txBox="1">
            <a:spLocks noChangeArrowheads="1"/>
          </p:cNvSpPr>
          <p:nvPr/>
        </p:nvSpPr>
        <p:spPr bwMode="auto">
          <a:xfrm>
            <a:off x="500063" y="392906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4)</a:t>
            </a:r>
          </a:p>
        </p:txBody>
      </p:sp>
      <p:sp>
        <p:nvSpPr>
          <p:cNvPr id="20501" name="TextBox 19"/>
          <p:cNvSpPr txBox="1">
            <a:spLocks noChangeArrowheads="1"/>
          </p:cNvSpPr>
          <p:nvPr/>
        </p:nvSpPr>
        <p:spPr bwMode="auto">
          <a:xfrm>
            <a:off x="500063" y="4572000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539750" y="928688"/>
            <a:ext cx="619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/>
              <a:t>Прототип задания B3 (№ 26659)</a:t>
            </a:r>
          </a:p>
          <a:p>
            <a:pPr eaLnBrk="0" hangingPunct="0"/>
            <a:endParaRPr lang="ru-RU" sz="2400">
              <a:latin typeface="Georgia" pitchFamily="18" charset="0"/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611188" y="1916113"/>
            <a:ext cx="4791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/>
            <a:r>
              <a:rPr lang="ru-RU">
                <a:latin typeface="Georgia" pitchFamily="18" charset="0"/>
              </a:rPr>
              <a:t>Найдите корень уравнения 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 </a:t>
            </a:r>
          </a:p>
        </p:txBody>
      </p:sp>
      <p:pic>
        <p:nvPicPr>
          <p:cNvPr id="21508" name="Picture 6" descr="{{\log }_{5}}(5-x)~=~2{{\log }_{5}}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428875"/>
            <a:ext cx="360362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357554" y="3286124"/>
            <a:ext cx="5716616" cy="3479801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Чтобы опустить логарифмы, нам мешает 2,поэтому 3 возводим во вторую степень и опускаем логарифмы: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5-х=9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-х=4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х=-4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7030A0"/>
                </a:solidFill>
              </a:rPr>
              <a:t>Ответ:-4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684213" y="1100138"/>
            <a:ext cx="503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chemeClr val="tx2"/>
                </a:solidFill>
              </a:rPr>
              <a:t>Задания для самостоятельного решения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3683000" y="3246438"/>
            <a:ext cx="177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. </a:t>
            </a:r>
          </a:p>
        </p:txBody>
      </p:sp>
      <p:pic>
        <p:nvPicPr>
          <p:cNvPr id="22532" name="Picture 6" descr="{{\log }_{9}}(8-x)~=~{{\log }_{9}}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928813"/>
            <a:ext cx="2928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3654425" y="3246438"/>
            <a:ext cx="183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. </a:t>
            </a:r>
          </a:p>
        </p:txBody>
      </p:sp>
      <p:pic>
        <p:nvPicPr>
          <p:cNvPr id="22534" name="Picture 8" descr="{{\log }_{3}}(13+x)~=~{{\log }_{3}}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2500313"/>
            <a:ext cx="29972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3654425" y="3246438"/>
            <a:ext cx="183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. </a:t>
            </a:r>
          </a:p>
        </p:txBody>
      </p:sp>
      <p:pic>
        <p:nvPicPr>
          <p:cNvPr id="22536" name="Picture 10" descr="{{\log }_{2}}(4-x)~=~{{\log }_{2}}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50" y="3071813"/>
            <a:ext cx="295275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Rectangle 11"/>
          <p:cNvSpPr>
            <a:spLocks noChangeArrowheads="1"/>
          </p:cNvSpPr>
          <p:nvPr/>
        </p:nvSpPr>
        <p:spPr bwMode="auto">
          <a:xfrm>
            <a:off x="3598863" y="3246438"/>
            <a:ext cx="1946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  . </a:t>
            </a:r>
          </a:p>
        </p:txBody>
      </p:sp>
      <p:pic>
        <p:nvPicPr>
          <p:cNvPr id="22538" name="Picture 12" descr="{{\log }_{13}}(4-x)~=~{{\log }_{13}}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50" y="3643313"/>
            <a:ext cx="2857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3654425" y="3246438"/>
            <a:ext cx="183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  </a:t>
            </a:r>
            <a:r>
              <a:rPr lang="ru-RU" sz="11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       . </a:t>
            </a:r>
          </a:p>
        </p:txBody>
      </p:sp>
      <p:pic>
        <p:nvPicPr>
          <p:cNvPr id="22540" name="Picture 14" descr="{{\log }_{7}}(8+x)~=~{{\log }_{7}}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50" y="4214813"/>
            <a:ext cx="293846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5725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929058" y="3643314"/>
            <a:ext cx="4857784" cy="3170242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2)-11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3)-7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4)-6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2545" name="TextBox 14"/>
          <p:cNvSpPr txBox="1">
            <a:spLocks noChangeArrowheads="1"/>
          </p:cNvSpPr>
          <p:nvPr/>
        </p:nvSpPr>
        <p:spPr bwMode="auto">
          <a:xfrm>
            <a:off x="357188" y="192881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1)</a:t>
            </a:r>
          </a:p>
        </p:txBody>
      </p:sp>
      <p:sp>
        <p:nvSpPr>
          <p:cNvPr id="22546" name="TextBox 15"/>
          <p:cNvSpPr txBox="1">
            <a:spLocks noChangeArrowheads="1"/>
          </p:cNvSpPr>
          <p:nvPr/>
        </p:nvSpPr>
        <p:spPr bwMode="auto">
          <a:xfrm>
            <a:off x="357188" y="250031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</a:t>
            </a:r>
          </a:p>
        </p:txBody>
      </p:sp>
      <p:sp>
        <p:nvSpPr>
          <p:cNvPr id="22547" name="TextBox 16"/>
          <p:cNvSpPr txBox="1">
            <a:spLocks noChangeArrowheads="1"/>
          </p:cNvSpPr>
          <p:nvPr/>
        </p:nvSpPr>
        <p:spPr bwMode="auto">
          <a:xfrm>
            <a:off x="357188" y="307181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</a:t>
            </a:r>
          </a:p>
        </p:txBody>
      </p:sp>
      <p:sp>
        <p:nvSpPr>
          <p:cNvPr id="22548" name="TextBox 17"/>
          <p:cNvSpPr txBox="1">
            <a:spLocks noChangeArrowheads="1"/>
          </p:cNvSpPr>
          <p:nvPr/>
        </p:nvSpPr>
        <p:spPr bwMode="auto">
          <a:xfrm>
            <a:off x="357188" y="364331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4)</a:t>
            </a:r>
          </a:p>
        </p:txBody>
      </p:sp>
      <p:sp>
        <p:nvSpPr>
          <p:cNvPr id="22549" name="TextBox 18"/>
          <p:cNvSpPr txBox="1">
            <a:spLocks noChangeArrowheads="1"/>
          </p:cNvSpPr>
          <p:nvPr/>
        </p:nvSpPr>
        <p:spPr bwMode="auto">
          <a:xfrm>
            <a:off x="357188" y="421481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684213" y="981075"/>
            <a:ext cx="3787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/>
              <a:t>Прототип задания B3 (№ 26660)</a:t>
            </a:r>
          </a:p>
          <a:p>
            <a:pPr eaLnBrk="0" hangingPunct="0"/>
            <a:endParaRPr lang="ru-RU">
              <a:latin typeface="Georgia" pitchFamily="18" charset="0"/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714375" y="1428750"/>
            <a:ext cx="45561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latin typeface="Georgia" pitchFamily="18" charset="0"/>
              </a:rPr>
              <a:t>Найдите корень уравнения   </a:t>
            </a:r>
            <a:r>
              <a:rPr lang="ru-RU" sz="26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    . </a:t>
            </a:r>
          </a:p>
        </p:txBody>
      </p:sp>
      <p:pic>
        <p:nvPicPr>
          <p:cNvPr id="23556" name="Picture 6" descr="\sqrt{\frac{6}{4x-54}}~=~\frac{1}{7}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2071688"/>
            <a:ext cx="20161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357554" y="3286123"/>
            <a:ext cx="5359426" cy="3571877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Обе части уравнения возводим в квадрат.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4х-54=49•6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4х-54=294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4х=348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х=87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Ответ:87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42875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Проверяемые требования (умения)</a:t>
            </a: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571500" y="2357438"/>
            <a:ext cx="8229600" cy="893762"/>
          </a:xfrm>
        </p:spPr>
        <p:txBody>
          <a:bodyPr/>
          <a:lstStyle/>
          <a:p>
            <a:pPr eaLnBrk="1" hangingPunct="1"/>
            <a:r>
              <a:rPr lang="ru-RU" smtClean="0"/>
              <a:t>Уметь решать уравнения и неравенства</a:t>
            </a:r>
          </a:p>
        </p:txBody>
      </p:sp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1071563" y="785813"/>
            <a:ext cx="5527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C00000"/>
                </a:solidFill>
              </a:rPr>
              <a:t>Прототипов заданий В3 - 28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00063" y="2928938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4000" b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Умения по КТ</a:t>
            </a:r>
            <a:endParaRPr lang="ru-RU" sz="40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25" y="4071938"/>
            <a:ext cx="7358063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latin typeface="+mn-lt"/>
              </a:rPr>
              <a:t>Решать рациональные, иррациональные, показательные, тригонометрические и логарифмические уравнения, их системы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357188" y="928688"/>
            <a:ext cx="7818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tx2"/>
                </a:solidFill>
              </a:rPr>
              <a:t>Задания для самостоятельного решения</a:t>
            </a:r>
          </a:p>
        </p:txBody>
      </p:sp>
      <p:pic>
        <p:nvPicPr>
          <p:cNvPr id="24579" name="Picture 5" descr="E:\Documents and Settings\user\Рабочий стол\GetFormula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857375"/>
            <a:ext cx="18669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7" descr="E:\Documents and Settings\user\Рабочий стол\GetFormula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3071813"/>
            <a:ext cx="1785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8" descr="E:\Documents and Settings\user\Рабочий стол\GetFormula.png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" y="4214813"/>
            <a:ext cx="178593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9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63" y="1928813"/>
            <a:ext cx="20542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10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7563" y="3286125"/>
            <a:ext cx="20288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286248" y="4143380"/>
            <a:ext cx="4857752" cy="271462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1)31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3)137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4)21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5)607</a:t>
            </a:r>
          </a:p>
        </p:txBody>
      </p:sp>
      <p:sp>
        <p:nvSpPr>
          <p:cNvPr id="2458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3357563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24588" name="TextBox 10"/>
          <p:cNvSpPr txBox="1">
            <a:spLocks noChangeArrowheads="1"/>
          </p:cNvSpPr>
          <p:nvPr/>
        </p:nvSpPr>
        <p:spPr bwMode="auto">
          <a:xfrm>
            <a:off x="214313" y="207168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1)</a:t>
            </a:r>
          </a:p>
        </p:txBody>
      </p:sp>
      <p:sp>
        <p:nvSpPr>
          <p:cNvPr id="24589" name="TextBox 11"/>
          <p:cNvSpPr txBox="1">
            <a:spLocks noChangeArrowheads="1"/>
          </p:cNvSpPr>
          <p:nvPr/>
        </p:nvSpPr>
        <p:spPr bwMode="auto">
          <a:xfrm>
            <a:off x="214313" y="328612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</a:t>
            </a:r>
          </a:p>
        </p:txBody>
      </p:sp>
      <p:sp>
        <p:nvSpPr>
          <p:cNvPr id="24590" name="TextBox 12"/>
          <p:cNvSpPr txBox="1">
            <a:spLocks noChangeArrowheads="1"/>
          </p:cNvSpPr>
          <p:nvPr/>
        </p:nvSpPr>
        <p:spPr bwMode="auto">
          <a:xfrm>
            <a:off x="285750" y="442912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</a:t>
            </a:r>
          </a:p>
        </p:txBody>
      </p:sp>
      <p:sp>
        <p:nvSpPr>
          <p:cNvPr id="24591" name="TextBox 13"/>
          <p:cNvSpPr txBox="1">
            <a:spLocks noChangeArrowheads="1"/>
          </p:cNvSpPr>
          <p:nvPr/>
        </p:nvSpPr>
        <p:spPr bwMode="auto">
          <a:xfrm>
            <a:off x="3000375" y="2214563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4)</a:t>
            </a:r>
          </a:p>
        </p:txBody>
      </p:sp>
      <p:sp>
        <p:nvSpPr>
          <p:cNvPr id="24592" name="TextBox 14"/>
          <p:cNvSpPr txBox="1">
            <a:spLocks noChangeArrowheads="1"/>
          </p:cNvSpPr>
          <p:nvPr/>
        </p:nvSpPr>
        <p:spPr bwMode="auto">
          <a:xfrm>
            <a:off x="3000375" y="350043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642938" y="1000125"/>
            <a:ext cx="6643687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b="1"/>
              <a:t>Прототип задания B3 (№ 26662)</a:t>
            </a:r>
          </a:p>
          <a:p>
            <a:pPr eaLnBrk="0" hangingPunct="0"/>
            <a:endParaRPr lang="ru-RU">
              <a:latin typeface="Georgia" pitchFamily="18" charset="0"/>
            </a:endParaRP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714375" y="2286000"/>
            <a:ext cx="47863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latin typeface="Georgia" pitchFamily="18" charset="0"/>
              </a:rPr>
              <a:t>Найдите корень уравнения:   </a:t>
            </a:r>
            <a:r>
              <a:rPr lang="ru-RU" sz="22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</a:t>
            </a:r>
          </a:p>
        </p:txBody>
      </p:sp>
      <p:pic>
        <p:nvPicPr>
          <p:cNvPr id="25604" name="Picture 6" descr="&#10;\frac{4}{7}x=7\frac{3}{7}.&#10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928938"/>
            <a:ext cx="1785938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571868" y="5572140"/>
            <a:ext cx="5502302" cy="1193785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7030A0"/>
                </a:solidFill>
              </a:rPr>
              <a:t>Ответ:13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971550" y="1125538"/>
            <a:ext cx="6046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tx2"/>
                </a:solidFill>
              </a:rPr>
              <a:t>Задания для самостоятельного решения</a:t>
            </a:r>
          </a:p>
        </p:txBody>
      </p:sp>
      <p:pic>
        <p:nvPicPr>
          <p:cNvPr id="26627" name="Picture 5" descr="E:\Documents and Settings\user\Рабочий стол\GetFormula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000250"/>
            <a:ext cx="20177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6" descr="E:\Documents and Settings\user\Рабочий стол\GetFormula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3143250"/>
            <a:ext cx="1785937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7" descr="E:\Documents and Settings\user\Рабочий стол\GetFormula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000250"/>
            <a:ext cx="1681163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8" descr="E:\Documents and Settings\user\Рабочий стол\GetFormula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25" y="3429000"/>
            <a:ext cx="2205038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9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88" y="4357688"/>
            <a:ext cx="2116137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00375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5643570" y="3500438"/>
            <a:ext cx="3111512" cy="3357562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1)-21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4)-24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5)-26</a:t>
            </a:r>
          </a:p>
        </p:txBody>
      </p:sp>
      <p:sp>
        <p:nvSpPr>
          <p:cNvPr id="26636" name="TextBox 9"/>
          <p:cNvSpPr txBox="1">
            <a:spLocks noChangeArrowheads="1"/>
          </p:cNvSpPr>
          <p:nvPr/>
        </p:nvSpPr>
        <p:spPr bwMode="auto">
          <a:xfrm>
            <a:off x="214313" y="2286000"/>
            <a:ext cx="37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1.</a:t>
            </a:r>
          </a:p>
        </p:txBody>
      </p:sp>
      <p:sp>
        <p:nvSpPr>
          <p:cNvPr id="26637" name="TextBox 10"/>
          <p:cNvSpPr txBox="1">
            <a:spLocks noChangeArrowheads="1"/>
          </p:cNvSpPr>
          <p:nvPr/>
        </p:nvSpPr>
        <p:spPr bwMode="auto">
          <a:xfrm>
            <a:off x="285750" y="3571875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2.</a:t>
            </a:r>
          </a:p>
        </p:txBody>
      </p:sp>
      <p:sp>
        <p:nvSpPr>
          <p:cNvPr id="26638" name="TextBox 11"/>
          <p:cNvSpPr txBox="1">
            <a:spLocks noChangeArrowheads="1"/>
          </p:cNvSpPr>
          <p:nvPr/>
        </p:nvSpPr>
        <p:spPr bwMode="auto">
          <a:xfrm>
            <a:off x="3000375" y="2500313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3.</a:t>
            </a:r>
          </a:p>
        </p:txBody>
      </p:sp>
      <p:sp>
        <p:nvSpPr>
          <p:cNvPr id="26639" name="TextBox 12"/>
          <p:cNvSpPr txBox="1">
            <a:spLocks noChangeArrowheads="1"/>
          </p:cNvSpPr>
          <p:nvPr/>
        </p:nvSpPr>
        <p:spPr bwMode="auto">
          <a:xfrm>
            <a:off x="3071813" y="3643313"/>
            <a:ext cx="376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4.</a:t>
            </a:r>
          </a:p>
        </p:txBody>
      </p:sp>
      <p:sp>
        <p:nvSpPr>
          <p:cNvPr id="26640" name="TextBox 13"/>
          <p:cNvSpPr txBox="1">
            <a:spLocks noChangeArrowheads="1"/>
          </p:cNvSpPr>
          <p:nvPr/>
        </p:nvSpPr>
        <p:spPr bwMode="auto">
          <a:xfrm>
            <a:off x="857250" y="4643438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1143000" y="857250"/>
            <a:ext cx="72866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/>
              <a:t>Прототип задания B3 (№ 26664)</a:t>
            </a:r>
          </a:p>
          <a:p>
            <a:pPr eaLnBrk="0" hangingPunct="0"/>
            <a:endParaRPr lang="ru-RU">
              <a:latin typeface="Georgia" pitchFamily="18" charset="0"/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000125" y="1714500"/>
            <a:ext cx="7643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Georgia" pitchFamily="18" charset="0"/>
              </a:rPr>
              <a:t>Найдите корень уравнения:     </a:t>
            </a:r>
            <a:r>
              <a:rPr lang="ru-RU">
                <a:latin typeface="Georgia" pitchFamily="18" charset="0"/>
              </a:rPr>
              <a:t>                </a:t>
            </a:r>
          </a:p>
        </p:txBody>
      </p:sp>
      <p:pic>
        <p:nvPicPr>
          <p:cNvPr id="27652" name="Picture 7" descr="&#10;\frac{x-119}{x+7}=-5.&#10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2643188"/>
            <a:ext cx="2214563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571868" y="3071810"/>
            <a:ext cx="5502302" cy="3694115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х-119=-5(х+7)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х-119=-5х-35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6х=84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х=14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Ответ:14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250825" y="1268413"/>
            <a:ext cx="7032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tx2"/>
                </a:solidFill>
              </a:rPr>
              <a:t>Задания для самостоятельного решения</a:t>
            </a:r>
          </a:p>
        </p:txBody>
      </p:sp>
      <p:sp>
        <p:nvSpPr>
          <p:cNvPr id="2867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4929190" y="4071942"/>
            <a:ext cx="4214810" cy="27860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3)-15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5)8</a:t>
            </a:r>
          </a:p>
        </p:txBody>
      </p:sp>
      <p:pic>
        <p:nvPicPr>
          <p:cNvPr id="28679" name="Picture 5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214563"/>
            <a:ext cx="17145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6" descr="E:\Documents and Settings\user\Рабочий стол\GetFormula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3214688"/>
            <a:ext cx="1500187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7" descr="E:\Documents and Settings\user\Рабочий стол\GetFormula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4286250"/>
            <a:ext cx="16414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8" descr="E:\Documents and Settings\user\Рабочий стол\GetFormula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2286000"/>
            <a:ext cx="1643062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9" descr="E:\Documents and Settings\user\Рабочий стол\GetFormula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9063" y="3429000"/>
            <a:ext cx="17145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4" name="TextBox 9"/>
          <p:cNvSpPr txBox="1">
            <a:spLocks noChangeArrowheads="1"/>
          </p:cNvSpPr>
          <p:nvPr/>
        </p:nvSpPr>
        <p:spPr bwMode="auto">
          <a:xfrm>
            <a:off x="0" y="2428875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1.</a:t>
            </a:r>
          </a:p>
        </p:txBody>
      </p:sp>
      <p:sp>
        <p:nvSpPr>
          <p:cNvPr id="28685" name="TextBox 10"/>
          <p:cNvSpPr txBox="1">
            <a:spLocks noChangeArrowheads="1"/>
          </p:cNvSpPr>
          <p:nvPr/>
        </p:nvSpPr>
        <p:spPr bwMode="auto">
          <a:xfrm>
            <a:off x="0" y="3500438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2.</a:t>
            </a:r>
          </a:p>
        </p:txBody>
      </p:sp>
      <p:sp>
        <p:nvSpPr>
          <p:cNvPr id="28686" name="TextBox 11"/>
          <p:cNvSpPr txBox="1">
            <a:spLocks noChangeArrowheads="1"/>
          </p:cNvSpPr>
          <p:nvPr/>
        </p:nvSpPr>
        <p:spPr bwMode="auto">
          <a:xfrm>
            <a:off x="0" y="4429125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3.</a:t>
            </a:r>
          </a:p>
        </p:txBody>
      </p:sp>
      <p:sp>
        <p:nvSpPr>
          <p:cNvPr id="28687" name="TextBox 12"/>
          <p:cNvSpPr txBox="1">
            <a:spLocks noChangeArrowheads="1"/>
          </p:cNvSpPr>
          <p:nvPr/>
        </p:nvSpPr>
        <p:spPr bwMode="auto">
          <a:xfrm>
            <a:off x="3429000" y="2500313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4.</a:t>
            </a:r>
          </a:p>
        </p:txBody>
      </p:sp>
      <p:sp>
        <p:nvSpPr>
          <p:cNvPr id="28688" name="TextBox 13"/>
          <p:cNvSpPr txBox="1">
            <a:spLocks noChangeArrowheads="1"/>
          </p:cNvSpPr>
          <p:nvPr/>
        </p:nvSpPr>
        <p:spPr bwMode="auto">
          <a:xfrm>
            <a:off x="3571875" y="3714750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500063" y="714375"/>
            <a:ext cx="58197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800" b="1"/>
              <a:t>Прототип задания B3 (№ 26665)</a:t>
            </a:r>
          </a:p>
          <a:p>
            <a:pPr eaLnBrk="0" hangingPunct="0"/>
            <a:endParaRPr lang="ru-RU">
              <a:latin typeface="Georgia" pitchFamily="18" charset="0"/>
            </a:endParaRP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500063" y="1714500"/>
            <a:ext cx="52149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latin typeface="Georgia" pitchFamily="18" charset="0"/>
              </a:rPr>
              <a:t>Найдите корень уравнения:   </a:t>
            </a:r>
            <a:r>
              <a:rPr lang="ru-RU" sz="2200">
                <a:latin typeface="Georgia" pitchFamily="18" charset="0"/>
              </a:rPr>
              <a:t> </a:t>
            </a:r>
            <a:r>
              <a:rPr lang="ru-RU">
                <a:latin typeface="Georgia" pitchFamily="18" charset="0"/>
              </a:rPr>
              <a:t>               </a:t>
            </a:r>
          </a:p>
        </p:txBody>
      </p:sp>
      <p:pic>
        <p:nvPicPr>
          <p:cNvPr id="29700" name="Picture 6" descr="&#10;x=\frac{6x-15}{x-2}.&#10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3000375"/>
            <a:ext cx="207168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500430" y="2786058"/>
            <a:ext cx="5573740" cy="3979867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-2x=6x-15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-8x+15=0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x=5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x=3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Нам нужен набольший корень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Ответ:5 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9705" name="Прямоугольник 6"/>
          <p:cNvSpPr>
            <a:spLocks noChangeArrowheads="1"/>
          </p:cNvSpPr>
          <p:nvPr/>
        </p:nvSpPr>
        <p:spPr bwMode="auto">
          <a:xfrm>
            <a:off x="214313" y="2286000"/>
            <a:ext cx="8643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Если уравнение имеет более одного корня, в ответе укажите больший из них.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500063" y="1143000"/>
            <a:ext cx="7032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tx2"/>
                </a:solidFill>
              </a:rPr>
              <a:t>Задания для самостоятельного решения</a:t>
            </a:r>
          </a:p>
        </p:txBody>
      </p:sp>
      <p:sp>
        <p:nvSpPr>
          <p:cNvPr id="30723" name="Прямоугольник 2"/>
          <p:cNvSpPr>
            <a:spLocks noChangeArrowheads="1"/>
          </p:cNvSpPr>
          <p:nvPr/>
        </p:nvSpPr>
        <p:spPr bwMode="auto">
          <a:xfrm>
            <a:off x="571500" y="2000250"/>
            <a:ext cx="7643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Если уравнение имеет более одного корня, в ответе укажите больший из них.</a:t>
            </a:r>
          </a:p>
        </p:txBody>
      </p:sp>
      <p:pic>
        <p:nvPicPr>
          <p:cNvPr id="30724" name="Picture 5" descr="E:\Documents and Settings\user\Рабочий стол\GetFormula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3214688"/>
            <a:ext cx="177641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6" descr="E:\Documents and Settings\user\Рабочий стол\GetFormula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13" y="2928938"/>
            <a:ext cx="16430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7" descr="E:\Documents and Settings\user\Рабочий стол\GetFormula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5429250"/>
            <a:ext cx="17113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8" descr="E:\Documents and Settings\user\Рабочий стол\GetFormula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3" y="4286250"/>
            <a:ext cx="1785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9" descr="E:\Documents and Settings\user\Рабочий стол\GetFormul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75" y="4071938"/>
            <a:ext cx="17145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4325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715008" y="3786190"/>
            <a:ext cx="3182950" cy="285749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3)-3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5)4</a:t>
            </a:r>
          </a:p>
        </p:txBody>
      </p:sp>
      <p:sp>
        <p:nvSpPr>
          <p:cNvPr id="30733" name="TextBox 10"/>
          <p:cNvSpPr txBox="1">
            <a:spLocks noChangeArrowheads="1"/>
          </p:cNvSpPr>
          <p:nvPr/>
        </p:nvSpPr>
        <p:spPr bwMode="auto">
          <a:xfrm>
            <a:off x="0" y="3357563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1.</a:t>
            </a:r>
          </a:p>
        </p:txBody>
      </p:sp>
      <p:sp>
        <p:nvSpPr>
          <p:cNvPr id="30734" name="TextBox 11"/>
          <p:cNvSpPr txBox="1">
            <a:spLocks noChangeArrowheads="1"/>
          </p:cNvSpPr>
          <p:nvPr/>
        </p:nvSpPr>
        <p:spPr bwMode="auto">
          <a:xfrm>
            <a:off x="0" y="4429125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2.</a:t>
            </a:r>
          </a:p>
        </p:txBody>
      </p:sp>
      <p:sp>
        <p:nvSpPr>
          <p:cNvPr id="30735" name="TextBox 12"/>
          <p:cNvSpPr txBox="1">
            <a:spLocks noChangeArrowheads="1"/>
          </p:cNvSpPr>
          <p:nvPr/>
        </p:nvSpPr>
        <p:spPr bwMode="auto">
          <a:xfrm>
            <a:off x="2714625" y="3214688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3.</a:t>
            </a:r>
          </a:p>
        </p:txBody>
      </p:sp>
      <p:sp>
        <p:nvSpPr>
          <p:cNvPr id="30736" name="TextBox 13"/>
          <p:cNvSpPr txBox="1">
            <a:spLocks noChangeArrowheads="1"/>
          </p:cNvSpPr>
          <p:nvPr/>
        </p:nvSpPr>
        <p:spPr bwMode="auto">
          <a:xfrm>
            <a:off x="2714625" y="4357688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4.</a:t>
            </a:r>
          </a:p>
        </p:txBody>
      </p:sp>
      <p:sp>
        <p:nvSpPr>
          <p:cNvPr id="30737" name="TextBox 14"/>
          <p:cNvSpPr txBox="1">
            <a:spLocks noChangeArrowheads="1"/>
          </p:cNvSpPr>
          <p:nvPr/>
        </p:nvSpPr>
        <p:spPr bwMode="auto">
          <a:xfrm>
            <a:off x="0" y="5572125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42875" y="285750"/>
            <a:ext cx="8229600" cy="1066800"/>
          </a:xfrm>
        </p:spPr>
        <p:txBody>
          <a:bodyPr/>
          <a:lstStyle/>
          <a:p>
            <a:pPr eaLnBrk="1" hangingPunct="1"/>
            <a:r>
              <a:rPr lang="ru-RU" sz="2800" smtClean="0"/>
              <a:t>Список рекомендуемой литературы</a:t>
            </a: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142875" y="1071563"/>
            <a:ext cx="8286750" cy="5786437"/>
          </a:xfrm>
        </p:spPr>
        <p:txBody>
          <a:bodyPr/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тематическое планирование  уроков подготовки к экзамену / </a:t>
            </a:r>
            <a:r>
              <a:rPr lang="ru-RU" sz="1400" dirty="0" err="1" smtClean="0"/>
              <a:t>Белошистая.В</a:t>
            </a:r>
            <a:r>
              <a:rPr lang="ru-RU" sz="1400" dirty="0" smtClean="0"/>
              <a:t>. А. –М: Издательство «Экзамен», 2007. – 478 (2) с. (Серия «ЕГЭ 2007. Поурочное планирование»)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самостоятельная подготовка к ЕГЭ / Л.Д. Лаппо, М.А. Попов. – 3-е изд., </a:t>
            </a:r>
            <a:r>
              <a:rPr lang="ru-RU" sz="1400" dirty="0" err="1" smtClean="0"/>
              <a:t>перераб</a:t>
            </a:r>
            <a:r>
              <a:rPr lang="ru-RU" sz="1400" dirty="0" smtClean="0"/>
              <a:t>. И </a:t>
            </a:r>
            <a:r>
              <a:rPr lang="ru-RU" sz="1400" dirty="0" err="1" smtClean="0"/>
              <a:t>дополн</a:t>
            </a:r>
            <a:r>
              <a:rPr lang="ru-RU" sz="1400" dirty="0" smtClean="0"/>
              <a:t>. -  М.: Издательство «Экзамен», 2009. – 381, (3) с. (Серия «ЕГЭ. </a:t>
            </a:r>
            <a:r>
              <a:rPr lang="ru-RU" sz="1400" dirty="0" err="1" smtClean="0"/>
              <a:t>Интенсив</a:t>
            </a:r>
            <a:r>
              <a:rPr lang="ru-RU" sz="1400" dirty="0" smtClean="0"/>
              <a:t>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ЕГЭ 2009. Математика: Сборник экзаменационных заданий / Авт.-сост. </a:t>
            </a:r>
            <a:r>
              <a:rPr lang="ru-RU" sz="1400" dirty="0" err="1" smtClean="0"/>
              <a:t>Л.О.Денищева</a:t>
            </a:r>
            <a:r>
              <a:rPr lang="ru-RU" sz="1400" dirty="0" smtClean="0"/>
              <a:t>, А.Р.Рязановский, П.В.Семенов, И.Н.Сергеев. -</a:t>
            </a:r>
            <a:r>
              <a:rPr lang="ru-RU" sz="1400" dirty="0" err="1" smtClean="0"/>
              <a:t>М.:Эксмо</a:t>
            </a:r>
            <a:r>
              <a:rPr lang="ru-RU" sz="1400" dirty="0" smtClean="0"/>
              <a:t>, 2009. -288с. – (Федеральный банк экзаменационных материалов)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Самое полное издание типовых вариантов реальных заданий ЕГЭ: 2010: Математика / авт.-сост. И.Р.Высоцкий, Д.Д.Гущин, П.И.Захаров и др.; под ред. А.Л.Семенова, И.В.Ященко. – </a:t>
            </a:r>
            <a:r>
              <a:rPr lang="ru-RU" sz="1400" dirty="0" err="1" smtClean="0"/>
              <a:t>М.:АСТ:Астрель</a:t>
            </a:r>
            <a:r>
              <a:rPr lang="ru-RU" sz="1400" dirty="0" smtClean="0"/>
              <a:t>, 2010. – 93, (3)с. – (Федеральный институт педагогических измерений)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Математика. Решение задач группы В / Ю.А.Глазков, И.А.Варшавский, М.Я. </a:t>
            </a:r>
            <a:r>
              <a:rPr lang="ru-RU" sz="1400" dirty="0" err="1" smtClean="0"/>
              <a:t>Гаиашвилли</a:t>
            </a:r>
            <a:r>
              <a:rPr lang="ru-RU" sz="1400" dirty="0" smtClean="0"/>
              <a:t>. – М.: Издательство «Экзамен», 2009. – 382 (2) с. (Серия «ЕГЭ. 100 баллов»)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ЕГЭ. Математика. Задания типа С /И.Н.Сергеев. – М.:  Издательство «Экзамен», 2009. _318 (2) с. (Серия «ЕГЭ. 100 баллов»)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Единый государственный экзамен 2009. Математика. Универсальные материалы для подготовки учащихся /ФИПИ – М.: Интеллект-Центр, 2009. – 272 с. Авторы-составители: </a:t>
            </a:r>
            <a:r>
              <a:rPr lang="ru-RU" sz="1400" dirty="0" err="1" smtClean="0"/>
              <a:t>Денищева</a:t>
            </a:r>
            <a:r>
              <a:rPr lang="ru-RU" sz="1400" dirty="0" smtClean="0"/>
              <a:t> Л.О., Глазков Ю.А., Краснянская К.А., Рязановский А.Р., Семенов П.В.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 тренировочные тематические задания повышенной сложности с ответами для подготовки к ЕГЭ и к другим формам выпускного и вступительного экзаменов /</a:t>
            </a:r>
            <a:r>
              <a:rPr lang="ru-RU" sz="1400" dirty="0" err="1" smtClean="0"/>
              <a:t>сост</a:t>
            </a:r>
            <a:r>
              <a:rPr lang="ru-RU" sz="1400" dirty="0" smtClean="0"/>
              <a:t> Г.И.Ковалева, </a:t>
            </a:r>
            <a:r>
              <a:rPr lang="ru-RU" sz="1400" dirty="0" err="1" smtClean="0"/>
              <a:t>Т.И.Бузулина</a:t>
            </a:r>
            <a:r>
              <a:rPr lang="ru-RU" sz="1400" dirty="0" smtClean="0"/>
              <a:t>, О.Л.Безрукова,  Ю.А. </a:t>
            </a:r>
            <a:r>
              <a:rPr lang="ru-RU" sz="1400" dirty="0" err="1" smtClean="0"/>
              <a:t>Розка</a:t>
            </a:r>
            <a:r>
              <a:rPr lang="ru-RU" sz="1400" dirty="0" smtClean="0"/>
              <a:t>. _ Волгоград: Учитель, 20089, - 494 с.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err="1" smtClean="0"/>
              <a:t>М.Б.мельникова</a:t>
            </a:r>
            <a:r>
              <a:rPr lang="ru-RU" sz="1400" dirty="0" smtClean="0"/>
              <a:t> и др. Геометрия: </a:t>
            </a:r>
            <a:r>
              <a:rPr lang="ru-RU" sz="1400" dirty="0" err="1" smtClean="0"/>
              <a:t>Дидакт</a:t>
            </a:r>
            <a:r>
              <a:rPr lang="ru-RU" sz="1400" dirty="0" smtClean="0"/>
              <a:t>. Материалы для 7-9 </a:t>
            </a:r>
            <a:r>
              <a:rPr lang="ru-RU" sz="1400" dirty="0" err="1" smtClean="0"/>
              <a:t>кл</a:t>
            </a:r>
            <a:r>
              <a:rPr lang="ru-RU" sz="1400" dirty="0" smtClean="0"/>
              <a:t>.: Учеб. Пособие / М.: Мнемозина, 1997. – 272 с.: ил.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mtClean="0"/>
              <a:t> Адреса сайтов в сети Интернет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002213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2"/>
              </a:rPr>
              <a:t>www.fipi.ru</a:t>
            </a:r>
            <a:r>
              <a:rPr lang="ru-RU" sz="1350" dirty="0" smtClean="0"/>
              <a:t> – Федеральный институт педагогических измерений (ФИПИ). Особенно обратите внимание на раздел «Открытый сегмент ФБТЗ» – это система для подготовки к ЕГЭ - в режиме </a:t>
            </a:r>
            <a:r>
              <a:rPr lang="ru-RU" sz="1350" dirty="0" err="1" smtClean="0"/>
              <a:t>on-line</a:t>
            </a:r>
            <a:r>
              <a:rPr lang="ru-RU" sz="1350" dirty="0" smtClean="0"/>
              <a:t>. Вы можете отвечать на вопросы банка заданий ЕГЭ по различным предметам, а так же по выбранной теме.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3"/>
              </a:rPr>
              <a:t>http://mathege.ru</a:t>
            </a:r>
            <a:r>
              <a:rPr lang="ru-RU" sz="1350" dirty="0" smtClean="0"/>
              <a:t> -</a:t>
            </a:r>
            <a:r>
              <a:rPr lang="ru-RU" sz="1350" dirty="0" smtClean="0">
                <a:hlinkClick r:id="rId4"/>
              </a:rPr>
              <a:t>Открытый банк задач </a:t>
            </a:r>
            <a:r>
              <a:rPr lang="ru-RU" sz="1350" b="1" dirty="0" smtClean="0">
                <a:hlinkClick r:id="rId4"/>
              </a:rPr>
              <a:t>ЕГЭ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b="1" dirty="0" smtClean="0">
                <a:hlinkClick r:id="rId4"/>
              </a:rPr>
              <a:t>по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b="1" dirty="0" smtClean="0">
                <a:hlinkClick r:id="rId4"/>
              </a:rPr>
              <a:t>математике</a:t>
            </a:r>
            <a:r>
              <a:rPr lang="ru-RU" sz="1350" dirty="0" smtClean="0"/>
              <a:t>. 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dirty="0" smtClean="0"/>
              <a:t>Главная задача открытого банка заданий </a:t>
            </a:r>
            <a:r>
              <a:rPr lang="ru-RU" sz="1350" b="1" dirty="0" smtClean="0"/>
              <a:t>ЕГЭ</a:t>
            </a:r>
            <a:r>
              <a:rPr lang="ru-RU" sz="1350" dirty="0" smtClean="0"/>
              <a:t> </a:t>
            </a:r>
            <a:r>
              <a:rPr lang="ru-RU" sz="1350" b="1" dirty="0" smtClean="0"/>
              <a:t>по</a:t>
            </a:r>
            <a:r>
              <a:rPr lang="ru-RU" sz="1350" dirty="0" smtClean="0"/>
              <a:t> </a:t>
            </a:r>
            <a:r>
              <a:rPr lang="ru-RU" sz="1350" b="1" dirty="0" smtClean="0"/>
              <a:t>математике</a:t>
            </a:r>
            <a:r>
              <a:rPr lang="ru-RU" sz="1350" dirty="0" smtClean="0"/>
              <a:t> — дать представление о том, какие задания будут в вариантах Единого государственного экзамена </a:t>
            </a:r>
            <a:r>
              <a:rPr lang="ru-RU" sz="1350" b="1" dirty="0" smtClean="0"/>
              <a:t>по</a:t>
            </a:r>
            <a:r>
              <a:rPr lang="ru-RU" sz="1350" dirty="0" smtClean="0"/>
              <a:t> </a:t>
            </a:r>
            <a:r>
              <a:rPr lang="ru-RU" sz="1350" b="1" dirty="0" smtClean="0"/>
              <a:t>математике</a:t>
            </a:r>
            <a:r>
              <a:rPr lang="ru-RU" sz="1350" dirty="0" smtClean="0"/>
              <a:t> в 2010 году, и помочь выпускникам сориентироваться при </a:t>
            </a:r>
            <a:r>
              <a:rPr lang="ru-RU" sz="1350" b="1" dirty="0" smtClean="0"/>
              <a:t>подготовке</a:t>
            </a:r>
            <a:r>
              <a:rPr lang="ru-RU" sz="1350" dirty="0" smtClean="0"/>
              <a:t> </a:t>
            </a:r>
            <a:r>
              <a:rPr lang="ru-RU" sz="1350" b="1" dirty="0" smtClean="0"/>
              <a:t>к</a:t>
            </a:r>
            <a:r>
              <a:rPr lang="ru-RU" sz="1350" dirty="0" smtClean="0"/>
              <a:t> экзамену. Здесь же можно найти все пробные ЕГЭ по математике, которые уже прошли.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5"/>
              </a:rPr>
              <a:t>http://egetrener.ru/</a:t>
            </a:r>
            <a:r>
              <a:rPr lang="ru-RU" sz="1350" dirty="0" smtClean="0"/>
              <a:t> - математика: </a:t>
            </a:r>
            <a:r>
              <a:rPr lang="ru-RU" sz="1350" dirty="0" err="1" smtClean="0"/>
              <a:t>видеоуроки</a:t>
            </a:r>
            <a:r>
              <a:rPr lang="ru-RU" sz="1350" dirty="0" smtClean="0"/>
              <a:t>, решение задач ЕГЭ.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6"/>
              </a:rPr>
              <a:t>http://ege-trener.ru/</a:t>
            </a:r>
            <a:r>
              <a:rPr lang="ru-RU" sz="1350" dirty="0" smtClean="0"/>
              <a:t> - очень увлекательная и эффективная подготовка к ЕГЭ по математике. Зарегистрируйтесь и попытайтесь попасть в 30-ку лучших!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7"/>
              </a:rPr>
              <a:t>uztest.ru</a:t>
            </a:r>
            <a:r>
              <a:rPr lang="ru-RU" sz="1350" dirty="0" smtClean="0"/>
              <a:t> — бесплатные материалы для подготовки к ЕГЭ (и не только к ЕГЭ) по математике: интерактивные тематические тренажеры, возможность записи на бесплатные </a:t>
            </a:r>
            <a:r>
              <a:rPr lang="ru-RU" sz="1350" dirty="0" err="1" smtClean="0"/>
              <a:t>on-line</a:t>
            </a:r>
            <a:r>
              <a:rPr lang="ru-RU" sz="1350" dirty="0" smtClean="0"/>
              <a:t> курсы по подготовке к ЕГЭ.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8"/>
              </a:rPr>
              <a:t>www.ege.edu.ru</a:t>
            </a:r>
            <a:r>
              <a:rPr lang="ru-RU" sz="1350" dirty="0" smtClean="0"/>
              <a:t> – официальный информационный портал единого государственного экзамена.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9"/>
              </a:rPr>
              <a:t>On-line</a:t>
            </a:r>
            <a:r>
              <a:rPr lang="ru-RU" sz="1350" dirty="0" smtClean="0">
                <a:hlinkClick r:id="rId9"/>
              </a:rPr>
              <a:t> </a:t>
            </a:r>
            <a:r>
              <a:rPr lang="ru-RU" sz="1350" dirty="0" err="1" smtClean="0">
                <a:hlinkClick r:id="rId9"/>
              </a:rPr>
              <a:t>видеолекции</a:t>
            </a:r>
            <a:r>
              <a:rPr lang="ru-RU" sz="1350" dirty="0" smtClean="0">
                <a:hlinkClick r:id="rId9"/>
              </a:rPr>
              <a:t> "Консультации по ЕГЭ" по всем предметам.</a:t>
            </a:r>
            <a:endParaRPr lang="ru-RU" sz="135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0"/>
              </a:rPr>
              <a:t>Ролики категории ЕГЭ. Лекции по математике</a:t>
            </a:r>
            <a:r>
              <a:rPr lang="ru-RU" sz="135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1"/>
              </a:rPr>
              <a:t>http://www.alexlarin.narod.ru/ege.html</a:t>
            </a:r>
            <a:r>
              <a:rPr lang="ru-RU" sz="1350" dirty="0" smtClean="0"/>
              <a:t> - материалы для подготовки к ЕГЭ по математике (сайт Ларина Александра Александровича).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2"/>
              </a:rPr>
              <a:t>http://www.diary.ru/~eek/</a:t>
            </a:r>
            <a:r>
              <a:rPr lang="ru-RU" sz="1350" dirty="0" smtClean="0"/>
              <a:t> - сообщество, оказывающее помощь в решении задач по математике, здесь же можно скачать много полезных книг по математике, в том числе для подготовки к ЕГЭ.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3"/>
              </a:rPr>
              <a:t>http://4ege.ru/</a:t>
            </a:r>
            <a:r>
              <a:rPr lang="ru-RU" sz="1350" dirty="0" smtClean="0"/>
              <a:t> - </a:t>
            </a:r>
            <a:r>
              <a:rPr lang="ru-RU" sz="1350" dirty="0" smtClean="0">
                <a:hlinkClick r:id="rId13"/>
              </a:rPr>
              <a:t>ЕГЭ портал, всё последнее к ЕГЭ. Вся информация о </a:t>
            </a:r>
            <a:r>
              <a:rPr lang="ru-RU" sz="1350" dirty="0" err="1" smtClean="0">
                <a:hlinkClick r:id="rId13"/>
              </a:rPr>
              <a:t>егэ</a:t>
            </a:r>
            <a:r>
              <a:rPr lang="ru-RU" sz="1350" dirty="0" smtClean="0">
                <a:hlinkClick r:id="rId13"/>
              </a:rPr>
              <a:t>. ЕГЭ 2010.</a:t>
            </a:r>
            <a:r>
              <a:rPr lang="ru-RU" sz="135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066800"/>
          </a:xfrm>
        </p:spPr>
        <p:txBody>
          <a:bodyPr/>
          <a:lstStyle/>
          <a:p>
            <a:pPr eaLnBrk="1" hangingPunct="1"/>
            <a:r>
              <a:rPr lang="ru-RU" b="1" smtClean="0"/>
              <a:t>Содержание задания В3 по КЭС</a:t>
            </a:r>
            <a:endParaRPr lang="ru-RU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929188"/>
          </a:xfrm>
        </p:spPr>
        <p:txBody>
          <a:bodyPr/>
          <a:lstStyle/>
          <a:p>
            <a:pPr eaLnBrk="1" hangingPunct="1"/>
            <a:r>
              <a:rPr lang="ru-RU" sz="1600" b="1" smtClean="0"/>
              <a:t>Уравнения и неравенства</a:t>
            </a:r>
            <a:r>
              <a:rPr lang="ru-RU" sz="1600" smtClean="0"/>
              <a:t> 2.1   </a:t>
            </a:r>
            <a:r>
              <a:rPr lang="ru-RU" sz="1600" i="1" smtClean="0"/>
              <a:t>Уравнения</a:t>
            </a:r>
            <a:r>
              <a:rPr lang="ru-RU" sz="1600" smtClean="0"/>
              <a:t> 2.1.1 Квадратные уравнения 2.1.2 Рациональные уравнения 2.1.3 Иррациональные уравнения 2.1.4 Тригонометрические уравнения 2.1.5 Показательные уравнения 2.1.6 Логарифмические уравнения 2.1.7 Равносильность уравнений, систем уравнений 2.1.8 Простейшие системы уравнений с двумя неизвестными 2.1.9 Основные приемы решения систем уравнений: подстановка, алгебраическое сложение, введение новых переменных 2.1.10 Использование свойств и графиков функций при решении уравнений 2.1.11 Изображение на координатной плоскости множества решений уравнений с двумя переменными и их систем 2.1.12 Применение математических методов для решения содержательных задач из различных областей науки и практики. Интерпретация результата, учет реальных ограничений 2.2   </a:t>
            </a:r>
            <a:r>
              <a:rPr lang="ru-RU" sz="1600" i="1" smtClean="0"/>
              <a:t>Неравенства</a:t>
            </a:r>
            <a:r>
              <a:rPr lang="ru-RU" sz="1600" smtClean="0"/>
              <a:t> 2.2.1 Квадратные неравенства 2.2.2 Рациональные неравенства 2.2.3 Показательные неравенства 2.2.4 Логарифмические неравенства 2.2.5 Системы линейных неравенств 2.2.6 Системы неравенств с одной переменной 2.2.7 Равносильность неравенств, систем неравенств 2.2.8 Использование свойств и графиков функций при решении неравенств 2.2.9 Метод интервалов 2.2.10 Изображение на координатной плоскости множества решений неравенств с двумя переменными и их систем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3"/>
          <p:cNvSpPr>
            <a:spLocks noChangeArrowheads="1"/>
          </p:cNvSpPr>
          <p:nvPr/>
        </p:nvSpPr>
        <p:spPr bwMode="auto">
          <a:xfrm>
            <a:off x="285750" y="1857375"/>
            <a:ext cx="5072063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 Задании B3 ученик должен продемонстрировать умение решать рациональные, иррациональные, показательные, тригонометрические и логарифмические уравнения и их системы. Задание B3 сводится в одно действие к линейному или квадратному уравнению и далее ученик использует навыки решения уравнений и неравенств.</a:t>
            </a:r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214313" y="571500"/>
            <a:ext cx="4643437" cy="10668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C00000"/>
                </a:solidFill>
              </a:rPr>
              <a:t>Памятка ученику</a:t>
            </a:r>
            <a:endParaRPr lang="ru-RU" smtClean="0"/>
          </a:p>
        </p:txBody>
      </p:sp>
      <p:pic>
        <p:nvPicPr>
          <p:cNvPr id="8196" name="Picture 3" descr="E:\Documents and Settings\user\Рабочий стол\0fadc6eadfc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63" y="1571625"/>
            <a:ext cx="295275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Логарифмы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smtClean="0"/>
              <a:t>Логарифм</a:t>
            </a:r>
            <a:r>
              <a:rPr lang="ru-RU" sz="1800" smtClean="0"/>
              <a:t> числа </a:t>
            </a:r>
            <a:r>
              <a:rPr lang="ru-RU" sz="1800" b="1" smtClean="0"/>
              <a:t>b</a:t>
            </a:r>
            <a:r>
              <a:rPr lang="ru-RU" sz="1800" smtClean="0"/>
              <a:t> по основанию </a:t>
            </a:r>
            <a:r>
              <a:rPr lang="ru-RU" sz="1800" b="1" smtClean="0"/>
              <a:t>a</a:t>
            </a:r>
            <a:r>
              <a:rPr lang="ru-RU" sz="1800" smtClean="0"/>
              <a:t> (log</a:t>
            </a:r>
            <a:r>
              <a:rPr lang="ru-RU" sz="1800" b="1" baseline="-25000" smtClean="0"/>
              <a:t>a</a:t>
            </a:r>
            <a:r>
              <a:rPr lang="ru-RU" sz="1800" b="1" smtClean="0"/>
              <a:t>b</a:t>
            </a:r>
            <a:r>
              <a:rPr lang="ru-RU" sz="1800" smtClean="0"/>
              <a:t>) определяется как показатель степени, в которую надо возвести число </a:t>
            </a:r>
            <a:r>
              <a:rPr lang="ru-RU" sz="1800" b="1" smtClean="0"/>
              <a:t>a</a:t>
            </a:r>
            <a:r>
              <a:rPr lang="ru-RU" sz="1800" smtClean="0"/>
              <a:t>, чтобы получить число </a:t>
            </a:r>
            <a:r>
              <a:rPr lang="ru-RU" sz="1800" b="1" smtClean="0"/>
              <a:t>b</a:t>
            </a:r>
            <a:r>
              <a:rPr lang="ru-RU" sz="1800" smtClean="0"/>
              <a:t> (Логарифм существует только у положительных чисел).</a:t>
            </a:r>
          </a:p>
          <a:p>
            <a:r>
              <a:rPr lang="ru-RU" sz="1800" smtClean="0"/>
              <a:t>Обозначение: log</a:t>
            </a:r>
            <a:r>
              <a:rPr lang="ru-RU" sz="1800" b="1" baseline="-25000" smtClean="0"/>
              <a:t>a</a:t>
            </a:r>
            <a:r>
              <a:rPr lang="ru-RU" sz="1800" b="1" smtClean="0"/>
              <a:t>b</a:t>
            </a:r>
            <a:r>
              <a:rPr lang="ru-RU" sz="1800" smtClean="0"/>
              <a:t>.</a:t>
            </a:r>
          </a:p>
          <a:p>
            <a:r>
              <a:rPr lang="ru-RU" sz="1800" smtClean="0"/>
              <a:t>log</a:t>
            </a:r>
            <a:r>
              <a:rPr lang="ru-RU" sz="1800" b="1" baseline="-25000" smtClean="0"/>
              <a:t>a</a:t>
            </a:r>
            <a:r>
              <a:rPr lang="ru-RU" sz="1800" b="1" smtClean="0"/>
              <a:t>b</a:t>
            </a:r>
            <a:r>
              <a:rPr lang="ru-RU" sz="1800" smtClean="0"/>
              <a:t> = x, a</a:t>
            </a:r>
            <a:r>
              <a:rPr lang="ru-RU" sz="1800" baseline="30000" smtClean="0"/>
              <a:t>x</a:t>
            </a:r>
            <a:r>
              <a:rPr lang="ru-RU" sz="1800" smtClean="0"/>
              <a:t> = b.</a:t>
            </a:r>
          </a:p>
          <a:p>
            <a:r>
              <a:rPr lang="ru-RU" sz="1800" b="1" smtClean="0"/>
              <a:t>Логарифм</a:t>
            </a:r>
            <a:r>
              <a:rPr lang="ru-RU" sz="1800" smtClean="0"/>
              <a:t> числа </a:t>
            </a:r>
            <a:r>
              <a:rPr lang="ru-RU" sz="1800" b="1" smtClean="0"/>
              <a:t>b</a:t>
            </a:r>
            <a:r>
              <a:rPr lang="ru-RU" sz="1800" smtClean="0"/>
              <a:t> по основанию </a:t>
            </a:r>
            <a:r>
              <a:rPr lang="ru-RU" sz="1800" b="1" smtClean="0"/>
              <a:t>a</a:t>
            </a:r>
            <a:r>
              <a:rPr lang="ru-RU" sz="1800" smtClean="0"/>
              <a:t> - log</a:t>
            </a:r>
            <a:r>
              <a:rPr lang="ru-RU" sz="1800" b="1" baseline="-25000" smtClean="0"/>
              <a:t>a</a:t>
            </a:r>
            <a:r>
              <a:rPr lang="ru-RU" sz="1800" b="1" smtClean="0"/>
              <a:t>b</a:t>
            </a:r>
            <a:r>
              <a:rPr lang="ru-RU" sz="1800" smtClean="0"/>
              <a:t> (a &gt; 0, a ≠ 1, b &gt; 0)</a:t>
            </a:r>
          </a:p>
          <a:p>
            <a:r>
              <a:rPr lang="ru-RU" sz="1800" smtClean="0"/>
              <a:t>Десятичный логарифм - lg </a:t>
            </a:r>
            <a:r>
              <a:rPr lang="ru-RU" sz="1800" b="1" smtClean="0"/>
              <a:t>b</a:t>
            </a:r>
            <a:r>
              <a:rPr lang="ru-RU" sz="1800" smtClean="0"/>
              <a:t> (Логарифм по основанию 10, а = 10).</a:t>
            </a:r>
          </a:p>
          <a:p>
            <a:r>
              <a:rPr lang="ru-RU" sz="1800" smtClean="0"/>
              <a:t>Натуральный логарифм - ln </a:t>
            </a:r>
            <a:r>
              <a:rPr lang="ru-RU" sz="1800" b="1" smtClean="0"/>
              <a:t>b</a:t>
            </a:r>
            <a:r>
              <a:rPr lang="ru-RU" sz="1800" smtClean="0"/>
              <a:t> (Логарифм по основанию e, а = e).</a:t>
            </a:r>
          </a:p>
          <a:p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642938"/>
          </a:xfrm>
        </p:spPr>
        <p:txBody>
          <a:bodyPr/>
          <a:lstStyle/>
          <a:p>
            <a:r>
              <a:rPr lang="ru-RU" b="1" smtClean="0"/>
              <a:t>Свойства логарифмов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500063" y="1714500"/>
            <a:ext cx="8643937" cy="4929188"/>
          </a:xfrm>
        </p:spPr>
        <p:txBody>
          <a:bodyPr/>
          <a:lstStyle/>
          <a:p>
            <a:r>
              <a:rPr lang="ru-RU" smtClean="0"/>
              <a:t>1  </a:t>
            </a:r>
            <a:r>
              <a:rPr lang="ru-RU" sz="2400" smtClean="0"/>
              <a:t>  Основное логарифмическое тождество - </a:t>
            </a:r>
            <a:r>
              <a:rPr lang="en-US" sz="2400" smtClean="0"/>
              <a:t>a</a:t>
            </a:r>
            <a:r>
              <a:rPr lang="en-US" sz="2400" baseline="30000" smtClean="0"/>
              <a:t>log</a:t>
            </a:r>
            <a:r>
              <a:rPr lang="en-US" sz="2400" b="1" baseline="-25000" smtClean="0"/>
              <a:t>a</a:t>
            </a:r>
            <a:r>
              <a:rPr lang="en-US" sz="2400" b="1" baseline="30000" smtClean="0"/>
              <a:t>b</a:t>
            </a:r>
            <a:r>
              <a:rPr lang="en-US" sz="2400" smtClean="0"/>
              <a:t> = </a:t>
            </a:r>
            <a:r>
              <a:rPr lang="en-US" sz="2400" b="1" smtClean="0"/>
              <a:t>b</a:t>
            </a:r>
            <a:r>
              <a:rPr lang="en-US" sz="2400" smtClean="0"/>
              <a:t>;</a:t>
            </a:r>
          </a:p>
          <a:p>
            <a:r>
              <a:rPr lang="en-US" sz="2400" smtClean="0"/>
              <a:t>2    log</a:t>
            </a:r>
            <a:r>
              <a:rPr lang="en-US" sz="2400" b="1" baseline="-25000" smtClean="0"/>
              <a:t>a</a:t>
            </a:r>
            <a:r>
              <a:rPr lang="en-US" sz="2400" b="1" smtClean="0"/>
              <a:t>1</a:t>
            </a:r>
            <a:r>
              <a:rPr lang="en-US" sz="2400" smtClean="0"/>
              <a:t> = 0;</a:t>
            </a:r>
          </a:p>
          <a:p>
            <a:r>
              <a:rPr lang="en-US" sz="2400" smtClean="0"/>
              <a:t>3    log</a:t>
            </a:r>
            <a:r>
              <a:rPr lang="en-US" sz="2400" b="1" baseline="-25000" smtClean="0"/>
              <a:t>a</a:t>
            </a:r>
            <a:r>
              <a:rPr lang="en-US" sz="2400" b="1" smtClean="0"/>
              <a:t>a</a:t>
            </a:r>
            <a:r>
              <a:rPr lang="en-US" sz="2400" smtClean="0"/>
              <a:t> = 1;</a:t>
            </a:r>
          </a:p>
          <a:p>
            <a:r>
              <a:rPr lang="en-US" sz="2400" smtClean="0"/>
              <a:t>4    log</a:t>
            </a:r>
            <a:r>
              <a:rPr lang="en-US" sz="2400" b="1" baseline="-25000" smtClean="0"/>
              <a:t>a</a:t>
            </a:r>
            <a:r>
              <a:rPr lang="en-US" sz="2400" b="1" smtClean="0"/>
              <a:t>(bc)</a:t>
            </a:r>
            <a:r>
              <a:rPr lang="en-US" sz="2400" smtClean="0"/>
              <a:t> = log</a:t>
            </a:r>
            <a:r>
              <a:rPr lang="en-US" sz="2400" b="1" baseline="-25000" smtClean="0"/>
              <a:t>a</a:t>
            </a:r>
            <a:r>
              <a:rPr lang="en-US" sz="2400" b="1" smtClean="0"/>
              <a:t>b</a:t>
            </a:r>
            <a:r>
              <a:rPr lang="en-US" sz="2400" smtClean="0"/>
              <a:t> + log</a:t>
            </a:r>
            <a:r>
              <a:rPr lang="en-US" sz="2400" b="1" baseline="-25000" smtClean="0"/>
              <a:t>a</a:t>
            </a:r>
            <a:r>
              <a:rPr lang="en-US" sz="2400" b="1" smtClean="0"/>
              <a:t>c</a:t>
            </a:r>
            <a:r>
              <a:rPr lang="en-US" sz="2400" smtClean="0"/>
              <a:t>;</a:t>
            </a:r>
          </a:p>
          <a:p>
            <a:r>
              <a:rPr lang="en-US" sz="2400" smtClean="0"/>
              <a:t>5   log</a:t>
            </a:r>
            <a:r>
              <a:rPr lang="en-US" sz="2400" b="1" baseline="-25000" smtClean="0"/>
              <a:t>a</a:t>
            </a:r>
            <a:r>
              <a:rPr lang="en-US" sz="2400" b="1" smtClean="0"/>
              <a:t>(b/c)</a:t>
            </a:r>
            <a:r>
              <a:rPr lang="en-US" sz="2400" smtClean="0"/>
              <a:t> = log</a:t>
            </a:r>
            <a:r>
              <a:rPr lang="en-US" sz="2400" b="1" baseline="-25000" smtClean="0"/>
              <a:t>a</a:t>
            </a:r>
            <a:r>
              <a:rPr lang="en-US" sz="2400" b="1" smtClean="0"/>
              <a:t>b</a:t>
            </a:r>
            <a:r>
              <a:rPr lang="en-US" sz="2400" smtClean="0"/>
              <a:t> - log</a:t>
            </a:r>
            <a:r>
              <a:rPr lang="en-US" sz="2400" b="1" baseline="-25000" smtClean="0"/>
              <a:t>a</a:t>
            </a:r>
            <a:r>
              <a:rPr lang="en-US" sz="2400" b="1" smtClean="0"/>
              <a:t>c</a:t>
            </a:r>
            <a:r>
              <a:rPr lang="en-US" sz="2400" smtClean="0"/>
              <a:t>;</a:t>
            </a:r>
          </a:p>
          <a:p>
            <a:r>
              <a:rPr lang="en-US" sz="2400" smtClean="0"/>
              <a:t>6    log</a:t>
            </a:r>
            <a:r>
              <a:rPr lang="en-US" sz="2400" b="1" baseline="-25000" smtClean="0"/>
              <a:t>a</a:t>
            </a:r>
            <a:r>
              <a:rPr lang="en-US" sz="2400" b="1" smtClean="0"/>
              <a:t>(1/c)</a:t>
            </a:r>
            <a:r>
              <a:rPr lang="en-US" sz="2400" smtClean="0"/>
              <a:t> = log</a:t>
            </a:r>
            <a:r>
              <a:rPr lang="en-US" sz="2400" b="1" baseline="-25000" smtClean="0"/>
              <a:t>a</a:t>
            </a:r>
            <a:r>
              <a:rPr lang="en-US" sz="2400" b="1" smtClean="0"/>
              <a:t>1</a:t>
            </a:r>
            <a:r>
              <a:rPr lang="en-US" sz="2400" smtClean="0"/>
              <a:t> - log</a:t>
            </a:r>
            <a:r>
              <a:rPr lang="en-US" sz="2400" b="1" baseline="-25000" smtClean="0"/>
              <a:t>a</a:t>
            </a:r>
            <a:r>
              <a:rPr lang="en-US" sz="2400" b="1" smtClean="0"/>
              <a:t>c</a:t>
            </a:r>
            <a:r>
              <a:rPr lang="en-US" sz="2400" smtClean="0"/>
              <a:t> = - log</a:t>
            </a:r>
            <a:r>
              <a:rPr lang="en-US" sz="2400" b="1" baseline="-25000" smtClean="0"/>
              <a:t>a</a:t>
            </a:r>
            <a:r>
              <a:rPr lang="en-US" sz="2400" b="1" smtClean="0"/>
              <a:t>c</a:t>
            </a:r>
            <a:r>
              <a:rPr lang="en-US" sz="2400" smtClean="0"/>
              <a:t>;</a:t>
            </a:r>
          </a:p>
          <a:p>
            <a:r>
              <a:rPr lang="en-US" sz="2400" smtClean="0"/>
              <a:t>7    log</a:t>
            </a:r>
            <a:r>
              <a:rPr lang="en-US" sz="2400" b="1" baseline="-25000" smtClean="0"/>
              <a:t>a</a:t>
            </a:r>
            <a:r>
              <a:rPr lang="en-US" sz="2400" smtClean="0"/>
              <a:t>(</a:t>
            </a:r>
            <a:r>
              <a:rPr lang="en-US" sz="2400" b="1" smtClean="0"/>
              <a:t>b</a:t>
            </a:r>
            <a:r>
              <a:rPr lang="en-US" sz="2400" baseline="30000" smtClean="0"/>
              <a:t>c</a:t>
            </a:r>
            <a:r>
              <a:rPr lang="en-US" sz="2400" smtClean="0"/>
              <a:t>) = c log</a:t>
            </a:r>
            <a:r>
              <a:rPr lang="en-US" sz="2400" b="1" baseline="-25000" smtClean="0"/>
              <a:t>a</a:t>
            </a:r>
            <a:r>
              <a:rPr lang="en-US" sz="2400" b="1" smtClean="0"/>
              <a:t>b</a:t>
            </a:r>
            <a:r>
              <a:rPr lang="en-US" sz="2400" smtClean="0"/>
              <a:t>;</a:t>
            </a:r>
          </a:p>
          <a:p>
            <a:r>
              <a:rPr lang="en-US" sz="2400" smtClean="0"/>
              <a:t>8    log</a:t>
            </a:r>
            <a:r>
              <a:rPr lang="en-US" sz="2400" baseline="-25000" smtClean="0"/>
              <a:t>(</a:t>
            </a:r>
            <a:r>
              <a:rPr lang="en-US" sz="2400" b="1" baseline="-25000" smtClean="0"/>
              <a:t>a</a:t>
            </a:r>
            <a:r>
              <a:rPr lang="en-US" sz="2400" baseline="30000" smtClean="0"/>
              <a:t>c</a:t>
            </a:r>
            <a:r>
              <a:rPr lang="en-US" sz="2400" baseline="-25000" smtClean="0"/>
              <a:t>)</a:t>
            </a:r>
            <a:r>
              <a:rPr lang="en-US" sz="2400" b="1" smtClean="0"/>
              <a:t>b</a:t>
            </a:r>
            <a:r>
              <a:rPr lang="en-US" sz="2400" smtClean="0"/>
              <a:t> = (1/c) log</a:t>
            </a:r>
            <a:r>
              <a:rPr lang="en-US" sz="2400" b="1" baseline="-25000" smtClean="0"/>
              <a:t>a</a:t>
            </a:r>
            <a:r>
              <a:rPr lang="en-US" sz="2400" b="1" smtClean="0"/>
              <a:t>b</a:t>
            </a:r>
            <a:r>
              <a:rPr lang="en-US" sz="2400" smtClean="0"/>
              <a:t>;</a:t>
            </a:r>
          </a:p>
          <a:p>
            <a:r>
              <a:rPr lang="en-US" sz="2400" smtClean="0"/>
              <a:t>9    </a:t>
            </a:r>
            <a:r>
              <a:rPr lang="ru-RU" sz="2400" smtClean="0"/>
              <a:t>Формула перехода к новому основанию - </a:t>
            </a:r>
            <a:r>
              <a:rPr lang="en-US" sz="2400" smtClean="0"/>
              <a:t>log</a:t>
            </a:r>
            <a:r>
              <a:rPr lang="en-US" sz="2400" b="1" baseline="-25000" smtClean="0"/>
              <a:t>a</a:t>
            </a:r>
            <a:r>
              <a:rPr lang="en-US" sz="2400" b="1" smtClean="0"/>
              <a:t>b</a:t>
            </a:r>
            <a:r>
              <a:rPr lang="en-US" sz="2400" smtClean="0"/>
              <a:t> = (log</a:t>
            </a:r>
            <a:r>
              <a:rPr lang="en-US" sz="2400" b="1" baseline="-25000" smtClean="0"/>
              <a:t>c</a:t>
            </a:r>
            <a:r>
              <a:rPr lang="en-US" sz="2400" b="1" smtClean="0"/>
              <a:t>b</a:t>
            </a:r>
            <a:r>
              <a:rPr lang="en-US" sz="2400" smtClean="0"/>
              <a:t>)/(log</a:t>
            </a:r>
            <a:r>
              <a:rPr lang="en-US" sz="2400" b="1" baseline="-25000" smtClean="0"/>
              <a:t>c</a:t>
            </a:r>
            <a:r>
              <a:rPr lang="en-US" sz="2400" b="1" smtClean="0"/>
              <a:t>a</a:t>
            </a:r>
            <a:r>
              <a:rPr lang="en-US" sz="2400" smtClean="0"/>
              <a:t>);</a:t>
            </a:r>
          </a:p>
          <a:p>
            <a:r>
              <a:rPr lang="en-US" sz="2400" smtClean="0"/>
              <a:t>10    log</a:t>
            </a:r>
            <a:r>
              <a:rPr lang="en-US" sz="2400" b="1" baseline="-25000" smtClean="0"/>
              <a:t>a</a:t>
            </a:r>
            <a:r>
              <a:rPr lang="en-US" sz="2400" b="1" smtClean="0"/>
              <a:t>b</a:t>
            </a:r>
            <a:r>
              <a:rPr lang="en-US" sz="2400" smtClean="0"/>
              <a:t> = 1/log</a:t>
            </a:r>
            <a:r>
              <a:rPr lang="en-US" sz="2400" b="1" baseline="-25000" smtClean="0"/>
              <a:t>b</a:t>
            </a:r>
            <a:r>
              <a:rPr lang="en-US" sz="2400" b="1" smtClean="0"/>
              <a:t>a</a:t>
            </a:r>
            <a:r>
              <a:rPr lang="en-US" sz="2400" smtClean="0"/>
              <a:t>;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/>
          <a:lstStyle/>
          <a:p>
            <a:r>
              <a:rPr lang="ru-RU" b="1" smtClean="0"/>
              <a:t>Степень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32435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endParaRPr lang="ru-RU" sz="2000" smtClean="0"/>
          </a:p>
          <a:p>
            <a:r>
              <a:rPr lang="ru-RU" sz="2000" b="1" smtClean="0"/>
              <a:t>Свойства степеней:</a:t>
            </a:r>
            <a:endParaRPr lang="ru-RU" sz="2000" smtClean="0"/>
          </a:p>
          <a:p>
            <a:r>
              <a:rPr lang="ru-RU" sz="2000" smtClean="0"/>
              <a:t>a</a:t>
            </a:r>
            <a:r>
              <a:rPr lang="ru-RU" sz="2000" b="1" baseline="30000" smtClean="0"/>
              <a:t>1</a:t>
            </a:r>
            <a:r>
              <a:rPr lang="ru-RU" sz="2000" smtClean="0"/>
              <a:t> = а, a</a:t>
            </a:r>
            <a:r>
              <a:rPr lang="ru-RU" sz="2000" b="1" baseline="30000" smtClean="0"/>
              <a:t>0</a:t>
            </a:r>
            <a:r>
              <a:rPr lang="ru-RU" sz="2000" smtClean="0"/>
              <a:t> = 1 (a ≠ 0), a</a:t>
            </a:r>
            <a:r>
              <a:rPr lang="ru-RU" sz="2000" b="1" baseline="30000" smtClean="0"/>
              <a:t>-n</a:t>
            </a:r>
            <a:r>
              <a:rPr lang="ru-RU" sz="2000" smtClean="0"/>
              <a:t> = 1/a</a:t>
            </a:r>
            <a:r>
              <a:rPr lang="ru-RU" sz="2000" b="1" baseline="30000" smtClean="0"/>
              <a:t>n</a:t>
            </a:r>
            <a:r>
              <a:rPr lang="ru-RU" sz="2000" smtClean="0"/>
              <a:t>.</a:t>
            </a:r>
          </a:p>
          <a:p>
            <a:r>
              <a:rPr lang="ru-RU" sz="2000" smtClean="0"/>
              <a:t>1°    a</a:t>
            </a:r>
            <a:r>
              <a:rPr lang="ru-RU" sz="2000" b="1" baseline="30000" smtClean="0"/>
              <a:t>m</a:t>
            </a:r>
            <a:r>
              <a:rPr lang="ru-RU" sz="2000" smtClean="0"/>
              <a:t>a</a:t>
            </a:r>
            <a:r>
              <a:rPr lang="ru-RU" sz="2000" b="1" baseline="30000" smtClean="0"/>
              <a:t>n</a:t>
            </a:r>
            <a:r>
              <a:rPr lang="ru-RU" sz="2000" smtClean="0"/>
              <a:t> = a</a:t>
            </a:r>
            <a:r>
              <a:rPr lang="ru-RU" sz="2000" b="1" baseline="30000" smtClean="0"/>
              <a:t>m+n</a:t>
            </a:r>
            <a:r>
              <a:rPr lang="ru-RU" sz="2000" smtClean="0"/>
              <a:t>;</a:t>
            </a:r>
          </a:p>
          <a:p>
            <a:r>
              <a:rPr lang="ru-RU" sz="2000" smtClean="0"/>
              <a:t>2°    a</a:t>
            </a:r>
            <a:r>
              <a:rPr lang="ru-RU" sz="2000" b="1" baseline="30000" smtClean="0"/>
              <a:t>m</a:t>
            </a:r>
            <a:r>
              <a:rPr lang="ru-RU" sz="2000" smtClean="0"/>
              <a:t>/a</a:t>
            </a:r>
            <a:r>
              <a:rPr lang="ru-RU" sz="2000" b="1" baseline="30000" smtClean="0"/>
              <a:t>n</a:t>
            </a:r>
            <a:r>
              <a:rPr lang="ru-RU" sz="2000" smtClean="0"/>
              <a:t> = a</a:t>
            </a:r>
            <a:r>
              <a:rPr lang="ru-RU" sz="2000" b="1" baseline="30000" smtClean="0"/>
              <a:t>m-n</a:t>
            </a:r>
            <a:r>
              <a:rPr lang="ru-RU" sz="2000" smtClean="0"/>
              <a:t>;</a:t>
            </a:r>
          </a:p>
          <a:p>
            <a:r>
              <a:rPr lang="ru-RU" sz="2000" smtClean="0"/>
              <a:t>3°    (ab)</a:t>
            </a:r>
            <a:r>
              <a:rPr lang="ru-RU" sz="2000" b="1" baseline="30000" smtClean="0"/>
              <a:t>n</a:t>
            </a:r>
            <a:r>
              <a:rPr lang="ru-RU" sz="2000" smtClean="0"/>
              <a:t> = a</a:t>
            </a:r>
            <a:r>
              <a:rPr lang="ru-RU" sz="2000" b="1" baseline="30000" smtClean="0"/>
              <a:t>n</a:t>
            </a:r>
            <a:r>
              <a:rPr lang="ru-RU" sz="2000" smtClean="0"/>
              <a:t>b</a:t>
            </a:r>
            <a:r>
              <a:rPr lang="ru-RU" sz="2000" b="1" baseline="30000" smtClean="0"/>
              <a:t>n</a:t>
            </a:r>
            <a:r>
              <a:rPr lang="ru-RU" sz="2000" smtClean="0"/>
              <a:t>;</a:t>
            </a:r>
          </a:p>
          <a:p>
            <a:r>
              <a:rPr lang="ru-RU" sz="2000" smtClean="0"/>
              <a:t>4°    (a</a:t>
            </a:r>
            <a:r>
              <a:rPr lang="ru-RU" sz="2000" b="1" baseline="30000" smtClean="0"/>
              <a:t>m</a:t>
            </a:r>
            <a:r>
              <a:rPr lang="ru-RU" sz="2000" smtClean="0"/>
              <a:t>)</a:t>
            </a:r>
            <a:r>
              <a:rPr lang="ru-RU" sz="2000" b="1" baseline="30000" smtClean="0"/>
              <a:t>n</a:t>
            </a:r>
            <a:r>
              <a:rPr lang="ru-RU" sz="2000" smtClean="0"/>
              <a:t> = a</a:t>
            </a:r>
            <a:r>
              <a:rPr lang="ru-RU" sz="2000" b="1" baseline="30000" smtClean="0"/>
              <a:t>mn</a:t>
            </a:r>
            <a:r>
              <a:rPr lang="ru-RU" sz="2000" smtClean="0"/>
              <a:t>;</a:t>
            </a:r>
          </a:p>
          <a:p>
            <a:r>
              <a:rPr lang="ru-RU" sz="2000" smtClean="0"/>
              <a:t>5°    (a/b)</a:t>
            </a:r>
            <a:r>
              <a:rPr lang="ru-RU" sz="2000" b="1" baseline="30000" smtClean="0"/>
              <a:t>n</a:t>
            </a:r>
            <a:r>
              <a:rPr lang="ru-RU" sz="2000" smtClean="0"/>
              <a:t> = a</a:t>
            </a:r>
            <a:r>
              <a:rPr lang="ru-RU" sz="2000" b="1" baseline="30000" smtClean="0"/>
              <a:t>n</a:t>
            </a:r>
            <a:r>
              <a:rPr lang="ru-RU" sz="2000" smtClean="0"/>
              <a:t>/b</a:t>
            </a:r>
            <a:r>
              <a:rPr lang="ru-RU" sz="2000" b="1" baseline="30000" smtClean="0"/>
              <a:t>n</a:t>
            </a:r>
            <a:r>
              <a:rPr lang="ru-RU" sz="2000" smtClean="0"/>
              <a:t>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7"/>
          <p:cNvSpPr>
            <a:spLocks noChangeArrowheads="1"/>
          </p:cNvSpPr>
          <p:nvPr/>
        </p:nvSpPr>
        <p:spPr bwMode="auto">
          <a:xfrm>
            <a:off x="1643063" y="857250"/>
            <a:ext cx="70723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Основные свойства корней</a:t>
            </a:r>
            <a:r>
              <a:rPr lang="ru-RU" sz="2800"/>
              <a:t>:</a:t>
            </a:r>
          </a:p>
          <a:p>
            <a:endParaRPr lang="ru-RU"/>
          </a:p>
          <a:p>
            <a:endParaRPr lang="ru-RU"/>
          </a:p>
        </p:txBody>
      </p:sp>
      <p:pic>
        <p:nvPicPr>
          <p:cNvPr id="12293" name="Picture 2" descr="E:\Documents and Settings\user\Рабочий стол\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85918" y="1857364"/>
            <a:ext cx="5500687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285750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B3 (№ 26646)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6686550" cy="289401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mtClean="0">
                <a:latin typeface="Arial" charset="0"/>
              </a:rPr>
              <a:t>Найдите корень уравнения   </a:t>
            </a:r>
            <a:r>
              <a:rPr lang="ru-RU" sz="1600" smtClean="0">
                <a:latin typeface="Arial" charset="0"/>
              </a:rPr>
              <a:t>.</a:t>
            </a:r>
            <a:r>
              <a:rPr lang="ru-RU" smtClean="0">
                <a:latin typeface="Arial" charset="0"/>
              </a:rPr>
              <a:t> </a:t>
            </a:r>
          </a:p>
          <a:p>
            <a:pPr eaLnBrk="1" hangingPunct="1"/>
            <a:endParaRPr lang="ru-RU" smtClean="0"/>
          </a:p>
        </p:txBody>
      </p:sp>
      <p:sp>
        <p:nvSpPr>
          <p:cNvPr id="13316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357554" y="4143380"/>
            <a:ext cx="5611842" cy="2455862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 определению логарифма: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4-x=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4-x=128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x=132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132.</a:t>
            </a:r>
          </a:p>
        </p:txBody>
      </p:sp>
      <p:pic>
        <p:nvPicPr>
          <p:cNvPr id="13320" name="Picture 2" descr="{{\log }_{2}}(4-x)~=~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571750"/>
            <a:ext cx="3143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1181</TotalTime>
  <Words>1161</Words>
  <Application>Microsoft Office PowerPoint</Application>
  <PresentationFormat>Экран (4:3)</PresentationFormat>
  <Paragraphs>265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Trebuchet MS</vt:lpstr>
      <vt:lpstr>Georgia</vt:lpstr>
      <vt:lpstr>Wingdings 2</vt:lpstr>
      <vt:lpstr>Calibri</vt:lpstr>
      <vt:lpstr>Times New Roman</vt:lpstr>
      <vt:lpstr>Городская</vt:lpstr>
      <vt:lpstr>Подготовка к ЕГЭ  по математике Решение  заданий В3</vt:lpstr>
      <vt:lpstr>Проверяемые требования (умения)</vt:lpstr>
      <vt:lpstr>Содержание задания В3 по КЭС</vt:lpstr>
      <vt:lpstr>Памятка ученику</vt:lpstr>
      <vt:lpstr>Логарифмы </vt:lpstr>
      <vt:lpstr>Свойства логарифмов </vt:lpstr>
      <vt:lpstr>Степень </vt:lpstr>
      <vt:lpstr>Слайд 8</vt:lpstr>
      <vt:lpstr>Прототип задания B3 (№ 26646)</vt:lpstr>
      <vt:lpstr>Задания для самостоятельного решения</vt:lpstr>
      <vt:lpstr>Прототип задания B3 (№ 26650)</vt:lpstr>
      <vt:lpstr>Задания для самостоятельного решения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Список рекомендуемой литературы</vt:lpstr>
      <vt:lpstr> Адреса сайтов в сети Интернет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Компьютер</cp:lastModifiedBy>
  <cp:revision>114</cp:revision>
  <dcterms:modified xsi:type="dcterms:W3CDTF">2014-12-25T19:54:05Z</dcterms:modified>
</cp:coreProperties>
</file>