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1" r:id="rId3"/>
    <p:sldId id="272" r:id="rId4"/>
    <p:sldId id="273" r:id="rId5"/>
    <p:sldId id="270" r:id="rId6"/>
    <p:sldId id="260" r:id="rId7"/>
    <p:sldId id="267" r:id="rId8"/>
    <p:sldId id="276" r:id="rId9"/>
    <p:sldId id="277" r:id="rId10"/>
    <p:sldId id="275" r:id="rId11"/>
    <p:sldId id="278" r:id="rId12"/>
    <p:sldId id="279" r:id="rId13"/>
    <p:sldId id="266" r:id="rId14"/>
    <p:sldId id="268" r:id="rId15"/>
    <p:sldId id="274" r:id="rId16"/>
    <p:sldId id="280" r:id="rId17"/>
    <p:sldId id="283" r:id="rId18"/>
    <p:sldId id="282" r:id="rId19"/>
    <p:sldId id="288" r:id="rId20"/>
    <p:sldId id="284" r:id="rId21"/>
    <p:sldId id="285" r:id="rId22"/>
    <p:sldId id="286" r:id="rId23"/>
    <p:sldId id="287" r:id="rId24"/>
    <p:sldId id="26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B28D-1B67-4BCF-9F6D-76193BB5E8F0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A830E8-AA4A-4063-8D11-7F0955AF7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BE71-0F7D-4D5E-BC1B-DD76BDC6E05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1869-D06C-4C6A-9C0F-96EDC551F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B585-140F-4CBC-B0D8-E5E50B8851E1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6A8C-F9C3-48EA-A54A-65A3A2BF0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AA36-A342-4E18-8392-8B5797A45152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27FE1-813D-4680-A48B-E999B0BBE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E9AA-8E46-42F7-8D46-79E84671518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2F656-8F9F-4DD5-8186-C923E7B1D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5FFF2-8CE8-42AD-A34E-C67E533FB64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95A4-8D68-46D9-873F-E23E9A436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5EF248-FF96-4E8B-BC07-935EC02D2CB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C4C987-C3E7-4CBA-9F0E-821485E43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7457-2DB3-415A-BC03-3397F663DF6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E1124-93F7-4D16-A8AB-83019DB5D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7DA4-B8E6-4502-89ED-8C59065BDBE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9C68-3227-4024-BC94-980BC1DF7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A26F-5894-431F-9BED-753852751F8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BF253-0AA9-408F-9D09-C6E72A96F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A7BA-FBD2-45FA-B2EF-CD9DCA18E14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EFC8-1B54-4E8B-B8C0-28FA57711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4996F20-D028-45FE-B28F-FB33E0BF55E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1132DD7-B1BB-4BFD-AC88-47ADDDB5B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57" r:id="rId2"/>
    <p:sldLayoutId id="2147484158" r:id="rId3"/>
    <p:sldLayoutId id="2147484159" r:id="rId4"/>
    <p:sldLayoutId id="2147484166" r:id="rId5"/>
    <p:sldLayoutId id="2147484167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214818"/>
            <a:ext cx="4357718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458200" cy="2800767"/>
          </a:xfr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Подготовка к ЕГЭ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Решение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уравнений и неравенств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(задание В7)</a:t>
            </a:r>
          </a:p>
        </p:txBody>
      </p:sp>
      <p:pic>
        <p:nvPicPr>
          <p:cNvPr id="5124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7</a:t>
            </a:r>
            <a:r>
              <a:rPr lang="en-US" sz="3200" b="1" smtClean="0"/>
              <a:t> (</a:t>
            </a:r>
            <a:r>
              <a:rPr lang="ru-RU" sz="3200" b="1" smtClean="0"/>
              <a:t>№4343 ,№4347</a:t>
            </a:r>
            <a:r>
              <a:rPr lang="en-US" sz="3200" b="1" smtClean="0"/>
              <a:t>)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.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r>
              <a:rPr lang="ru-RU" smtClean="0"/>
              <a:t>Найдите значение выражения</a:t>
            </a:r>
          </a:p>
          <a:p>
            <a:pPr eaLnBrk="1" hangingPunct="1"/>
            <a:r>
              <a:rPr lang="ru-RU" smtClean="0"/>
              <a:t>               ,      </a:t>
            </a:r>
          </a:p>
        </p:txBody>
      </p:sp>
      <p:sp>
        <p:nvSpPr>
          <p:cNvPr id="14340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00364" y="4071942"/>
            <a:ext cx="6000792" cy="27860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43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47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4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50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4357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357688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8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4360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643188"/>
            <a:ext cx="10096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4362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5214938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3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6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4365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643188"/>
            <a:ext cx="10096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 №4345.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№4349.</a:t>
            </a:r>
          </a:p>
        </p:txBody>
      </p:sp>
      <p:sp>
        <p:nvSpPr>
          <p:cNvPr id="1536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Проверка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928926" y="4572008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  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5</a:t>
            </a:r>
          </a:p>
        </p:txBody>
      </p: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69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71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7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76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78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8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81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84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8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538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1785938"/>
            <a:ext cx="11334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539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2286000"/>
            <a:ext cx="1009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 (№ 4355</a:t>
            </a:r>
            <a:r>
              <a:rPr lang="ru-RU" sz="3200" b="1" dirty="0" smtClean="0"/>
              <a:t>, №4359, № 4361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668655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,                ,</a:t>
            </a:r>
          </a:p>
        </p:txBody>
      </p:sp>
      <p:sp>
        <p:nvSpPr>
          <p:cNvPr id="1638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71802" y="3714752"/>
            <a:ext cx="5857916" cy="314324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5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929063"/>
            <a:ext cx="5248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000250"/>
            <a:ext cx="819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4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4929188"/>
            <a:ext cx="5762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Rectangle 7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40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40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000250"/>
            <a:ext cx="8572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40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5905500"/>
            <a:ext cx="5419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7" name="Rectangle 12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40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40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2000250"/>
            <a:ext cx="819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71500" y="1785938"/>
            <a:ext cx="8115300" cy="3214687"/>
          </a:xfrm>
        </p:spPr>
        <p:txBody>
          <a:bodyPr/>
          <a:lstStyle/>
          <a:p>
            <a:pPr eaLnBrk="1" hangingPunct="1"/>
            <a:r>
              <a:rPr lang="ru-RU" smtClean="0"/>
              <a:t>№4351.                            №4353.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                                                                                                       №4363.                              №4365. </a:t>
            </a:r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17412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14678" y="478632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2</a:t>
            </a:r>
          </a:p>
        </p:txBody>
      </p:sp>
      <p:sp>
        <p:nvSpPr>
          <p:cNvPr id="174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417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4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742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1785938"/>
            <a:ext cx="819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742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1785938"/>
            <a:ext cx="704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742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2786063"/>
            <a:ext cx="8572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7429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714625"/>
            <a:ext cx="704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0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(№</a:t>
            </a:r>
            <a:r>
              <a:rPr lang="ru-RU" sz="3200" b="1" dirty="0" smtClean="0"/>
              <a:t>4395,№4397,№4399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668655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      ,                    ,</a:t>
            </a:r>
          </a:p>
        </p:txBody>
      </p:sp>
      <p:sp>
        <p:nvSpPr>
          <p:cNvPr id="1843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9813" y="5072063"/>
            <a:ext cx="3635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071688"/>
            <a:ext cx="13430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4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572125"/>
            <a:ext cx="34337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5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2071688"/>
            <a:ext cx="151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6181725"/>
            <a:ext cx="3057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3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5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071688"/>
            <a:ext cx="1362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71500" y="1785938"/>
            <a:ext cx="8115300" cy="3214687"/>
          </a:xfrm>
        </p:spPr>
        <p:txBody>
          <a:bodyPr/>
          <a:lstStyle/>
          <a:p>
            <a:pPr eaLnBrk="1" hangingPunct="1"/>
            <a:r>
              <a:rPr lang="ru-RU" smtClean="0"/>
              <a:t>№4397               №4413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№4411</a:t>
            </a:r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946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6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428875"/>
            <a:ext cx="9620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6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429000"/>
            <a:ext cx="13287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6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2428875"/>
            <a:ext cx="13287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7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471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143240" y="478632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№4397.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№4411.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№4413.</a:t>
            </a:r>
          </a:p>
        </p:txBody>
      </p:sp>
      <p:sp>
        <p:nvSpPr>
          <p:cNvPr id="1947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76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0200" y="4929188"/>
            <a:ext cx="2016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7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7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79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5857875"/>
            <a:ext cx="1666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0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81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6286500"/>
            <a:ext cx="204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(№</a:t>
            </a:r>
            <a:r>
              <a:rPr lang="ru-RU" sz="3200" b="1" dirty="0" smtClean="0"/>
              <a:t>4415,№4417,№4489, 4493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857250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               ,                     ,                         ,                         </a:t>
            </a:r>
          </a:p>
        </p:txBody>
      </p:sp>
      <p:sp>
        <p:nvSpPr>
          <p:cNvPr id="2048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000504"/>
            <a:ext cx="5857884" cy="250030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93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96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4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49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4143375"/>
            <a:ext cx="538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0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0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071688"/>
            <a:ext cx="2257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0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4786313"/>
            <a:ext cx="453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5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0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071688"/>
            <a:ext cx="168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8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1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8050" y="5500688"/>
            <a:ext cx="5695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1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1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071688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4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1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6143625"/>
            <a:ext cx="5724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7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051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14625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0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№4419.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№4421.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№4427.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dirty="0" smtClean="0">
              <a:latin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№4495.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№4499.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Arial" charset="0"/>
              </a:rPr>
              <a:t>№4503.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latin typeface="Arial" charset="0"/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2150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7488" y="4572008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  во всех 2</a:t>
            </a:r>
          </a:p>
        </p:txBody>
      </p:sp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13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15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18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0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2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5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28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3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643063"/>
            <a:ext cx="2257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2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3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928813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5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3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214563"/>
            <a:ext cx="2419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8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4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714625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1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4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3000375"/>
            <a:ext cx="2247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4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154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3286125"/>
            <a:ext cx="2486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7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(№4435</a:t>
            </a:r>
            <a:r>
              <a:rPr lang="ru-RU" sz="3200" b="1" dirty="0" smtClean="0"/>
              <a:t>,№4437,№4447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857250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               ,                     ,                                                  </a:t>
            </a:r>
          </a:p>
        </p:txBody>
      </p:sp>
      <p:sp>
        <p:nvSpPr>
          <p:cNvPr id="22532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000504"/>
            <a:ext cx="5857884" cy="250030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3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4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7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50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52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54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5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56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58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60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6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28625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3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6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2143125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67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786313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8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70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2143125"/>
            <a:ext cx="1390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72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5357813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3" name="Rectangle 1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7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2575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2071688"/>
            <a:ext cx="1390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№4439.                                      №4445.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№4441.                                      №4449.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№4443.                                      №4451.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</p:txBody>
      </p:sp>
      <p:sp>
        <p:nvSpPr>
          <p:cNvPr id="2355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143208" y="4714884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№4439.48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№4441.18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№4443.26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№4445.54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№4449.10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№4451.70</a:t>
            </a:r>
            <a:endParaRPr lang="ru-RU" sz="2800" dirty="0"/>
          </a:p>
        </p:txBody>
      </p:sp>
      <p:sp>
        <p:nvSpPr>
          <p:cNvPr id="235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6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66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68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0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3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7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81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83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585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58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714500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8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59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214563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1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59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786063"/>
            <a:ext cx="154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4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59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1714500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7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59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214563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Rectangle 1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6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60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786063"/>
            <a:ext cx="154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3" name="Rectangle 1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Проверяемые требования (умения)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Уметь выполнять вычисления и преобразования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(№ 4455</a:t>
            </a:r>
            <a:r>
              <a:rPr lang="ru-RU" sz="3200" b="1" dirty="0" smtClean="0"/>
              <a:t>,№ 4457,№ 4459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857250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  ,               ,                                     </a:t>
            </a:r>
          </a:p>
        </p:txBody>
      </p:sp>
      <p:sp>
        <p:nvSpPr>
          <p:cNvPr id="24580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000504"/>
            <a:ext cx="5857884" cy="250030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45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8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87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8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5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598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00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02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0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04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0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06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0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08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0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3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6" name="Rectangle 1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4214813"/>
            <a:ext cx="20669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1928813"/>
            <a:ext cx="723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2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5214938"/>
            <a:ext cx="2066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5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2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000250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2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4286250"/>
            <a:ext cx="1914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0" name="Rectangle 1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632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2000250"/>
            <a:ext cx="723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№4461.                          №4467.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№4463.                          №4469.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№4465.</a:t>
            </a:r>
            <a:endParaRPr lang="ru-RU" smtClean="0">
              <a:latin typeface="Arial" charset="0"/>
            </a:endParaRPr>
          </a:p>
        </p:txBody>
      </p:sp>
      <p:sp>
        <p:nvSpPr>
          <p:cNvPr id="2560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928926" y="4500570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№4461.9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№4463.13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№4465.14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№44676.10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№4469.14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</a:t>
            </a:r>
          </a:p>
        </p:txBody>
      </p:sp>
      <p:sp>
        <p:nvSpPr>
          <p:cNvPr id="256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1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14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16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18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2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21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2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571625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8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3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214563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1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3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928938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4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3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1571625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7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3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2214563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0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Прототип задания </a:t>
            </a:r>
            <a:r>
              <a:rPr lang="en-US" sz="3200" b="1" dirty="0" smtClean="0"/>
              <a:t>B</a:t>
            </a:r>
            <a:r>
              <a:rPr lang="ru-RU" sz="3200" b="1" dirty="0" smtClean="0"/>
              <a:t>7</a:t>
            </a:r>
            <a:r>
              <a:rPr lang="en-US" sz="3200" b="1" dirty="0" smtClean="0"/>
              <a:t>(№4475</a:t>
            </a:r>
            <a:r>
              <a:rPr lang="ru-RU" sz="3200" b="1" dirty="0" smtClean="0"/>
              <a:t>,№4479,№4481</a:t>
            </a:r>
            <a:r>
              <a:rPr lang="en-US" sz="3200" b="1" dirty="0" smtClean="0"/>
              <a:t>)</a:t>
            </a:r>
            <a:endParaRPr lang="ru-RU" sz="3200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8572500" cy="2894012"/>
          </a:xfrm>
        </p:spPr>
        <p:txBody>
          <a:bodyPr/>
          <a:lstStyle/>
          <a:p>
            <a:pPr eaLnBrk="1" hangingPunct="1"/>
            <a:r>
              <a:rPr lang="ru-RU" smtClean="0"/>
              <a:t>Найдите значение выражения:</a:t>
            </a:r>
          </a:p>
          <a:p>
            <a:pPr eaLnBrk="1" hangingPunct="1"/>
            <a:r>
              <a:rPr lang="ru-RU" smtClean="0"/>
              <a:t>             ,               ,                                     </a:t>
            </a:r>
          </a:p>
        </p:txBody>
      </p:sp>
      <p:sp>
        <p:nvSpPr>
          <p:cNvPr id="2662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4000504"/>
            <a:ext cx="5857884" cy="250030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3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6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48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50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52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54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5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56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58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1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4" name="Rectangle 1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6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7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6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70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73" name="Rectangle 1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7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6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7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4143375"/>
            <a:ext cx="4067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7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7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071688"/>
            <a:ext cx="885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81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4929188"/>
            <a:ext cx="4067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8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84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071688"/>
            <a:ext cx="885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86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5572125"/>
            <a:ext cx="48863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7" name="Rectangle 1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8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6689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2071688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№4473.                                      №4483.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№4477.                                      №4485.</a:t>
            </a: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1600" smtClean="0">
              <a:latin typeface="Arial" charset="0"/>
            </a:endParaRPr>
          </a:p>
        </p:txBody>
      </p:sp>
      <p:sp>
        <p:nvSpPr>
          <p:cNvPr id="27652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7488" y="4572008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Ответы:  во всех -2</a:t>
            </a:r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57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2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4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6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69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7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72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7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767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1643063"/>
            <a:ext cx="885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6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767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214563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9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768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643063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2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768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214563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5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smtClean="0"/>
              <a:t>Список рекомендуемой литературы и адреса сайтов в сети Интернет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324350"/>
          </a:xfrm>
        </p:spPr>
        <p:txBody>
          <a:bodyPr/>
          <a:lstStyle/>
          <a:p>
            <a:pPr eaLnBrk="1" hangingPunct="1"/>
            <a:r>
              <a:rPr lang="ru-RU" sz="1400" smtClean="0"/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М.:АСТ:Астрель, 2010. – 93, (3)с. – (Федеральный институт педагогических измерений)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Умения по КТ</a:t>
            </a:r>
            <a:endParaRPr lang="ru-RU" smtClean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Выполнять арифметические действия, сочетая устные и письменные приемы; находить значения корня натуральной степени, степени с рациональным показателем, логарифма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Вычислять значения числовых и буквенных выражений, осуществляя необходимые подстановки и преобразования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Проводить по известным формулам и правилам преобразования буквенных выражений, включающих степени, радикалы, логарифмы и тригонометрические функции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задания В3 по КЭС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929187"/>
          </a:xfrm>
        </p:spPr>
        <p:txBody>
          <a:bodyPr/>
          <a:lstStyle/>
          <a:p>
            <a:pPr eaLnBrk="1" hangingPunct="1"/>
            <a:r>
              <a:rPr lang="ru-RU" sz="1600" smtClean="0"/>
              <a:t>Алгебра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/>
              <a:t>     1.1Числа, корни и степени 1.1.1Целые числа 1.1.2Степень с натуральным показателем 1.1.3Дроби, проценты, рациональные числа 1.1.4Степень с целым показателем 1.1.5Корень степени n &gt; 1 и его свойства 1.1.6Степень с рациональным показателем и ее свойства 1.1.7Свойства степени с действительным показателем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/>
              <a:t>      Основы тригонометрии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/>
              <a:t>      1.2.1Синус, косинус, тангенс, котангенс произвольного угла 1.2.2 Радианная мера угла 1.2.3	Синус, косинус, тангенс и котангенс числа 1.2.4	Основные тригонометрические тождества 1.2.5 Формулы приведения  1.2.6 Синус, косинус и тангенс суммы и разности двух углов 1.2.7	Синус и косинус двойного угла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1600" smtClean="0"/>
              <a:t>     Преобразования выражений</a:t>
            </a:r>
          </a:p>
          <a:p>
            <a:pPr eaLnBrk="1" hangingPunct="1"/>
            <a:r>
              <a:rPr lang="ru-RU" sz="1600" smtClean="0"/>
              <a:t>Логарифмы  1.3.1 Логарифм числа  1.3.2Логарифм произведения, частного, степени  1.3.3 Десятичный и натуральный логарифмы, число e</a:t>
            </a:r>
          </a:p>
          <a:p>
            <a:pPr eaLnBrk="1" hangingPunct="1"/>
            <a:r>
              <a:rPr lang="ru-RU" sz="1600" smtClean="0"/>
              <a:t>Преобразования выражений  1.4.1	Преобразования выражений, включающих арифметические операции 1.4.2Преобразования выражений, включающих операцию возведения в степень 1.4.3 Преобразования выражений, включающих корни натуральной степени 1.4.4	Преобразования тригонометрических выражений 1.4.5 Преобразование выражений, включающих операцию логарифмирования1.4.6	Модуль (абсолютная величина)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Прототипов заданий В3 - 28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Теоретический материал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свойства логарифма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</a:t>
            </a:r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857500"/>
            <a:ext cx="1366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357563"/>
            <a:ext cx="2400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786188"/>
            <a:ext cx="21844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5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4357688"/>
            <a:ext cx="20574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5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786313"/>
            <a:ext cx="142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6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14688"/>
            <a:ext cx="12049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026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857625"/>
            <a:ext cx="142398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Rectangle 21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7</a:t>
            </a:r>
            <a:r>
              <a:rPr lang="en-US" sz="3200" b="1" smtClean="0"/>
              <a:t> (№4325)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.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r>
              <a:rPr lang="ru-RU" smtClean="0"/>
              <a:t>Найдите значение выражения</a:t>
            </a:r>
          </a:p>
          <a:p>
            <a:pPr eaLnBrk="1" hangingPunct="1"/>
            <a:r>
              <a:rPr lang="ru-RU" smtClean="0"/>
              <a:t>                         </a:t>
            </a:r>
          </a:p>
        </p:txBody>
      </p:sp>
      <p:sp>
        <p:nvSpPr>
          <p:cNvPr id="1126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143208" y="4643446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1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214938"/>
            <a:ext cx="53387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12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714625"/>
            <a:ext cx="1071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0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2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4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7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89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290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7</a:t>
            </a:r>
            <a:r>
              <a:rPr lang="en-US" sz="3200" b="1" smtClean="0"/>
              <a:t> (</a:t>
            </a:r>
            <a:r>
              <a:rPr lang="ru-RU" sz="3200" b="1" smtClean="0"/>
              <a:t>№ 4331, №4327</a:t>
            </a:r>
            <a:r>
              <a:rPr lang="en-US" sz="3200" b="1" smtClean="0"/>
              <a:t>)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600" smtClean="0">
                <a:latin typeface="Arial" charset="0"/>
              </a:rPr>
              <a:t>.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r>
              <a:rPr lang="ru-RU" smtClean="0"/>
              <a:t>Найдите значение выражения</a:t>
            </a:r>
          </a:p>
          <a:p>
            <a:pPr eaLnBrk="1" hangingPunct="1"/>
            <a:r>
              <a:rPr lang="ru-RU" smtClean="0"/>
              <a:t>              ,             </a:t>
            </a:r>
          </a:p>
        </p:txBody>
      </p:sp>
      <p:sp>
        <p:nvSpPr>
          <p:cNvPr id="12292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7488" y="4572008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297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30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230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143500"/>
            <a:ext cx="5072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230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14625"/>
            <a:ext cx="962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2308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929313"/>
            <a:ext cx="45005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2311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786063"/>
            <a:ext cx="952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313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31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316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Задания для самостоятельного решения:</a:t>
            </a:r>
            <a:endParaRPr lang="en-US" sz="3200" b="1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6686550" cy="31797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2400" smtClean="0"/>
              <a:t>№4329.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400" smtClean="0"/>
              <a:t>№4335.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400" smtClean="0"/>
              <a:t>№4337.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400" smtClean="0"/>
              <a:t>№4339.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400" smtClean="0"/>
              <a:t>№4341 .</a:t>
            </a:r>
          </a:p>
        </p:txBody>
      </p:sp>
      <p:sp>
        <p:nvSpPr>
          <p:cNvPr id="1331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7488" y="4572008"/>
            <a:ext cx="6000792" cy="200024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Ответы:  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                  144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               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                   121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                  64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33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1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6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8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0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3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6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3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3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1571625"/>
            <a:ext cx="723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0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4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1857375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3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4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286000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6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4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714625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9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335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071813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2" name="Rectangle 1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757</TotalTime>
  <Words>616</Words>
  <Application>Microsoft Office PowerPoint</Application>
  <PresentationFormat>Экран (4:3)</PresentationFormat>
  <Paragraphs>143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Trebuchet MS</vt:lpstr>
      <vt:lpstr>Georgia</vt:lpstr>
      <vt:lpstr>Wingdings 2</vt:lpstr>
      <vt:lpstr>Calibri</vt:lpstr>
      <vt:lpstr>Городская</vt:lpstr>
      <vt:lpstr>Подготовка к ЕГЭ Решение  уравнений и неравенств  (задание В7)</vt:lpstr>
      <vt:lpstr>Проверяемые требования (умения)</vt:lpstr>
      <vt:lpstr>Умения по КТ</vt:lpstr>
      <vt:lpstr>Содержание задания В3 по КЭС</vt:lpstr>
      <vt:lpstr>Прототипов заданий В3 - 28</vt:lpstr>
      <vt:lpstr>Теоретический материал</vt:lpstr>
      <vt:lpstr>Прототип задания B7 (№4325)</vt:lpstr>
      <vt:lpstr>Прототип задания B7 (№ 4331, №4327)</vt:lpstr>
      <vt:lpstr>Задания для самостоятельного решения:</vt:lpstr>
      <vt:lpstr>Прототип задания B7 (№4343 ,№4347)</vt:lpstr>
      <vt:lpstr>Задания для самостоятельного решения:</vt:lpstr>
      <vt:lpstr>Прототип задания B7 (№ 4355, №4359, № 4361)</vt:lpstr>
      <vt:lpstr>Задания для самостоятельного решения:</vt:lpstr>
      <vt:lpstr>Прототип задания B7(№4395,№4397,№4399)</vt:lpstr>
      <vt:lpstr>Задания для самостоятельного решения</vt:lpstr>
      <vt:lpstr>Прототип задания B7(№4415,№4417,№4489, 4493)</vt:lpstr>
      <vt:lpstr>Задания для самостоятельного решения:</vt:lpstr>
      <vt:lpstr>Прототип задания B7(№4435,№4437,№4447)</vt:lpstr>
      <vt:lpstr>Задания для самостоятельного решения:</vt:lpstr>
      <vt:lpstr>Прототип задания B7(№ 4455,№ 4457,№ 4459)</vt:lpstr>
      <vt:lpstr>Задания для самостоятельного решения:</vt:lpstr>
      <vt:lpstr>Прототип задания B7(№4475,№4479,№4481)</vt:lpstr>
      <vt:lpstr>Задания для самостоятельного решения:</vt:lpstr>
      <vt:lpstr>Список рекомендуемой литературы и адреса сайтов в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63</cp:revision>
  <dcterms:modified xsi:type="dcterms:W3CDTF">2014-12-25T20:03:14Z</dcterms:modified>
</cp:coreProperties>
</file>