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8" r:id="rId1"/>
  </p:sldMasterIdLst>
  <p:sldIdLst>
    <p:sldId id="256" r:id="rId2"/>
    <p:sldId id="271" r:id="rId3"/>
    <p:sldId id="272" r:id="rId4"/>
    <p:sldId id="273" r:id="rId5"/>
    <p:sldId id="270" r:id="rId6"/>
    <p:sldId id="260" r:id="rId7"/>
    <p:sldId id="267" r:id="rId8"/>
    <p:sldId id="276" r:id="rId9"/>
    <p:sldId id="277" r:id="rId10"/>
    <p:sldId id="275" r:id="rId11"/>
    <p:sldId id="278" r:id="rId12"/>
    <p:sldId id="279" r:id="rId13"/>
    <p:sldId id="266" r:id="rId14"/>
    <p:sldId id="268" r:id="rId15"/>
    <p:sldId id="274" r:id="rId16"/>
    <p:sldId id="280" r:id="rId17"/>
    <p:sldId id="283" r:id="rId18"/>
    <p:sldId id="282" r:id="rId19"/>
    <p:sldId id="288" r:id="rId20"/>
    <p:sldId id="284" r:id="rId21"/>
    <p:sldId id="285" r:id="rId22"/>
    <p:sldId id="286" r:id="rId23"/>
    <p:sldId id="287" r:id="rId24"/>
    <p:sldId id="263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1" autoAdjust="0"/>
    <p:restoredTop sz="94660"/>
  </p:normalViewPr>
  <p:slideViewPr>
    <p:cSldViewPr>
      <p:cViewPr varScale="1">
        <p:scale>
          <a:sx n="68" d="100"/>
          <a:sy n="68" d="100"/>
        </p:scale>
        <p:origin x="-13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DB28D-1B67-4BCF-9F6D-76193BB5E8F0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6A830E8-AA4A-4063-8D11-7F0955AF7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BE71-0F7D-4D5E-BC1B-DD76BDC6E05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1869-D06C-4C6A-9C0F-96EDC551FA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B585-140F-4CBC-B0D8-E5E50B8851E1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46A8C-F9C3-48EA-A54A-65A3A2BF0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CAA36-A342-4E18-8392-8B5797A45152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27FE1-813D-4680-A48B-E999B0BBEF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BE9AA-8E46-42F7-8D46-79E84671518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2F656-8F9F-4DD5-8186-C923E7B1D5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5FFF2-8CE8-42AD-A34E-C67E533FB64B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A95A4-8D68-46D9-873F-E23E9A4360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5EF248-FF96-4E8B-BC07-935EC02D2CB6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7C4C987-C3E7-4CBA-9F0E-821485E433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47457-2DB3-415A-BC03-3397F663DF6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E1124-93F7-4D16-A8AB-83019DB5D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487DA4-B8E6-4502-89ED-8C59065BDBE7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39C68-3227-4024-BC94-980BC1DF75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BA26F-5894-431F-9BED-753852751F88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BF253-0AA9-408F-9D09-C6E72A96F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2A7BA-FBD2-45FA-B2EF-CD9DCA18E14B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4EFC8-1B54-4E8B-B8C0-28FA57711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A4996F20-D028-45FE-B28F-FB33E0BF55E3}" type="datetimeFigureOut">
              <a:rPr lang="ru-RU"/>
              <a:pPr>
                <a:defRPr/>
              </a:pPr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1132DD7-B1BB-4BFD-AC88-47ADDDB5B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57" r:id="rId2"/>
    <p:sldLayoutId id="2147484158" r:id="rId3"/>
    <p:sldLayoutId id="2147484159" r:id="rId4"/>
    <p:sldLayoutId id="2147484166" r:id="rId5"/>
    <p:sldLayoutId id="2147484167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8CDD7"/>
        </a:buClr>
        <a:buFont typeface="Georgia" pitchFamily="18" charset="0"/>
        <a:buChar char="▫"/>
        <a:defRPr sz="2000" kern="1200">
          <a:solidFill>
            <a:srgbClr val="A8CDD7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7" Type="http://schemas.openxmlformats.org/officeDocument/2006/relationships/image" Target="../media/image90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4.png"/><Relationship Id="rId4" Type="http://schemas.openxmlformats.org/officeDocument/2006/relationships/image" Target="../media/image9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4214818"/>
            <a:ext cx="4357718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428596" y="285728"/>
            <a:ext cx="8458200" cy="2800767"/>
          </a:xfrm>
        </p:spPr>
        <p:txBody>
          <a:bodyPr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Подготовка к ЕГЭ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Решение 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уравнений и неравенств </a:t>
            </a:r>
            <a:b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(задание В7)</a:t>
            </a:r>
          </a:p>
        </p:txBody>
      </p:sp>
      <p:pic>
        <p:nvPicPr>
          <p:cNvPr id="5124" name="Picture 6" descr="подсолнух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3138" cy="98107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7</a:t>
            </a:r>
            <a:r>
              <a:rPr lang="en-US" sz="3200" b="1" smtClean="0"/>
              <a:t> (</a:t>
            </a:r>
            <a:r>
              <a:rPr lang="ru-RU" sz="3200" b="1" smtClean="0"/>
              <a:t>№4343 ,№4347</a:t>
            </a:r>
            <a:r>
              <a:rPr lang="en-US" sz="3200" b="1" smtClean="0"/>
              <a:t>)</a:t>
            </a: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.</a:t>
            </a:r>
            <a:r>
              <a:rPr lang="ru-RU" smtClean="0">
                <a:latin typeface="Arial" charset="0"/>
              </a:rPr>
              <a:t> </a:t>
            </a:r>
          </a:p>
          <a:p>
            <a:pPr eaLnBrk="1" hangingPunct="1"/>
            <a:r>
              <a:rPr lang="ru-RU" smtClean="0"/>
              <a:t>Найдите значение выражения</a:t>
            </a:r>
          </a:p>
          <a:p>
            <a:pPr eaLnBrk="1" hangingPunct="1"/>
            <a:r>
              <a:rPr lang="ru-RU" smtClean="0"/>
              <a:t>               ,      </a:t>
            </a:r>
          </a:p>
        </p:txBody>
      </p:sp>
      <p:sp>
        <p:nvSpPr>
          <p:cNvPr id="14340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000364" y="4071942"/>
            <a:ext cx="6000792" cy="27860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434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47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4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50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52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4357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4357688"/>
            <a:ext cx="548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8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59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4360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2643188"/>
            <a:ext cx="10096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1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4362" name="Picture 1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5214938"/>
            <a:ext cx="548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3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64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4365" name="Picture 2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2643188"/>
            <a:ext cx="10096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Задания для самостоятельного решения:</a:t>
            </a:r>
            <a:endParaRPr lang="en-US" sz="3200" b="1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mtClean="0"/>
              <a:t> №4345.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mtClean="0"/>
              <a:t>№4349.</a:t>
            </a:r>
          </a:p>
        </p:txBody>
      </p:sp>
      <p:sp>
        <p:nvSpPr>
          <p:cNvPr id="15364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Проверка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928926" y="4572008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Ответы:  13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                5</a:t>
            </a:r>
          </a:p>
        </p:txBody>
      </p:sp>
      <p:sp>
        <p:nvSpPr>
          <p:cNvPr id="1536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69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71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7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74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76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7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78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7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8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81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8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83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84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8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5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538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1785938"/>
            <a:ext cx="11334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8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539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2286000"/>
            <a:ext cx="10096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91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Прототип задания </a:t>
            </a:r>
            <a:r>
              <a:rPr lang="en-US" sz="3200" b="1" dirty="0" smtClean="0"/>
              <a:t>B</a:t>
            </a:r>
            <a:r>
              <a:rPr lang="ru-RU" sz="3200" b="1" dirty="0" smtClean="0"/>
              <a:t>7</a:t>
            </a:r>
            <a:r>
              <a:rPr lang="en-US" sz="3200" b="1" dirty="0" smtClean="0"/>
              <a:t> (№ 4355</a:t>
            </a:r>
            <a:r>
              <a:rPr lang="ru-RU" sz="3200" b="1" dirty="0" smtClean="0"/>
              <a:t>, №4359, № 4361</a:t>
            </a:r>
            <a:r>
              <a:rPr lang="en-US" sz="3200" b="1" dirty="0" smtClean="0"/>
              <a:t>)</a:t>
            </a:r>
            <a:endParaRPr lang="ru-RU" sz="3200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571500" y="1500188"/>
            <a:ext cx="6686550" cy="2894012"/>
          </a:xfrm>
        </p:spPr>
        <p:txBody>
          <a:bodyPr/>
          <a:lstStyle/>
          <a:p>
            <a:pPr eaLnBrk="1" hangingPunct="1"/>
            <a:r>
              <a:rPr lang="ru-RU" smtClean="0"/>
              <a:t>Найдите значение выражения:</a:t>
            </a:r>
          </a:p>
          <a:p>
            <a:pPr eaLnBrk="1" hangingPunct="1"/>
            <a:r>
              <a:rPr lang="ru-RU" smtClean="0"/>
              <a:t>           ,                ,</a:t>
            </a:r>
          </a:p>
        </p:txBody>
      </p:sp>
      <p:sp>
        <p:nvSpPr>
          <p:cNvPr id="1638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071802" y="3714752"/>
            <a:ext cx="5857916" cy="314324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639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93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6395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3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3929063"/>
            <a:ext cx="52482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3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000250"/>
            <a:ext cx="8191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40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50" y="4929188"/>
            <a:ext cx="57626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2" name="Rectangle 7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40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404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2000250"/>
            <a:ext cx="8572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406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5905500"/>
            <a:ext cx="541972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7" name="Rectangle 12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640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6409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2000250"/>
            <a:ext cx="8191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решения: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571500" y="1785938"/>
            <a:ext cx="8115300" cy="3214687"/>
          </a:xfrm>
        </p:spPr>
        <p:txBody>
          <a:bodyPr/>
          <a:lstStyle/>
          <a:p>
            <a:pPr eaLnBrk="1" hangingPunct="1"/>
            <a:r>
              <a:rPr lang="ru-RU" smtClean="0"/>
              <a:t>№4351.                            №4353.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mtClean="0"/>
              <a:t>                                                                                                          №4363.                              №4365. </a:t>
            </a:r>
          </a:p>
          <a:p>
            <a:pPr eaLnBrk="1" hangingPunct="1">
              <a:buFont typeface="Georgia" pitchFamily="18" charset="0"/>
              <a:buNone/>
            </a:pPr>
            <a:endParaRPr lang="ru-RU" smtClean="0"/>
          </a:p>
        </p:txBody>
      </p:sp>
      <p:sp>
        <p:nvSpPr>
          <p:cNvPr id="17412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214678" y="478632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Ответы:2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             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              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               2</a:t>
            </a:r>
          </a:p>
        </p:txBody>
      </p:sp>
      <p:sp>
        <p:nvSpPr>
          <p:cNvPr id="174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417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1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741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7420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75" y="1785938"/>
            <a:ext cx="8191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Rectangle 3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2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7423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25" y="1785938"/>
            <a:ext cx="7048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4" name="Rectangle 6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2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7426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75" y="2786063"/>
            <a:ext cx="8572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7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7428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7429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00" y="2714625"/>
            <a:ext cx="7048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30" name="Rectangle 12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Прототип задания </a:t>
            </a:r>
            <a:r>
              <a:rPr lang="en-US" sz="3200" b="1" dirty="0" smtClean="0"/>
              <a:t>B</a:t>
            </a:r>
            <a:r>
              <a:rPr lang="ru-RU" sz="3200" b="1" dirty="0" smtClean="0"/>
              <a:t>7</a:t>
            </a:r>
            <a:r>
              <a:rPr lang="en-US" sz="3200" b="1" dirty="0" smtClean="0"/>
              <a:t>(№</a:t>
            </a:r>
            <a:r>
              <a:rPr lang="ru-RU" sz="3200" b="1" dirty="0" smtClean="0"/>
              <a:t>4395,№4397,№4399</a:t>
            </a:r>
            <a:r>
              <a:rPr lang="en-US" sz="3200" b="1" dirty="0" smtClean="0"/>
              <a:t>)</a:t>
            </a:r>
            <a:endParaRPr lang="ru-RU" sz="3200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571500" y="1500188"/>
            <a:ext cx="6686550" cy="2894012"/>
          </a:xfrm>
        </p:spPr>
        <p:txBody>
          <a:bodyPr/>
          <a:lstStyle/>
          <a:p>
            <a:pPr eaLnBrk="1" hangingPunct="1"/>
            <a:r>
              <a:rPr lang="ru-RU" smtClean="0"/>
              <a:t>Найдите значение выражения:</a:t>
            </a:r>
          </a:p>
          <a:p>
            <a:pPr eaLnBrk="1" hangingPunct="1"/>
            <a:r>
              <a:rPr lang="ru-RU" smtClean="0"/>
              <a:t>                 ,                    ,</a:t>
            </a:r>
          </a:p>
        </p:txBody>
      </p:sp>
      <p:sp>
        <p:nvSpPr>
          <p:cNvPr id="1843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97364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844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9813" y="5072063"/>
            <a:ext cx="36353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4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4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071688"/>
            <a:ext cx="1343025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5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4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5572125"/>
            <a:ext cx="343376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8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50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14625" y="2071688"/>
            <a:ext cx="15144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52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6181725"/>
            <a:ext cx="30575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3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4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8455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2071688"/>
            <a:ext cx="13620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Задания для самостоятельного решения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571500" y="1785938"/>
            <a:ext cx="8115300" cy="3214687"/>
          </a:xfrm>
        </p:spPr>
        <p:txBody>
          <a:bodyPr/>
          <a:lstStyle/>
          <a:p>
            <a:pPr eaLnBrk="1" hangingPunct="1"/>
            <a:r>
              <a:rPr lang="ru-RU" smtClean="0"/>
              <a:t>№4397               №4413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№4411</a:t>
            </a:r>
          </a:p>
          <a:p>
            <a:pPr eaLnBrk="1" hangingPunct="1">
              <a:buFont typeface="Georgia" pitchFamily="18" charset="0"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19460" name="AutoShape 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281738"/>
            <a:ext cx="2159000" cy="576262"/>
          </a:xfrm>
          <a:prstGeom prst="actionButtonBlank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bg1"/>
                </a:solidFill>
                <a:latin typeface="Georgia" pitchFamily="18" charset="0"/>
              </a:rPr>
              <a:t>Проверка</a:t>
            </a:r>
          </a:p>
        </p:txBody>
      </p:sp>
      <p:sp>
        <p:nvSpPr>
          <p:cNvPr id="1946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6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428875"/>
            <a:ext cx="9620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6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3429000"/>
            <a:ext cx="13287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6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68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2428875"/>
            <a:ext cx="132873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Rectangle 9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70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9471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3143240" y="4786322"/>
            <a:ext cx="5611842" cy="1884358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№4397.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№4411.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№4413.</a:t>
            </a:r>
          </a:p>
        </p:txBody>
      </p:sp>
      <p:sp>
        <p:nvSpPr>
          <p:cNvPr id="19475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76" name="Picture 1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80200" y="4929188"/>
            <a:ext cx="201613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7" name="Rectangle 15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947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9479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5857875"/>
            <a:ext cx="1666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0" name="Rectangle 1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9481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688" y="6286500"/>
            <a:ext cx="204787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Прототип задания </a:t>
            </a:r>
            <a:r>
              <a:rPr lang="en-US" sz="3200" b="1" dirty="0" smtClean="0"/>
              <a:t>B</a:t>
            </a:r>
            <a:r>
              <a:rPr lang="ru-RU" sz="3200" b="1" dirty="0" smtClean="0"/>
              <a:t>7</a:t>
            </a:r>
            <a:r>
              <a:rPr lang="en-US" sz="3200" b="1" dirty="0" smtClean="0"/>
              <a:t>(№</a:t>
            </a:r>
            <a:r>
              <a:rPr lang="ru-RU" sz="3200" b="1" dirty="0" smtClean="0"/>
              <a:t>4415,№4417,№4489, 4493</a:t>
            </a:r>
            <a:r>
              <a:rPr lang="en-US" sz="3200" b="1" dirty="0" smtClean="0"/>
              <a:t>)</a:t>
            </a:r>
            <a:endParaRPr lang="ru-RU" sz="3200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571500" y="1500188"/>
            <a:ext cx="8572500" cy="2894012"/>
          </a:xfrm>
        </p:spPr>
        <p:txBody>
          <a:bodyPr/>
          <a:lstStyle/>
          <a:p>
            <a:pPr eaLnBrk="1" hangingPunct="1"/>
            <a:r>
              <a:rPr lang="ru-RU" smtClean="0"/>
              <a:t>Найдите значение выражения:</a:t>
            </a:r>
          </a:p>
          <a:p>
            <a:pPr eaLnBrk="1" hangingPunct="1"/>
            <a:r>
              <a:rPr lang="ru-RU" smtClean="0"/>
              <a:t>                          ,                     ,                         ,                         </a:t>
            </a:r>
          </a:p>
        </p:txBody>
      </p:sp>
      <p:sp>
        <p:nvSpPr>
          <p:cNvPr id="20484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000504"/>
            <a:ext cx="5857884" cy="250030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048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489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491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493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49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496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49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04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49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4143375"/>
            <a:ext cx="53816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0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0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071688"/>
            <a:ext cx="2257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0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4786313"/>
            <a:ext cx="453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5" name="Rectangle 8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0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0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071688"/>
            <a:ext cx="168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8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0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10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48050" y="5500688"/>
            <a:ext cx="56959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1" name="Rectangle 1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1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13" name="Picture 1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2071688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4" name="Rectangle 1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1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16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475" y="6143625"/>
            <a:ext cx="5724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7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1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0519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714625"/>
            <a:ext cx="21145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0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Задания для самостоятельного решения:</a:t>
            </a:r>
            <a:endParaRPr lang="en-US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600" dirty="0" smtClean="0">
                <a:latin typeface="Arial" charset="0"/>
              </a:rPr>
              <a:t>№4419.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600" dirty="0" smtClean="0">
                <a:latin typeface="Arial" charset="0"/>
              </a:rPr>
              <a:t>№4421.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600" dirty="0" smtClean="0">
                <a:latin typeface="Arial" charset="0"/>
              </a:rPr>
              <a:t>№4427.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ru-RU" sz="1600" dirty="0" smtClean="0">
              <a:latin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600" dirty="0" smtClean="0">
                <a:latin typeface="Arial" charset="0"/>
              </a:rPr>
              <a:t>№4495.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600" dirty="0" smtClean="0">
                <a:latin typeface="Arial" charset="0"/>
              </a:rPr>
              <a:t>№4499.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sz="1600" dirty="0" smtClean="0">
                <a:latin typeface="Arial" charset="0"/>
              </a:rPr>
              <a:t>№4503.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>
                <a:latin typeface="Arial" charset="0"/>
              </a:rPr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2150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57488" y="4572008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Ответы:  во всех 2</a:t>
            </a:r>
          </a:p>
        </p:txBody>
      </p:sp>
      <p:sp>
        <p:nvSpPr>
          <p:cNvPr id="215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13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15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17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18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1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20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22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24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25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27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28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29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1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153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1643063"/>
            <a:ext cx="22574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2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3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153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1928813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5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3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153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214563"/>
            <a:ext cx="24193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8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1540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714625"/>
            <a:ext cx="2105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41" name="Rectangle 12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4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1543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3000375"/>
            <a:ext cx="2247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44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154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1546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3286125"/>
            <a:ext cx="24860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47" name="Rectangle 18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Прототип задания </a:t>
            </a:r>
            <a:r>
              <a:rPr lang="en-US" sz="3200" b="1" dirty="0" smtClean="0"/>
              <a:t>B</a:t>
            </a:r>
            <a:r>
              <a:rPr lang="ru-RU" sz="3200" b="1" dirty="0" smtClean="0"/>
              <a:t>7</a:t>
            </a:r>
            <a:r>
              <a:rPr lang="en-US" sz="3200" b="1" dirty="0" smtClean="0"/>
              <a:t>(№4435</a:t>
            </a:r>
            <a:r>
              <a:rPr lang="ru-RU" sz="3200" b="1" dirty="0" smtClean="0"/>
              <a:t>,№4437,№4447</a:t>
            </a:r>
            <a:r>
              <a:rPr lang="en-US" sz="3200" b="1" dirty="0" smtClean="0"/>
              <a:t>)</a:t>
            </a:r>
            <a:endParaRPr lang="ru-RU" sz="3200" dirty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571500" y="1500188"/>
            <a:ext cx="8572500" cy="2894012"/>
          </a:xfrm>
        </p:spPr>
        <p:txBody>
          <a:bodyPr/>
          <a:lstStyle/>
          <a:p>
            <a:pPr eaLnBrk="1" hangingPunct="1"/>
            <a:r>
              <a:rPr lang="ru-RU" smtClean="0"/>
              <a:t>Найдите значение выражения:</a:t>
            </a:r>
          </a:p>
          <a:p>
            <a:pPr eaLnBrk="1" hangingPunct="1"/>
            <a:r>
              <a:rPr lang="ru-RU" smtClean="0"/>
              <a:t>                          ,                     ,                                                  </a:t>
            </a:r>
          </a:p>
        </p:txBody>
      </p:sp>
      <p:sp>
        <p:nvSpPr>
          <p:cNvPr id="22532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000504"/>
            <a:ext cx="5857884" cy="250030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25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37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3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39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4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1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4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4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4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7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4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50" name="Rectangle 8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5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52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5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54" name="Rectangle 1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55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56" name="Rectangle 1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5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58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59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2560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6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256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4286250"/>
            <a:ext cx="274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3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6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2565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2143125"/>
            <a:ext cx="16430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6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2567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4786313"/>
            <a:ext cx="3000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68" name="Rectangle 8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6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2570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2143125"/>
            <a:ext cx="1390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71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2572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357813"/>
            <a:ext cx="30003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73" name="Rectangle 1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257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2575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3" y="2071688"/>
            <a:ext cx="1390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Задания для самостоятельного решения:</a:t>
            </a:r>
            <a:endParaRPr lang="en-US" sz="3200" b="1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№4439.                                      №4445.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№4441.                                      №4449.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№4443.                                      №4451.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</p:txBody>
      </p:sp>
      <p:sp>
        <p:nvSpPr>
          <p:cNvPr id="2355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143208" y="4714884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Ответы: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№4439.48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№4441.18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№4443.26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№4445.54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№4449.10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№4451.70</a:t>
            </a:r>
            <a:endParaRPr lang="ru-RU" sz="2800" dirty="0"/>
          </a:p>
        </p:txBody>
      </p:sp>
      <p:sp>
        <p:nvSpPr>
          <p:cNvPr id="2356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63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6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66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68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6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0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7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3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7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5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6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7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79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8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81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8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83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84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3585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58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1714500"/>
            <a:ext cx="1133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88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59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214563"/>
            <a:ext cx="1133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1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59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313" y="2786063"/>
            <a:ext cx="1543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4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59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1714500"/>
            <a:ext cx="1133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97" name="Rectangle 12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5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59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2214563"/>
            <a:ext cx="1133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00" name="Rectangle 15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36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3602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2786063"/>
            <a:ext cx="1543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03" name="Rectangle 18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Проверяемые требования (умения)</a:t>
            </a:r>
            <a:endParaRPr lang="ru-RU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Уметь выполнять вычисления и преобразования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Прототип задания </a:t>
            </a:r>
            <a:r>
              <a:rPr lang="en-US" sz="3200" b="1" dirty="0" smtClean="0"/>
              <a:t>B</a:t>
            </a:r>
            <a:r>
              <a:rPr lang="ru-RU" sz="3200" b="1" dirty="0" smtClean="0"/>
              <a:t>7</a:t>
            </a:r>
            <a:r>
              <a:rPr lang="en-US" sz="3200" b="1" dirty="0" smtClean="0"/>
              <a:t>(№ 4455</a:t>
            </a:r>
            <a:r>
              <a:rPr lang="ru-RU" sz="3200" b="1" dirty="0" smtClean="0"/>
              <a:t>,№ 4457,№ 4459</a:t>
            </a:r>
            <a:r>
              <a:rPr lang="en-US" sz="3200" b="1" dirty="0" smtClean="0"/>
              <a:t>)</a:t>
            </a:r>
            <a:endParaRPr lang="ru-RU" sz="3200" dirty="0"/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571500" y="1500188"/>
            <a:ext cx="8572500" cy="2894012"/>
          </a:xfrm>
        </p:spPr>
        <p:txBody>
          <a:bodyPr/>
          <a:lstStyle/>
          <a:p>
            <a:pPr eaLnBrk="1" hangingPunct="1"/>
            <a:r>
              <a:rPr lang="ru-RU" smtClean="0"/>
              <a:t>Найдите значение выражения:</a:t>
            </a:r>
          </a:p>
          <a:p>
            <a:pPr eaLnBrk="1" hangingPunct="1"/>
            <a:r>
              <a:rPr lang="ru-RU" smtClean="0"/>
              <a:t>             ,               ,                                     </a:t>
            </a:r>
          </a:p>
        </p:txBody>
      </p:sp>
      <p:sp>
        <p:nvSpPr>
          <p:cNvPr id="24580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000504"/>
            <a:ext cx="5857884" cy="250030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458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85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87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8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89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9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92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9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95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9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598" name="Rectangle 8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59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00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0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02" name="Rectangle 1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03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04" name="Rectangle 1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0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06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07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08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0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10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12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13" name="Rectangle 8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1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16" name="Rectangle 1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1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46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6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4214813"/>
            <a:ext cx="20669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0" name="Rectangle 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62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1928813"/>
            <a:ext cx="7239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624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5214938"/>
            <a:ext cx="2066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5" name="Rectangle 8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62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88" y="2000250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2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629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57938" y="4286250"/>
            <a:ext cx="19145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30" name="Rectangle 1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463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4632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2000250"/>
            <a:ext cx="7239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Задания для самостоятельного решения:</a:t>
            </a:r>
            <a:endParaRPr lang="en-US" sz="3200" b="1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№4461.                          №4467.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№4463.                          №4469.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№4465.</a:t>
            </a:r>
            <a:endParaRPr lang="ru-RU" smtClean="0">
              <a:latin typeface="Arial" charset="0"/>
            </a:endParaRPr>
          </a:p>
        </p:txBody>
      </p:sp>
      <p:sp>
        <p:nvSpPr>
          <p:cNvPr id="25604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928926" y="4500570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Ответы: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№4461.9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№4463.13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№4465.14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№44676.10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№4469.14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   </a:t>
            </a:r>
          </a:p>
        </p:txBody>
      </p:sp>
      <p:sp>
        <p:nvSpPr>
          <p:cNvPr id="2560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09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11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1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14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16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7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18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1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20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21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23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24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2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5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2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1571625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8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3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214563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31" name="Rectangle 6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3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928938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34" name="Rectangle 9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3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1571625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37" name="Rectangle 12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56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5639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2214563"/>
            <a:ext cx="7239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40" name="Rectangle 15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Прототип задания </a:t>
            </a:r>
            <a:r>
              <a:rPr lang="en-US" sz="3200" b="1" dirty="0" smtClean="0"/>
              <a:t>B</a:t>
            </a:r>
            <a:r>
              <a:rPr lang="ru-RU" sz="3200" b="1" dirty="0" smtClean="0"/>
              <a:t>7</a:t>
            </a:r>
            <a:r>
              <a:rPr lang="en-US" sz="3200" b="1" dirty="0" smtClean="0"/>
              <a:t>(№4475</a:t>
            </a:r>
            <a:r>
              <a:rPr lang="ru-RU" sz="3200" b="1" dirty="0" smtClean="0"/>
              <a:t>,№4479,№4481</a:t>
            </a:r>
            <a:r>
              <a:rPr lang="en-US" sz="3200" b="1" dirty="0" smtClean="0"/>
              <a:t>)</a:t>
            </a:r>
            <a:endParaRPr lang="ru-RU" sz="3200" dirty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571500" y="1500188"/>
            <a:ext cx="8572500" cy="2894012"/>
          </a:xfrm>
        </p:spPr>
        <p:txBody>
          <a:bodyPr/>
          <a:lstStyle/>
          <a:p>
            <a:pPr eaLnBrk="1" hangingPunct="1"/>
            <a:r>
              <a:rPr lang="ru-RU" smtClean="0"/>
              <a:t>Найдите значение выражения:</a:t>
            </a:r>
          </a:p>
          <a:p>
            <a:pPr eaLnBrk="1" hangingPunct="1"/>
            <a:r>
              <a:rPr lang="ru-RU" smtClean="0"/>
              <a:t>             ,               ,                                     </a:t>
            </a:r>
          </a:p>
        </p:txBody>
      </p:sp>
      <p:sp>
        <p:nvSpPr>
          <p:cNvPr id="2662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86116" y="4000504"/>
            <a:ext cx="5857884" cy="2500306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2663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33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35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37" name="Rectangle 3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3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3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40" name="Rectangle 8"/>
          <p:cNvSpPr>
            <a:spLocks noChangeArrowheads="1"/>
          </p:cNvSpPr>
          <p:nvPr/>
        </p:nvSpPr>
        <p:spPr bwMode="auto">
          <a:xfrm>
            <a:off x="0" y="1133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43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4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46" name="Rectangle 8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7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48" name="Rectangle 1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49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50" name="Rectangle 14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51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52" name="Rectangle 17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5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54" name="Rectangle 20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55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56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5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58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5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1" name="Rectangle 8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3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4" name="Rectangle 1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6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7" name="Rectangle 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6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70" name="Rectangle 8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7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7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73" name="Rectangle 13"/>
          <p:cNvSpPr>
            <a:spLocks noChangeArrowheads="1"/>
          </p:cNvSpPr>
          <p:nvPr/>
        </p:nvSpPr>
        <p:spPr bwMode="auto">
          <a:xfrm>
            <a:off x="0" y="1152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7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667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667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4143375"/>
            <a:ext cx="4067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77" name="Rectangle 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7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6679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2071688"/>
            <a:ext cx="8858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80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6681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4929188"/>
            <a:ext cx="406717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82" name="Rectangle 8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8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6684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2071688"/>
            <a:ext cx="885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85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6686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5572125"/>
            <a:ext cx="48863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87" name="Rectangle 13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668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6689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50" y="2071688"/>
            <a:ext cx="1162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Задания для самостоятельного решения:</a:t>
            </a:r>
            <a:endParaRPr lang="en-US" sz="3200" b="1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№4473.                                      №4483.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№4477.                                      №4485.</a:t>
            </a: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sz="1600" smtClean="0">
              <a:latin typeface="Arial" charset="0"/>
            </a:endParaRPr>
          </a:p>
        </p:txBody>
      </p:sp>
      <p:sp>
        <p:nvSpPr>
          <p:cNvPr id="27652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57488" y="4572008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Ответы:  во всех -2</a:t>
            </a:r>
          </a:p>
        </p:txBody>
      </p: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57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5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59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6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62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64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5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66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6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68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69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7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71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72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7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27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767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1643063"/>
            <a:ext cx="8858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6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767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2214563"/>
            <a:ext cx="11525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79" name="Rectangle 6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768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50" y="1643063"/>
            <a:ext cx="1162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2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76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2768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2214563"/>
            <a:ext cx="1162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85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2800" smtClean="0"/>
              <a:t>Список рекомендуемой литературы и адреса сайтов в сети Интернет</a:t>
            </a:r>
          </a:p>
        </p:txBody>
      </p:sp>
      <p:sp>
        <p:nvSpPr>
          <p:cNvPr id="28675" name="Содержимое 2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324350"/>
          </a:xfrm>
        </p:spPr>
        <p:txBody>
          <a:bodyPr/>
          <a:lstStyle/>
          <a:p>
            <a:pPr eaLnBrk="1" hangingPunct="1"/>
            <a:r>
              <a:rPr lang="ru-RU" sz="1400" smtClean="0"/>
              <a:t>Самое полное издание типовых вариантов реальных заданий ЕГЭ: 2010: Математика / авт.-сост. И.Р.Высоцкий, Д.Д.Гущин, П.И.Захаров и др.; под ред. А.Л.Семенова, И.В.Ященко. – М.:АСТ:Астрель, 2010. – 93, (3)с. – (Федеральный институт педагогических измерений)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Умения по КТ</a:t>
            </a:r>
            <a:endParaRPr lang="ru-RU" smtClean="0"/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Выполнять арифметические действия, сочетая устные и письменные приемы; находить значения корня натуральной степени, степени с рациональным показателем, логарифма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Вычислять значения числовых и буквенных выражений, осуществляя необходимые подстановки и преобразования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ru-RU" dirty="0" smtClean="0"/>
              <a:t>Проводить по известным формулам и правилам преобразования буквенных выражений, включающих степени, радикалы, логарифмы и тригонометрические функции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eaLnBrk="1" hangingPunct="1"/>
            <a:r>
              <a:rPr lang="ru-RU" b="1" smtClean="0"/>
              <a:t>Содержание задания В3 по КЭС</a:t>
            </a:r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929187"/>
          </a:xfrm>
        </p:spPr>
        <p:txBody>
          <a:bodyPr/>
          <a:lstStyle/>
          <a:p>
            <a:pPr eaLnBrk="1" hangingPunct="1"/>
            <a:r>
              <a:rPr lang="ru-RU" sz="1600" smtClean="0"/>
              <a:t>Алгебра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/>
              <a:t>     1.1Числа, корни и степени 1.1.1Целые числа 1.1.2Степень с натуральным показателем 1.1.3Дроби, проценты, рациональные числа 1.1.4Степень с целым показателем 1.1.5Корень степени n &gt; 1 и его свойства 1.1.6Степень с рациональным показателем и ее свойства 1.1.7Свойства степени с действительным показателем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/>
              <a:t>      Основы тригонометрии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/>
              <a:t>      1.2.1Синус, косинус, тангенс, котангенс произвольного угла 1.2.2 Радианная мера угла 1.2.3	Синус, косинус, тангенс и котангенс числа 1.2.4	Основные тригонометрические тождества 1.2.5 Формулы приведения  1.2.6 Синус, косинус и тангенс суммы и разности двух углов 1.2.7	Синус и косинус двойного угла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1600" smtClean="0"/>
              <a:t>     Преобразования выражений</a:t>
            </a:r>
          </a:p>
          <a:p>
            <a:pPr eaLnBrk="1" hangingPunct="1"/>
            <a:r>
              <a:rPr lang="ru-RU" sz="1600" smtClean="0"/>
              <a:t>Логарифмы  1.3.1 Логарифм числа  1.3.2Логарифм произведения, частного, степени  1.3.3 Десятичный и натуральный логарифмы, число e</a:t>
            </a:r>
          </a:p>
          <a:p>
            <a:pPr eaLnBrk="1" hangingPunct="1"/>
            <a:r>
              <a:rPr lang="ru-RU" sz="1600" smtClean="0"/>
              <a:t>Преобразования выражений  1.4.1	Преобразования выражений, включающих арифметические операции 1.4.2Преобразования выражений, включающих операцию возведения в степень 1.4.3 Преобразования выражений, включающих корни натуральной степени 1.4.4	Преобразования тригонометрических выражений 1.4.5 Преобразование выражений, включающих операцию логарифмирования1.4.6	Модуль (абсолютная величина)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Прототипов заданий В3 - 28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71500" y="642938"/>
            <a:ext cx="8229600" cy="1066800"/>
          </a:xfrm>
        </p:spPr>
        <p:txBody>
          <a:bodyPr/>
          <a:lstStyle/>
          <a:p>
            <a:pPr eaLnBrk="1" hangingPunct="1"/>
            <a:r>
              <a:rPr lang="ru-RU" sz="3200" smtClean="0"/>
              <a:t>Теоретический материал</a:t>
            </a: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Основные свойства логарифма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mtClean="0"/>
              <a:t>   </a:t>
            </a:r>
          </a:p>
          <a:p>
            <a:pPr eaLnBrk="1" hangingPunct="1">
              <a:buFont typeface="Georgia" pitchFamily="18" charset="0"/>
              <a:buNone/>
            </a:pPr>
            <a:endParaRPr lang="ru-RU" smtClean="0"/>
          </a:p>
          <a:p>
            <a:pPr eaLnBrk="1" hangingPunct="1">
              <a:buFont typeface="Georgia" pitchFamily="18" charset="0"/>
              <a:buNone/>
            </a:pPr>
            <a:endParaRPr lang="ru-RU" smtClean="0"/>
          </a:p>
        </p:txBody>
      </p:sp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857500"/>
            <a:ext cx="1366838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Ins="539580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48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357563"/>
            <a:ext cx="24003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5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3786188"/>
            <a:ext cx="21844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Rectangle 9"/>
          <p:cNvSpPr>
            <a:spLocks noChangeArrowheads="1"/>
          </p:cNvSpPr>
          <p:nvPr/>
        </p:nvSpPr>
        <p:spPr bwMode="auto">
          <a:xfrm>
            <a:off x="0" y="895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5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38" y="4357688"/>
            <a:ext cx="20574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Rectangle 12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5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75" y="4786313"/>
            <a:ext cx="1428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8" name="Rectangle 15"/>
          <p:cNvSpPr>
            <a:spLocks noChangeArrowheads="1"/>
          </p:cNvSpPr>
          <p:nvPr/>
        </p:nvSpPr>
        <p:spPr bwMode="auto">
          <a:xfrm>
            <a:off x="0" y="923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59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60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214688"/>
            <a:ext cx="1204912" cy="50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1" name="Rectangle 18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262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0263" name="Picture 19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0563" y="3857625"/>
            <a:ext cx="142398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4" name="Rectangle 21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7</a:t>
            </a:r>
            <a:r>
              <a:rPr lang="en-US" sz="3200" b="1" smtClean="0"/>
              <a:t> (№4325)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.</a:t>
            </a:r>
            <a:r>
              <a:rPr lang="ru-RU" smtClean="0">
                <a:latin typeface="Arial" charset="0"/>
              </a:rPr>
              <a:t> </a:t>
            </a:r>
          </a:p>
          <a:p>
            <a:pPr eaLnBrk="1" hangingPunct="1"/>
            <a:r>
              <a:rPr lang="ru-RU" smtClean="0"/>
              <a:t>Найдите значение выражения</a:t>
            </a:r>
          </a:p>
          <a:p>
            <a:pPr eaLnBrk="1" hangingPunct="1"/>
            <a:r>
              <a:rPr lang="ru-RU" smtClean="0"/>
              <a:t>                         </a:t>
            </a:r>
          </a:p>
        </p:txBody>
      </p:sp>
      <p:sp>
        <p:nvSpPr>
          <p:cNvPr id="1126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143208" y="4643446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127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127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5214938"/>
            <a:ext cx="5338763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1276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50" y="2714625"/>
            <a:ext cx="1071563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7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7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80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82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84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86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87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8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89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1290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9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/>
          <a:lstStyle/>
          <a:p>
            <a:pPr eaLnBrk="1" hangingPunct="1"/>
            <a:r>
              <a:rPr lang="ru-RU" sz="3200" b="1" smtClean="0"/>
              <a:t>Прототип задания </a:t>
            </a:r>
            <a:r>
              <a:rPr lang="en-US" sz="3200" b="1" smtClean="0"/>
              <a:t>B</a:t>
            </a:r>
            <a:r>
              <a:rPr lang="ru-RU" sz="3200" b="1" smtClean="0"/>
              <a:t>7</a:t>
            </a:r>
            <a:r>
              <a:rPr lang="en-US" sz="3200" b="1" smtClean="0"/>
              <a:t> (</a:t>
            </a:r>
            <a:r>
              <a:rPr lang="ru-RU" sz="3200" b="1" smtClean="0"/>
              <a:t>№ 4331, №4327</a:t>
            </a:r>
            <a:r>
              <a:rPr lang="en-US" sz="3200" b="1" smtClean="0"/>
              <a:t>)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28625" y="1714500"/>
            <a:ext cx="6686550" cy="289401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1600" smtClean="0">
                <a:latin typeface="Arial" charset="0"/>
              </a:rPr>
              <a:t>.</a:t>
            </a:r>
            <a:r>
              <a:rPr lang="ru-RU" smtClean="0">
                <a:latin typeface="Arial" charset="0"/>
              </a:rPr>
              <a:t> </a:t>
            </a:r>
          </a:p>
          <a:p>
            <a:pPr eaLnBrk="1" hangingPunct="1"/>
            <a:r>
              <a:rPr lang="ru-RU" smtClean="0"/>
              <a:t>Найдите значение выражения</a:t>
            </a:r>
          </a:p>
          <a:p>
            <a:pPr eaLnBrk="1" hangingPunct="1"/>
            <a:r>
              <a:rPr lang="ru-RU" smtClean="0"/>
              <a:t>              ,             </a:t>
            </a:r>
          </a:p>
        </p:txBody>
      </p:sp>
      <p:sp>
        <p:nvSpPr>
          <p:cNvPr id="12292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57488" y="4572008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229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2297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298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2299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2301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2302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5143500"/>
            <a:ext cx="507206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3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4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2305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2714625"/>
            <a:ext cx="9620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6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07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2308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5929313"/>
            <a:ext cx="45005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9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0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2311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2786063"/>
            <a:ext cx="9525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1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2313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2315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2316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31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71500"/>
            <a:ext cx="8229600" cy="92868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/>
              <a:t>Задания для самостоятельного решения:</a:t>
            </a:r>
            <a:endParaRPr lang="en-US" sz="3200" b="1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28625" y="1428750"/>
            <a:ext cx="6686550" cy="317976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2400" smtClean="0"/>
              <a:t>№4329.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400" smtClean="0"/>
              <a:t>№4335.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400" smtClean="0"/>
              <a:t>№4337.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400" smtClean="0"/>
              <a:t>№4339.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sz="2400" smtClean="0"/>
              <a:t>№4341 .</a:t>
            </a:r>
          </a:p>
        </p:txBody>
      </p:sp>
      <p:sp>
        <p:nvSpPr>
          <p:cNvPr id="13316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6308725"/>
            <a:ext cx="2736850" cy="5492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>
                <a:latin typeface="Georgia" pitchFamily="18" charset="0"/>
              </a:rPr>
              <a:t>Решение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57488" y="4572008"/>
            <a:ext cx="6000792" cy="2000240"/>
          </a:xfrm>
          <a:prstGeom prst="wedgeRoundRectCallout">
            <a:avLst>
              <a:gd name="adj1" fmla="val -71060"/>
              <a:gd name="adj2" fmla="val 4531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Ответы:  16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                    144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                 9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                     121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/>
              <a:t>                    64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  <p:sp>
        <p:nvSpPr>
          <p:cNvPr id="1332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1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2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3" name="Rectangle 6"/>
          <p:cNvSpPr>
            <a:spLocks noChangeArrowheads="1"/>
          </p:cNvSpPr>
          <p:nvPr/>
        </p:nvSpPr>
        <p:spPr bwMode="auto">
          <a:xfrm>
            <a:off x="0" y="785813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6" name="Rectangle 5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28" name="Rectangle 8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29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30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3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32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33" name="Rectangle 16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35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36" name="Rectangle 21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3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13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333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1571625"/>
            <a:ext cx="7239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0" name="Rectangle 3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4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334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1857375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3" name="Rectangle 6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334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286000"/>
            <a:ext cx="87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6" name="Rectangle 9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4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334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2714625"/>
            <a:ext cx="1000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49" name="Rectangle 12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335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pic>
        <p:nvPicPr>
          <p:cNvPr id="13351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071813"/>
            <a:ext cx="876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52" name="Rectangle 15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/>
      <a:bodyPr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757</TotalTime>
  <Words>616</Words>
  <Application>Microsoft Office PowerPoint</Application>
  <PresentationFormat>Экран (4:3)</PresentationFormat>
  <Paragraphs>143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Trebuchet MS</vt:lpstr>
      <vt:lpstr>Georgia</vt:lpstr>
      <vt:lpstr>Wingdings 2</vt:lpstr>
      <vt:lpstr>Calibri</vt:lpstr>
      <vt:lpstr>Городская</vt:lpstr>
      <vt:lpstr>Подготовка к ЕГЭ Решение  уравнений и неравенств  (задание В7)</vt:lpstr>
      <vt:lpstr>Проверяемые требования (умения)</vt:lpstr>
      <vt:lpstr>Умения по КТ</vt:lpstr>
      <vt:lpstr>Содержание задания В3 по КЭС</vt:lpstr>
      <vt:lpstr>Прототипов заданий В3 - 28</vt:lpstr>
      <vt:lpstr>Теоретический материал</vt:lpstr>
      <vt:lpstr>Прототип задания B7 (№4325)</vt:lpstr>
      <vt:lpstr>Прототип задания B7 (№ 4331, №4327)</vt:lpstr>
      <vt:lpstr>Задания для самостоятельного решения:</vt:lpstr>
      <vt:lpstr>Прототип задания B7 (№4343 ,№4347)</vt:lpstr>
      <vt:lpstr>Задания для самостоятельного решения:</vt:lpstr>
      <vt:lpstr>Прототип задания B7 (№ 4355, №4359, № 4361)</vt:lpstr>
      <vt:lpstr>Задания для самостоятельного решения:</vt:lpstr>
      <vt:lpstr>Прототип задания B7(№4395,№4397,№4399)</vt:lpstr>
      <vt:lpstr>Задания для самостоятельного решения</vt:lpstr>
      <vt:lpstr>Прототип задания B7(№4415,№4417,№4489, 4493)</vt:lpstr>
      <vt:lpstr>Задания для самостоятельного решения:</vt:lpstr>
      <vt:lpstr>Прототип задания B7(№4435,№4437,№4447)</vt:lpstr>
      <vt:lpstr>Задания для самостоятельного решения:</vt:lpstr>
      <vt:lpstr>Прототип задания B7(№ 4455,№ 4457,№ 4459)</vt:lpstr>
      <vt:lpstr>Задания для самостоятельного решения:</vt:lpstr>
      <vt:lpstr>Прототип задания B7(№4475,№4479,№4481)</vt:lpstr>
      <vt:lpstr>Задания для самостоятельного решения:</vt:lpstr>
      <vt:lpstr>Список рекомендуемой литературы и адреса сайтов в сети Интернет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Компьютер</dc:creator>
  <cp:lastModifiedBy>Компьютер</cp:lastModifiedBy>
  <cp:revision>63</cp:revision>
  <dcterms:modified xsi:type="dcterms:W3CDTF">2014-12-25T20:03:14Z</dcterms:modified>
</cp:coreProperties>
</file>