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  <p:sldId id="271" r:id="rId3"/>
    <p:sldId id="272" r:id="rId4"/>
    <p:sldId id="318" r:id="rId5"/>
    <p:sldId id="310" r:id="rId6"/>
    <p:sldId id="267" r:id="rId7"/>
    <p:sldId id="266" r:id="rId8"/>
    <p:sldId id="268" r:id="rId9"/>
    <p:sldId id="274" r:id="rId10"/>
    <p:sldId id="275" r:id="rId11"/>
    <p:sldId id="311" r:id="rId12"/>
    <p:sldId id="277" r:id="rId13"/>
    <p:sldId id="312" r:id="rId14"/>
    <p:sldId id="279" r:id="rId15"/>
    <p:sldId id="313" r:id="rId16"/>
    <p:sldId id="281" r:id="rId17"/>
    <p:sldId id="314" r:id="rId18"/>
    <p:sldId id="285" r:id="rId19"/>
    <p:sldId id="317" r:id="rId20"/>
    <p:sldId id="287" r:id="rId21"/>
    <p:sldId id="316" r:id="rId22"/>
    <p:sldId id="288" r:id="rId23"/>
    <p:sldId id="315" r:id="rId24"/>
    <p:sldId id="263" r:id="rId25"/>
    <p:sldId id="319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580D"/>
    <a:srgbClr val="2FB50B"/>
    <a:srgbClr val="FF0000"/>
    <a:srgbClr val="CC00CC"/>
    <a:srgbClr val="A50021"/>
    <a:srgbClr val="030CBD"/>
    <a:srgbClr val="4F05B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18" Type="http://schemas.openxmlformats.org/officeDocument/2006/relationships/image" Target="../media/image2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image" Target="../media/image20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492E-E00B-4BF7-82D5-AEFE527AE08C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EDB34E6-172D-4BED-9E50-C2310D781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D1EDA-1C1A-47B4-AF6D-02BC7B637A11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2A131-94C8-4134-BADF-6B8DB9244D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6BB5B-5508-40CE-9ED6-01200F2A8345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B576D-3D25-4B0D-BDC9-17EDBEFD69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143000"/>
            <a:ext cx="8229600" cy="5430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D9703-97A6-4EC7-B7FF-0DDDA9B6E3B6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1E324-7EAC-492F-A7D7-A08C3B27C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89FE5-84AF-4E2A-B9FF-A19AB17CE93C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E1B1-6623-46CB-B8AE-5EBFD8AA19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DCBA9-5751-447E-83C9-58A63C77C98C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EA300-6030-4076-A5EA-A8FC7F1680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42119-0C0A-4913-9791-3BBFBDF57704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3C08-32B6-4D3F-B53E-1E04D00E53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60385E-F6F0-46CD-BDB3-ED8B8B78F5A3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FD731B-92C2-470A-9405-9723F2EBBA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AE1EE-FD54-46B0-B0B0-FE7F14293BCC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BFD27-1E9F-47DB-93B6-082E70E42A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9802A-8BDE-40D0-84D4-DD2F01329016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BF82-1B39-4F34-9E68-9A94DB5DE3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B13CE-2C65-4209-93B1-1714CA063515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7FFA-05D2-40DC-B1B6-D02A216EB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8274E-0319-4790-B85D-11365E8293C4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43E4C-71CE-4083-A441-D10BAAE6F3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6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6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A590E1-8075-43F1-AF2E-61B5E26083F9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9A5FED-EC20-4761-8A5E-1FDD0FD55F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5" r:id="rId1"/>
    <p:sldLayoutId id="2147484306" r:id="rId2"/>
    <p:sldLayoutId id="2147484307" r:id="rId3"/>
    <p:sldLayoutId id="2147484308" r:id="rId4"/>
    <p:sldLayoutId id="2147484316" r:id="rId5"/>
    <p:sldLayoutId id="2147484317" r:id="rId6"/>
    <p:sldLayoutId id="2147484309" r:id="rId7"/>
    <p:sldLayoutId id="2147484310" r:id="rId8"/>
    <p:sldLayoutId id="2147484311" r:id="rId9"/>
    <p:sldLayoutId id="2147484312" r:id="rId10"/>
    <p:sldLayoutId id="2147484313" r:id="rId11"/>
    <p:sldLayoutId id="214748431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▫"/>
        <a:defRPr sz="2000" kern="1200">
          <a:solidFill>
            <a:srgbClr val="A8CDD7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ge.edu.ru/" TargetMode="External"/><Relationship Id="rId13" Type="http://schemas.openxmlformats.org/officeDocument/2006/relationships/hyperlink" Target="http://4ege.ru/" TargetMode="External"/><Relationship Id="rId3" Type="http://schemas.openxmlformats.org/officeDocument/2006/relationships/hyperlink" Target="http://mathege.ru/" TargetMode="External"/><Relationship Id="rId7" Type="http://schemas.openxmlformats.org/officeDocument/2006/relationships/hyperlink" Target="http://uztest.ru/" TargetMode="External"/><Relationship Id="rId12" Type="http://schemas.openxmlformats.org/officeDocument/2006/relationships/hyperlink" Target="http://www.diary.ru/~eek/" TargetMode="External"/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ge-trener.ru/" TargetMode="External"/><Relationship Id="rId11" Type="http://schemas.openxmlformats.org/officeDocument/2006/relationships/hyperlink" Target="http://www.alexlarin.narod.ru/ege.html" TargetMode="External"/><Relationship Id="rId5" Type="http://schemas.openxmlformats.org/officeDocument/2006/relationships/hyperlink" Target="http://egetrener.ru/" TargetMode="External"/><Relationship Id="rId10" Type="http://schemas.openxmlformats.org/officeDocument/2006/relationships/hyperlink" Target="http://hi-edu.tv/movies.html?category=3" TargetMode="External"/><Relationship Id="rId4" Type="http://schemas.openxmlformats.org/officeDocument/2006/relationships/hyperlink" Target="http://www.mathege.ru:8080/" TargetMode="External"/><Relationship Id="rId9" Type="http://schemas.openxmlformats.org/officeDocument/2006/relationships/hyperlink" Target="http://www.edu.ru/abitur/act.39/index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:8080/or/GetPicture?picId=3113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подсолнух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3138" cy="9810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5724525" y="4365625"/>
            <a:ext cx="3230563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2000" kern="10" dirty="0">
              <a:ln w="15875">
                <a:solidFill>
                  <a:srgbClr val="8A8E72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1835150" y="549275"/>
            <a:ext cx="5543550" cy="2592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Подготовка к ЕГЭ по математике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Решение заданий В8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/>
          </p:cNvSpPr>
          <p:nvPr/>
        </p:nvSpPr>
        <p:spPr bwMode="auto">
          <a:xfrm>
            <a:off x="250825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600" b="1">
                <a:solidFill>
                  <a:schemeClr val="tx2"/>
                </a:solidFill>
                <a:latin typeface="Trebuchet MS" pitchFamily="34" charset="0"/>
              </a:rPr>
              <a:t>Прототип задания </a:t>
            </a:r>
            <a:r>
              <a:rPr lang="en-US" sz="3600" b="1">
                <a:solidFill>
                  <a:schemeClr val="tx2"/>
                </a:solidFill>
                <a:latin typeface="Trebuchet MS" pitchFamily="34" charset="0"/>
              </a:rPr>
              <a:t>B</a:t>
            </a:r>
            <a:r>
              <a:rPr lang="ru-RU" sz="3600" b="1">
                <a:solidFill>
                  <a:schemeClr val="tx2"/>
                </a:solidFill>
                <a:latin typeface="Trebuchet MS" pitchFamily="34" charset="0"/>
              </a:rPr>
              <a:t>8 </a:t>
            </a:r>
            <a:r>
              <a:rPr lang="en-US" sz="3600" b="1">
                <a:solidFill>
                  <a:schemeClr val="tx2"/>
                </a:solidFill>
                <a:latin typeface="Trebuchet MS" pitchFamily="34" charset="0"/>
              </a:rPr>
              <a:t>(</a:t>
            </a:r>
            <a:r>
              <a:rPr lang="ru-RU" sz="3600" b="1">
                <a:solidFill>
                  <a:schemeClr val="tx2"/>
                </a:solidFill>
                <a:latin typeface="Trebuchet MS" pitchFamily="34" charset="0"/>
              </a:rPr>
              <a:t>№ 27488</a:t>
            </a:r>
            <a:r>
              <a:rPr lang="ru-RU" sz="3600">
                <a:solidFill>
                  <a:schemeClr val="tx2"/>
                </a:solidFill>
                <a:latin typeface="Trebuchet MS" pitchFamily="34" charset="0"/>
              </a:rPr>
              <a:t> </a:t>
            </a:r>
            <a:r>
              <a:rPr lang="en-US" sz="3600" b="1">
                <a:solidFill>
                  <a:schemeClr val="tx2"/>
                </a:solidFill>
                <a:latin typeface="Trebuchet MS" pitchFamily="34" charset="0"/>
              </a:rPr>
              <a:t>)</a:t>
            </a:r>
          </a:p>
        </p:txBody>
      </p:sp>
      <p:pic>
        <p:nvPicPr>
          <p:cNvPr id="14339" name="Picture 5" descr="MA.E10.B8.104_dop/innerimg0.jpg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133600"/>
            <a:ext cx="4321175" cy="2992438"/>
          </a:xfrm>
        </p:spPr>
      </p:pic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107950" y="1268413"/>
            <a:ext cx="9036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400"/>
              <a:t>На рисунке изображен график функции </a:t>
            </a:r>
            <a:r>
              <a:rPr lang="en-US" sz="1400"/>
              <a:t>y=f(x) </a:t>
            </a:r>
            <a:r>
              <a:rPr lang="ru-RU" sz="1400"/>
              <a:t>, определенной на интервале</a:t>
            </a:r>
            <a:r>
              <a:rPr lang="en-US" sz="1400"/>
              <a:t> (-5;5) </a:t>
            </a:r>
            <a:r>
              <a:rPr lang="ru-RU" sz="1400"/>
              <a:t>Определите количество целых точек, в которых производная функции </a:t>
            </a:r>
            <a:r>
              <a:rPr lang="en-US" sz="1400"/>
              <a:t>f(x) </a:t>
            </a:r>
            <a:r>
              <a:rPr lang="ru-RU" sz="1400"/>
              <a:t>отрицательна.</a:t>
            </a:r>
          </a:p>
        </p:txBody>
      </p:sp>
      <p:sp>
        <p:nvSpPr>
          <p:cNvPr id="1536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667941" y="4881567"/>
            <a:ext cx="5408756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4345" name="Line 10"/>
          <p:cNvSpPr>
            <a:spLocks noChangeShapeType="1"/>
          </p:cNvSpPr>
          <p:nvPr/>
        </p:nvSpPr>
        <p:spPr bwMode="auto">
          <a:xfrm>
            <a:off x="0" y="2265363"/>
            <a:ext cx="435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6" name="Line 11"/>
          <p:cNvSpPr>
            <a:spLocks noChangeShapeType="1"/>
          </p:cNvSpPr>
          <p:nvPr/>
        </p:nvSpPr>
        <p:spPr bwMode="auto">
          <a:xfrm>
            <a:off x="0" y="2625725"/>
            <a:ext cx="435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7" name="Line 12"/>
          <p:cNvSpPr>
            <a:spLocks noChangeShapeType="1"/>
          </p:cNvSpPr>
          <p:nvPr/>
        </p:nvSpPr>
        <p:spPr bwMode="auto">
          <a:xfrm>
            <a:off x="-36513" y="2986088"/>
            <a:ext cx="43561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8" name="Line 13"/>
          <p:cNvSpPr>
            <a:spLocks noChangeShapeType="1"/>
          </p:cNvSpPr>
          <p:nvPr/>
        </p:nvSpPr>
        <p:spPr bwMode="auto">
          <a:xfrm>
            <a:off x="-36513" y="3346450"/>
            <a:ext cx="43561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9" name="Line 14"/>
          <p:cNvSpPr>
            <a:spLocks noChangeShapeType="1"/>
          </p:cNvSpPr>
          <p:nvPr/>
        </p:nvSpPr>
        <p:spPr bwMode="auto">
          <a:xfrm>
            <a:off x="-36513" y="4038600"/>
            <a:ext cx="43561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0" name="Line 15"/>
          <p:cNvSpPr>
            <a:spLocks noChangeShapeType="1"/>
          </p:cNvSpPr>
          <p:nvPr/>
        </p:nvSpPr>
        <p:spPr bwMode="auto">
          <a:xfrm>
            <a:off x="-36513" y="4414838"/>
            <a:ext cx="43561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1" name="Line 16"/>
          <p:cNvSpPr>
            <a:spLocks noChangeShapeType="1"/>
          </p:cNvSpPr>
          <p:nvPr/>
        </p:nvSpPr>
        <p:spPr bwMode="auto">
          <a:xfrm>
            <a:off x="-36513" y="4775200"/>
            <a:ext cx="43561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2" name="Line 17"/>
          <p:cNvSpPr>
            <a:spLocks noChangeShapeType="1"/>
          </p:cNvSpPr>
          <p:nvPr/>
        </p:nvSpPr>
        <p:spPr bwMode="auto">
          <a:xfrm>
            <a:off x="384175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3" name="Line 18"/>
          <p:cNvSpPr>
            <a:spLocks noChangeShapeType="1"/>
          </p:cNvSpPr>
          <p:nvPr/>
        </p:nvSpPr>
        <p:spPr bwMode="auto">
          <a:xfrm>
            <a:off x="728663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4" name="Line 19"/>
          <p:cNvSpPr>
            <a:spLocks noChangeShapeType="1"/>
          </p:cNvSpPr>
          <p:nvPr/>
        </p:nvSpPr>
        <p:spPr bwMode="auto">
          <a:xfrm>
            <a:off x="1076325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5" name="Line 20"/>
          <p:cNvSpPr>
            <a:spLocks noChangeShapeType="1"/>
          </p:cNvSpPr>
          <p:nvPr/>
        </p:nvSpPr>
        <p:spPr bwMode="auto">
          <a:xfrm>
            <a:off x="1436688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6" name="Line 21"/>
          <p:cNvSpPr>
            <a:spLocks noChangeShapeType="1"/>
          </p:cNvSpPr>
          <p:nvPr/>
        </p:nvSpPr>
        <p:spPr bwMode="auto">
          <a:xfrm>
            <a:off x="1812925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7" name="Line 22"/>
          <p:cNvSpPr>
            <a:spLocks noChangeShapeType="1"/>
          </p:cNvSpPr>
          <p:nvPr/>
        </p:nvSpPr>
        <p:spPr bwMode="auto">
          <a:xfrm>
            <a:off x="2506663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8" name="Line 23"/>
          <p:cNvSpPr>
            <a:spLocks noChangeShapeType="1"/>
          </p:cNvSpPr>
          <p:nvPr/>
        </p:nvSpPr>
        <p:spPr bwMode="auto">
          <a:xfrm>
            <a:off x="2865438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9" name="Line 24"/>
          <p:cNvSpPr>
            <a:spLocks noChangeShapeType="1"/>
          </p:cNvSpPr>
          <p:nvPr/>
        </p:nvSpPr>
        <p:spPr bwMode="auto">
          <a:xfrm>
            <a:off x="3225800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0" name="Line 25"/>
          <p:cNvSpPr>
            <a:spLocks noChangeShapeType="1"/>
          </p:cNvSpPr>
          <p:nvPr/>
        </p:nvSpPr>
        <p:spPr bwMode="auto">
          <a:xfrm>
            <a:off x="3575050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1" name="Line 26"/>
          <p:cNvSpPr>
            <a:spLocks noChangeShapeType="1"/>
          </p:cNvSpPr>
          <p:nvPr/>
        </p:nvSpPr>
        <p:spPr bwMode="auto">
          <a:xfrm>
            <a:off x="3935413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2" name="Line 27"/>
          <p:cNvSpPr>
            <a:spLocks noChangeShapeType="1"/>
          </p:cNvSpPr>
          <p:nvPr/>
        </p:nvSpPr>
        <p:spPr bwMode="auto">
          <a:xfrm>
            <a:off x="4318000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H="1">
            <a:off x="706438" y="2133600"/>
            <a:ext cx="33337" cy="2663825"/>
          </a:xfrm>
          <a:prstGeom prst="line">
            <a:avLst/>
          </a:prstGeom>
          <a:noFill/>
          <a:ln w="57150">
            <a:solidFill>
              <a:srgbClr val="030CB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V="1">
            <a:off x="2522538" y="2133600"/>
            <a:ext cx="0" cy="2663825"/>
          </a:xfrm>
          <a:prstGeom prst="line">
            <a:avLst/>
          </a:prstGeom>
          <a:noFill/>
          <a:ln w="57150">
            <a:solidFill>
              <a:srgbClr val="030CB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94" name="Freeform 34"/>
          <p:cNvSpPr>
            <a:spLocks/>
          </p:cNvSpPr>
          <p:nvPr/>
        </p:nvSpPr>
        <p:spPr bwMode="auto">
          <a:xfrm>
            <a:off x="755650" y="2252663"/>
            <a:ext cx="1728788" cy="2112962"/>
          </a:xfrm>
          <a:custGeom>
            <a:avLst/>
            <a:gdLst>
              <a:gd name="T0" fmla="*/ 2147483647 w 1089"/>
              <a:gd name="T1" fmla="*/ 2147483647 h 1331"/>
              <a:gd name="T2" fmla="*/ 2147483647 w 1089"/>
              <a:gd name="T3" fmla="*/ 2147483647 h 1331"/>
              <a:gd name="T4" fmla="*/ 2147483647 w 1089"/>
              <a:gd name="T5" fmla="*/ 2147483647 h 1331"/>
              <a:gd name="T6" fmla="*/ 2147483647 w 1089"/>
              <a:gd name="T7" fmla="*/ 2147483647 h 1331"/>
              <a:gd name="T8" fmla="*/ 2147483647 w 1089"/>
              <a:gd name="T9" fmla="*/ 2147483647 h 1331"/>
              <a:gd name="T10" fmla="*/ 2147483647 w 1089"/>
              <a:gd name="T11" fmla="*/ 2147483647 h 1331"/>
              <a:gd name="T12" fmla="*/ 2147483647 w 1089"/>
              <a:gd name="T13" fmla="*/ 2147483647 h 1331"/>
              <a:gd name="T14" fmla="*/ 2147483647 w 1089"/>
              <a:gd name="T15" fmla="*/ 2147483647 h 1331"/>
              <a:gd name="T16" fmla="*/ 2147483647 w 1089"/>
              <a:gd name="T17" fmla="*/ 2147483647 h 1331"/>
              <a:gd name="T18" fmla="*/ 0 w 1089"/>
              <a:gd name="T19" fmla="*/ 2147483647 h 133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89"/>
              <a:gd name="T31" fmla="*/ 0 h 1331"/>
              <a:gd name="T32" fmla="*/ 1089 w 1089"/>
              <a:gd name="T33" fmla="*/ 1331 h 133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89" h="1331">
                <a:moveTo>
                  <a:pt x="1089" y="1331"/>
                </a:moveTo>
                <a:cubicBezTo>
                  <a:pt x="1058" y="1229"/>
                  <a:pt x="1028" y="1127"/>
                  <a:pt x="998" y="1059"/>
                </a:cubicBezTo>
                <a:cubicBezTo>
                  <a:pt x="968" y="991"/>
                  <a:pt x="937" y="952"/>
                  <a:pt x="907" y="922"/>
                </a:cubicBezTo>
                <a:cubicBezTo>
                  <a:pt x="877" y="892"/>
                  <a:pt x="854" y="915"/>
                  <a:pt x="816" y="877"/>
                </a:cubicBezTo>
                <a:cubicBezTo>
                  <a:pt x="778" y="839"/>
                  <a:pt x="710" y="772"/>
                  <a:pt x="680" y="696"/>
                </a:cubicBezTo>
                <a:cubicBezTo>
                  <a:pt x="650" y="620"/>
                  <a:pt x="650" y="491"/>
                  <a:pt x="635" y="423"/>
                </a:cubicBezTo>
                <a:cubicBezTo>
                  <a:pt x="620" y="355"/>
                  <a:pt x="635" y="340"/>
                  <a:pt x="590" y="287"/>
                </a:cubicBezTo>
                <a:cubicBezTo>
                  <a:pt x="545" y="234"/>
                  <a:pt x="446" y="151"/>
                  <a:pt x="363" y="106"/>
                </a:cubicBezTo>
                <a:cubicBezTo>
                  <a:pt x="280" y="61"/>
                  <a:pt x="151" y="30"/>
                  <a:pt x="91" y="15"/>
                </a:cubicBezTo>
                <a:cubicBezTo>
                  <a:pt x="31" y="0"/>
                  <a:pt x="23" y="30"/>
                  <a:pt x="0" y="15"/>
                </a:cubicBezTo>
              </a:path>
            </a:pathLst>
          </a:custGeom>
          <a:noFill/>
          <a:ln w="57150">
            <a:solidFill>
              <a:srgbClr val="2FB50B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 flipV="1">
            <a:off x="3203575" y="2133600"/>
            <a:ext cx="0" cy="2663825"/>
          </a:xfrm>
          <a:prstGeom prst="line">
            <a:avLst/>
          </a:prstGeom>
          <a:noFill/>
          <a:ln w="57150">
            <a:solidFill>
              <a:srgbClr val="030CB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97" name="Line 37"/>
          <p:cNvSpPr>
            <a:spLocks noChangeShapeType="1"/>
          </p:cNvSpPr>
          <p:nvPr/>
        </p:nvSpPr>
        <p:spPr bwMode="auto">
          <a:xfrm flipV="1">
            <a:off x="3590925" y="2133600"/>
            <a:ext cx="0" cy="2663825"/>
          </a:xfrm>
          <a:prstGeom prst="line">
            <a:avLst/>
          </a:prstGeom>
          <a:noFill/>
          <a:ln w="57150">
            <a:solidFill>
              <a:srgbClr val="030CB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8" name="Line 38"/>
          <p:cNvSpPr>
            <a:spLocks noChangeShapeType="1"/>
          </p:cNvSpPr>
          <p:nvPr/>
        </p:nvSpPr>
        <p:spPr bwMode="auto">
          <a:xfrm>
            <a:off x="0" y="3689350"/>
            <a:ext cx="4356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9" name="Line 39"/>
          <p:cNvSpPr>
            <a:spLocks noChangeShapeType="1"/>
          </p:cNvSpPr>
          <p:nvPr/>
        </p:nvSpPr>
        <p:spPr bwMode="auto">
          <a:xfrm>
            <a:off x="2162175" y="2276475"/>
            <a:ext cx="0" cy="2736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3851275" y="5084763"/>
            <a:ext cx="49323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/>
              <a:t>f</a:t>
            </a:r>
            <a:r>
              <a:rPr lang="ru-RU"/>
              <a:t>(</a:t>
            </a:r>
            <a:r>
              <a:rPr lang="en-US"/>
              <a:t>x</a:t>
            </a:r>
            <a:r>
              <a:rPr lang="ru-RU"/>
              <a:t>) убывает на [-4;1] и на [3;4].</a:t>
            </a:r>
          </a:p>
          <a:p>
            <a:pPr algn="ctr"/>
            <a:r>
              <a:rPr lang="ru-RU"/>
              <a:t>Значит производная функции отрицательна на этих отрезках. Количество целых точек </a:t>
            </a:r>
            <a:r>
              <a:rPr lang="ru-RU" sz="2000"/>
              <a:t>4</a:t>
            </a:r>
          </a:p>
          <a:p>
            <a:pPr algn="ctr"/>
            <a:endParaRPr lang="ru-RU" sz="2000" b="1">
              <a:solidFill>
                <a:schemeClr val="accent2"/>
              </a:solidFill>
            </a:endParaRPr>
          </a:p>
          <a:p>
            <a:pPr algn="ctr"/>
            <a:r>
              <a:rPr lang="ru-RU" sz="2000" b="1">
                <a:solidFill>
                  <a:schemeClr val="accent2"/>
                </a:solidFill>
              </a:rPr>
              <a:t>ОТВЕТ:4</a:t>
            </a:r>
          </a:p>
        </p:txBody>
      </p:sp>
      <p:sp>
        <p:nvSpPr>
          <p:cNvPr id="15401" name="Freeform 41"/>
          <p:cNvSpPr>
            <a:spLocks/>
          </p:cNvSpPr>
          <p:nvPr/>
        </p:nvSpPr>
        <p:spPr bwMode="auto">
          <a:xfrm>
            <a:off x="3203575" y="3644900"/>
            <a:ext cx="431800" cy="1079500"/>
          </a:xfrm>
          <a:custGeom>
            <a:avLst/>
            <a:gdLst>
              <a:gd name="T0" fmla="*/ 0 w 272"/>
              <a:gd name="T1" fmla="*/ 0 h 680"/>
              <a:gd name="T2" fmla="*/ 2147483647 w 272"/>
              <a:gd name="T3" fmla="*/ 2147483647 h 680"/>
              <a:gd name="T4" fmla="*/ 2147483647 w 272"/>
              <a:gd name="T5" fmla="*/ 2147483647 h 680"/>
              <a:gd name="T6" fmla="*/ 2147483647 w 272"/>
              <a:gd name="T7" fmla="*/ 2147483647 h 680"/>
              <a:gd name="T8" fmla="*/ 2147483647 w 272"/>
              <a:gd name="T9" fmla="*/ 2147483647 h 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"/>
              <a:gd name="T16" fmla="*/ 0 h 680"/>
              <a:gd name="T17" fmla="*/ 272 w 272"/>
              <a:gd name="T18" fmla="*/ 680 h 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" h="680">
                <a:moveTo>
                  <a:pt x="0" y="0"/>
                </a:moveTo>
                <a:cubicBezTo>
                  <a:pt x="30" y="75"/>
                  <a:pt x="61" y="151"/>
                  <a:pt x="91" y="227"/>
                </a:cubicBezTo>
                <a:cubicBezTo>
                  <a:pt x="121" y="303"/>
                  <a:pt x="159" y="394"/>
                  <a:pt x="182" y="454"/>
                </a:cubicBezTo>
                <a:cubicBezTo>
                  <a:pt x="205" y="514"/>
                  <a:pt x="212" y="552"/>
                  <a:pt x="227" y="590"/>
                </a:cubicBezTo>
                <a:cubicBezTo>
                  <a:pt x="242" y="628"/>
                  <a:pt x="265" y="665"/>
                  <a:pt x="272" y="680"/>
                </a:cubicBezTo>
              </a:path>
            </a:pathLst>
          </a:custGeom>
          <a:noFill/>
          <a:ln w="57150">
            <a:solidFill>
              <a:srgbClr val="2FB50B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928688" y="3643313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1357313" y="3643313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1785938" y="3643313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2071688" y="3643313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88" grpId="0" animBg="1"/>
      <p:bldP spid="15389" grpId="0" animBg="1"/>
      <p:bldP spid="15394" grpId="0" animBg="1"/>
      <p:bldP spid="15396" grpId="0" animBg="1"/>
      <p:bldP spid="15397" grpId="0" animBg="1"/>
      <p:bldP spid="14368" grpId="0" animBg="1"/>
      <p:bldP spid="15400" grpId="0"/>
      <p:bldP spid="15401" grpId="0" animBg="1"/>
      <p:bldP spid="34" grpId="0" animBg="1"/>
      <p:bldP spid="34" grpId="1" animBg="1"/>
      <p:bldP spid="35" grpId="0" animBg="1"/>
      <p:bldP spid="35" grpId="1" animBg="1"/>
      <p:bldP spid="36" grpId="0" animBg="1"/>
      <p:bldP spid="37" grpId="0" animBg="1"/>
      <p:bldP spid="3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5363" name="Rectangle 16"/>
          <p:cNvSpPr>
            <a:spLocks noChangeArrowheads="1"/>
          </p:cNvSpPr>
          <p:nvPr/>
        </p:nvSpPr>
        <p:spPr bwMode="auto">
          <a:xfrm>
            <a:off x="0" y="3975100"/>
            <a:ext cx="91440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0200"/>
              <a:t> </a:t>
            </a:r>
            <a:r>
              <a:rPr lang="ru-RU" sz="1000"/>
              <a:t>                                                         </a:t>
            </a:r>
          </a:p>
        </p:txBody>
      </p:sp>
      <p:graphicFrame>
        <p:nvGraphicFramePr>
          <p:cNvPr id="68612" name="Group 4"/>
          <p:cNvGraphicFramePr>
            <a:graphicFrameLocks noGrp="1"/>
          </p:cNvGraphicFramePr>
          <p:nvPr/>
        </p:nvGraphicFramePr>
        <p:xfrm>
          <a:off x="0" y="908050"/>
          <a:ext cx="9144000" cy="5976938"/>
        </p:xfrm>
        <a:graphic>
          <a:graphicData uri="http://schemas.openxmlformats.org/drawingml/2006/table">
            <a:tbl>
              <a:tblPr/>
              <a:tblGrid>
                <a:gridCol w="4678363"/>
                <a:gridCol w="4465637"/>
              </a:tblGrid>
              <a:tr h="597693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6871)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рисунке изображен график функции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y=f(x)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определенной на интервале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(-1;12)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Определите количество целых точек, в которых производная функции отрицательна.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6873)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рисунке изображен график функции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y=f(x)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определенной на интервале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(-7;7)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Определите количество целых точек, в которых производная функции отрицательна.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9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pic>
        <p:nvPicPr>
          <p:cNvPr id="15372" name="Picture 13" descr="task-1/ps/task-1.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4572000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Picture 18" descr="task-1/ps/task-1.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2276475"/>
            <a:ext cx="43561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28966" y="48847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3419475" y="5084763"/>
            <a:ext cx="456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C00CC"/>
                </a:solidFill>
              </a:rPr>
              <a:t>ОТВЕТЫ:</a:t>
            </a:r>
            <a:r>
              <a:rPr lang="ru-RU"/>
              <a:t> </a:t>
            </a:r>
            <a:r>
              <a:rPr lang="ru-RU" b="1"/>
              <a:t>№ 6771: 3</a:t>
            </a:r>
            <a:endParaRPr lang="ru-RU"/>
          </a:p>
          <a:p>
            <a:r>
              <a:rPr lang="ru-RU" b="1"/>
              <a:t>	   № 6873: 3</a:t>
            </a:r>
          </a:p>
        </p:txBody>
      </p:sp>
      <p:sp>
        <p:nvSpPr>
          <p:cNvPr id="10" name="Овал 9"/>
          <p:cNvSpPr/>
          <p:nvPr/>
        </p:nvSpPr>
        <p:spPr>
          <a:xfrm>
            <a:off x="1143000" y="3500438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857875" y="3357563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786063" y="3500438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571750" y="3571875"/>
            <a:ext cx="128588" cy="1285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286625" y="3357563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72375" y="3357563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 animBg="1"/>
      <p:bldP spid="2" grpId="0"/>
      <p:bldP spid="2" grpId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/>
          </p:cNvSpPr>
          <p:nvPr>
            <p:ph type="title"/>
          </p:nvPr>
        </p:nvSpPr>
        <p:spPr>
          <a:xfrm>
            <a:off x="0" y="260350"/>
            <a:ext cx="8675688" cy="1066800"/>
          </a:xfrm>
          <a:noFill/>
        </p:spPr>
        <p:txBody>
          <a:bodyPr/>
          <a:lstStyle/>
          <a:p>
            <a:pPr eaLnBrk="1" hangingPunct="1"/>
            <a:r>
              <a:rPr lang="ru-RU" sz="3600" b="1" smtClean="0"/>
              <a:t>Прототип задания </a:t>
            </a:r>
            <a:r>
              <a:rPr lang="en-US" sz="3600" b="1" smtClean="0"/>
              <a:t>B</a:t>
            </a:r>
            <a:r>
              <a:rPr lang="ru-RU" sz="3600" b="1" smtClean="0"/>
              <a:t>8 </a:t>
            </a:r>
            <a:r>
              <a:rPr lang="en-US" sz="3600" b="1" smtClean="0"/>
              <a:t>(</a:t>
            </a:r>
            <a:r>
              <a:rPr lang="ru-RU" sz="3600" b="1" smtClean="0"/>
              <a:t>№ 27489</a:t>
            </a:r>
            <a:r>
              <a:rPr lang="ru-RU" sz="3600" smtClean="0"/>
              <a:t> </a:t>
            </a:r>
            <a:r>
              <a:rPr lang="en-US" sz="3600" b="1" smtClean="0"/>
              <a:t>)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1196975"/>
            <a:ext cx="925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/>
              <a:t>На рисунке изображен график функции </a:t>
            </a:r>
            <a:r>
              <a:rPr lang="en-US" sz="1400"/>
              <a:t>y=f(x),</a:t>
            </a:r>
            <a:r>
              <a:rPr lang="ru-RU" sz="1400"/>
              <a:t> определенной на интервале </a:t>
            </a:r>
            <a:r>
              <a:rPr lang="en-US" sz="1400"/>
              <a:t>(-5;5). </a:t>
            </a:r>
            <a:r>
              <a:rPr lang="ru-RU" sz="1400"/>
              <a:t>Найдите количество точек, в которых касательная к графику функции параллельна прямой </a:t>
            </a:r>
            <a:r>
              <a:rPr lang="en-US" sz="1400"/>
              <a:t>y=6 </a:t>
            </a:r>
            <a:r>
              <a:rPr lang="ru-RU" sz="1400"/>
              <a:t>или совпадает с ней. </a:t>
            </a:r>
          </a:p>
        </p:txBody>
      </p:sp>
      <p:pic>
        <p:nvPicPr>
          <p:cNvPr id="16388" name="Picture 6" descr="MA.E10.B8.102_dop/innerimg0.jpg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700213"/>
            <a:ext cx="4105275" cy="2841625"/>
          </a:xfrm>
        </p:spPr>
      </p:pic>
      <p:sp>
        <p:nvSpPr>
          <p:cNvPr id="1638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462328" y="48847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6393" name="Line 13"/>
          <p:cNvSpPr>
            <a:spLocks noChangeShapeType="1"/>
          </p:cNvSpPr>
          <p:nvPr/>
        </p:nvSpPr>
        <p:spPr bwMode="auto">
          <a:xfrm flipH="1">
            <a:off x="384175" y="1701800"/>
            <a:ext cx="11113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Line 14"/>
          <p:cNvSpPr>
            <a:spLocks noChangeShapeType="1"/>
          </p:cNvSpPr>
          <p:nvPr/>
        </p:nvSpPr>
        <p:spPr bwMode="auto">
          <a:xfrm flipH="1">
            <a:off x="711200" y="1700213"/>
            <a:ext cx="11113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5" name="Line 15"/>
          <p:cNvSpPr>
            <a:spLocks noChangeShapeType="1"/>
          </p:cNvSpPr>
          <p:nvPr/>
        </p:nvSpPr>
        <p:spPr bwMode="auto">
          <a:xfrm flipH="1">
            <a:off x="1031875" y="1700213"/>
            <a:ext cx="11113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6" name="Line 16"/>
          <p:cNvSpPr>
            <a:spLocks noChangeShapeType="1"/>
          </p:cNvSpPr>
          <p:nvPr/>
        </p:nvSpPr>
        <p:spPr bwMode="auto">
          <a:xfrm flipH="1">
            <a:off x="1370013" y="1684338"/>
            <a:ext cx="11112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7" name="Line 17"/>
          <p:cNvSpPr>
            <a:spLocks noChangeShapeType="1"/>
          </p:cNvSpPr>
          <p:nvPr/>
        </p:nvSpPr>
        <p:spPr bwMode="auto">
          <a:xfrm flipH="1">
            <a:off x="1703388" y="1700213"/>
            <a:ext cx="11112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8" name="Line 18"/>
          <p:cNvSpPr>
            <a:spLocks noChangeShapeType="1"/>
          </p:cNvSpPr>
          <p:nvPr/>
        </p:nvSpPr>
        <p:spPr bwMode="auto">
          <a:xfrm flipH="1">
            <a:off x="2357438" y="1700213"/>
            <a:ext cx="11112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9" name="Line 19"/>
          <p:cNvSpPr>
            <a:spLocks noChangeShapeType="1"/>
          </p:cNvSpPr>
          <p:nvPr/>
        </p:nvSpPr>
        <p:spPr bwMode="auto">
          <a:xfrm flipH="1">
            <a:off x="2711450" y="1700213"/>
            <a:ext cx="11113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0" name="Line 20"/>
          <p:cNvSpPr>
            <a:spLocks noChangeShapeType="1"/>
          </p:cNvSpPr>
          <p:nvPr/>
        </p:nvSpPr>
        <p:spPr bwMode="auto">
          <a:xfrm flipH="1">
            <a:off x="3054350" y="1700213"/>
            <a:ext cx="11113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1" name="Line 21"/>
          <p:cNvSpPr>
            <a:spLocks noChangeShapeType="1"/>
          </p:cNvSpPr>
          <p:nvPr/>
        </p:nvSpPr>
        <p:spPr bwMode="auto">
          <a:xfrm flipH="1">
            <a:off x="3381375" y="1701800"/>
            <a:ext cx="11113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2" name="Line 22"/>
          <p:cNvSpPr>
            <a:spLocks noChangeShapeType="1"/>
          </p:cNvSpPr>
          <p:nvPr/>
        </p:nvSpPr>
        <p:spPr bwMode="auto">
          <a:xfrm flipH="1">
            <a:off x="3719513" y="1700213"/>
            <a:ext cx="11112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3" name="Line 23"/>
          <p:cNvSpPr>
            <a:spLocks noChangeShapeType="1"/>
          </p:cNvSpPr>
          <p:nvPr/>
        </p:nvSpPr>
        <p:spPr bwMode="auto">
          <a:xfrm>
            <a:off x="0" y="1833563"/>
            <a:ext cx="4067175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4" name="Line 24"/>
          <p:cNvSpPr>
            <a:spLocks noChangeShapeType="1"/>
          </p:cNvSpPr>
          <p:nvPr/>
        </p:nvSpPr>
        <p:spPr bwMode="auto">
          <a:xfrm>
            <a:off x="0" y="2155825"/>
            <a:ext cx="40671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5" name="Line 25"/>
          <p:cNvSpPr>
            <a:spLocks noChangeShapeType="1"/>
          </p:cNvSpPr>
          <p:nvPr/>
        </p:nvSpPr>
        <p:spPr bwMode="auto">
          <a:xfrm>
            <a:off x="0" y="2492375"/>
            <a:ext cx="40671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6" name="Line 26"/>
          <p:cNvSpPr>
            <a:spLocks noChangeShapeType="1"/>
          </p:cNvSpPr>
          <p:nvPr/>
        </p:nvSpPr>
        <p:spPr bwMode="auto">
          <a:xfrm>
            <a:off x="0" y="2825750"/>
            <a:ext cx="40671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7" name="Line 27"/>
          <p:cNvSpPr>
            <a:spLocks noChangeShapeType="1"/>
          </p:cNvSpPr>
          <p:nvPr/>
        </p:nvSpPr>
        <p:spPr bwMode="auto">
          <a:xfrm>
            <a:off x="0" y="3511550"/>
            <a:ext cx="40671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8" name="Line 28"/>
          <p:cNvSpPr>
            <a:spLocks noChangeShapeType="1"/>
          </p:cNvSpPr>
          <p:nvPr/>
        </p:nvSpPr>
        <p:spPr bwMode="auto">
          <a:xfrm>
            <a:off x="34925" y="3856038"/>
            <a:ext cx="4067175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9" name="Line 29"/>
          <p:cNvSpPr>
            <a:spLocks noChangeShapeType="1"/>
          </p:cNvSpPr>
          <p:nvPr/>
        </p:nvSpPr>
        <p:spPr bwMode="auto">
          <a:xfrm>
            <a:off x="34925" y="4198938"/>
            <a:ext cx="4067175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0" name="Line 30"/>
          <p:cNvSpPr>
            <a:spLocks noChangeShapeType="1"/>
          </p:cNvSpPr>
          <p:nvPr/>
        </p:nvSpPr>
        <p:spPr bwMode="auto">
          <a:xfrm>
            <a:off x="0" y="3190875"/>
            <a:ext cx="4067175" cy="11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1" name="Line 31"/>
          <p:cNvSpPr>
            <a:spLocks noChangeShapeType="1"/>
          </p:cNvSpPr>
          <p:nvPr/>
        </p:nvSpPr>
        <p:spPr bwMode="auto">
          <a:xfrm flipH="1">
            <a:off x="2039938" y="1700213"/>
            <a:ext cx="11112" cy="2879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2" name="TextBox 25"/>
          <p:cNvSpPr txBox="1">
            <a:spLocks noChangeArrowheads="1"/>
          </p:cNvSpPr>
          <p:nvPr/>
        </p:nvSpPr>
        <p:spPr bwMode="auto">
          <a:xfrm>
            <a:off x="4643438" y="5286375"/>
            <a:ext cx="20716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К=0</a:t>
            </a:r>
          </a:p>
          <a:p>
            <a:endParaRPr lang="ru-RU"/>
          </a:p>
          <a:p>
            <a:r>
              <a:rPr lang="ru-RU" b="1">
                <a:solidFill>
                  <a:srgbClr val="C00000"/>
                </a:solidFill>
              </a:rPr>
              <a:t>Ответ: 4 точки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625" y="285750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7411" name="Rectangle 16"/>
          <p:cNvSpPr>
            <a:spLocks noChangeArrowheads="1"/>
          </p:cNvSpPr>
          <p:nvPr/>
        </p:nvSpPr>
        <p:spPr bwMode="auto">
          <a:xfrm>
            <a:off x="0" y="3975100"/>
            <a:ext cx="91440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0200"/>
              <a:t> </a:t>
            </a:r>
            <a:r>
              <a:rPr lang="ru-RU" sz="1000"/>
              <a:t>                                                         </a:t>
            </a:r>
          </a:p>
        </p:txBody>
      </p:sp>
      <p:graphicFrame>
        <p:nvGraphicFramePr>
          <p:cNvPr id="69636" name="Group 4"/>
          <p:cNvGraphicFramePr>
            <a:graphicFrameLocks noGrp="1"/>
          </p:cNvGraphicFramePr>
          <p:nvPr/>
        </p:nvGraphicFramePr>
        <p:xfrm>
          <a:off x="0" y="1285875"/>
          <a:ext cx="9144000" cy="5599113"/>
        </p:xfrm>
        <a:graphic>
          <a:graphicData uri="http://schemas.openxmlformats.org/drawingml/2006/table">
            <a:tbl>
              <a:tblPr/>
              <a:tblGrid>
                <a:gridCol w="4714876"/>
                <a:gridCol w="4429124"/>
              </a:tblGrid>
              <a:tr h="559912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6401)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 рисунке изображен график функции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), определенной на интервале(-9;8). Найдите количество точек, в которых касательная к графику функции параллельна прямой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=10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6421)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 рисунке изображен график функции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), определенной на интервале(-5;5)Найдите количество точек, в которых касательная к графику функции параллельна прямой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=6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19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pic>
        <p:nvPicPr>
          <p:cNvPr id="17420" name="Picture 10" descr="MA.E10.B8.82_dop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500"/>
            <a:ext cx="4572000" cy="232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12" descr="MA.E10.B8.102_dop/innerimg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2643188"/>
            <a:ext cx="4427537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300403" y="5429264"/>
            <a:ext cx="5611842" cy="133983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3500438" y="5715000"/>
            <a:ext cx="456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00000"/>
                </a:solidFill>
              </a:rPr>
              <a:t>ОТВЕТЫ: </a:t>
            </a:r>
            <a:r>
              <a:rPr lang="ru-RU" b="1">
                <a:solidFill>
                  <a:srgbClr val="C00000"/>
                </a:solidFill>
              </a:rPr>
              <a:t>№ 6401: 6</a:t>
            </a:r>
            <a:endParaRPr lang="ru-RU">
              <a:solidFill>
                <a:srgbClr val="C00000"/>
              </a:solidFill>
            </a:endParaRPr>
          </a:p>
          <a:p>
            <a:r>
              <a:rPr lang="ru-RU" b="1">
                <a:solidFill>
                  <a:srgbClr val="C00000"/>
                </a:solidFill>
              </a:rPr>
              <a:t>	   № 6421: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/>
          </p:cNvSpPr>
          <p:nvPr>
            <p:ph type="title"/>
          </p:nvPr>
        </p:nvSpPr>
        <p:spPr>
          <a:xfrm>
            <a:off x="0" y="260350"/>
            <a:ext cx="8229600" cy="1066800"/>
          </a:xfrm>
          <a:noFill/>
        </p:spPr>
        <p:txBody>
          <a:bodyPr/>
          <a:lstStyle/>
          <a:p>
            <a:pPr eaLnBrk="1" hangingPunct="1"/>
            <a:r>
              <a:rPr lang="ru-RU" sz="3600" b="1" smtClean="0"/>
              <a:t>Прототип задания </a:t>
            </a:r>
            <a:r>
              <a:rPr lang="en-US" sz="3600" b="1" smtClean="0"/>
              <a:t>B</a:t>
            </a:r>
            <a:r>
              <a:rPr lang="ru-RU" sz="3600" b="1" smtClean="0"/>
              <a:t>8 </a:t>
            </a:r>
            <a:r>
              <a:rPr lang="en-US" sz="3600" b="1" smtClean="0"/>
              <a:t>(</a:t>
            </a:r>
            <a:r>
              <a:rPr lang="ru-RU" sz="3600" b="1" smtClean="0"/>
              <a:t>№ 27490</a:t>
            </a:r>
            <a:r>
              <a:rPr lang="en-US" sz="3600" b="1" smtClean="0"/>
              <a:t>)</a:t>
            </a:r>
          </a:p>
        </p:txBody>
      </p:sp>
      <p:sp>
        <p:nvSpPr>
          <p:cNvPr id="184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18436" name="Rectangle 9"/>
          <p:cNvSpPr>
            <a:spLocks noChangeArrowheads="1"/>
          </p:cNvSpPr>
          <p:nvPr/>
        </p:nvSpPr>
        <p:spPr bwMode="auto">
          <a:xfrm>
            <a:off x="0" y="1196975"/>
            <a:ext cx="903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На рисунке изображен график функции </a:t>
            </a:r>
            <a:r>
              <a:rPr lang="en-US"/>
              <a:t>y=f(x),</a:t>
            </a:r>
            <a:r>
              <a:rPr lang="ru-RU"/>
              <a:t>определенной на интервале </a:t>
            </a:r>
            <a:r>
              <a:rPr lang="en-US"/>
              <a:t>(-2;12). </a:t>
            </a:r>
            <a:r>
              <a:rPr lang="ru-RU"/>
              <a:t>Найдите сумму точек экстремума функции </a:t>
            </a:r>
            <a:r>
              <a:rPr lang="en-US"/>
              <a:t>f(x).</a:t>
            </a:r>
            <a:endParaRPr lang="ru-RU"/>
          </a:p>
        </p:txBody>
      </p:sp>
      <p:pic>
        <p:nvPicPr>
          <p:cNvPr id="18437" name="Picture 11" descr="task-3/ps/task-3.2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916113"/>
            <a:ext cx="5184775" cy="2865437"/>
          </a:xfrm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462328" y="48847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455988" y="5149850"/>
            <a:ext cx="56880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/>
              <a:t>Функция имеет 7 точек экстремума; 1, 2, 4, 7, 9, 10, 11.</a:t>
            </a:r>
          </a:p>
          <a:p>
            <a:pPr algn="ctr"/>
            <a:r>
              <a:rPr lang="ru-RU"/>
              <a:t>Найдём их сумму 1+2+4+7+9+10+11=</a:t>
            </a:r>
            <a:r>
              <a:rPr lang="ru-RU" sz="2000"/>
              <a:t>44</a:t>
            </a:r>
          </a:p>
          <a:p>
            <a:pPr algn="ctr"/>
            <a:endParaRPr lang="ru-RU" sz="2000">
              <a:solidFill>
                <a:srgbClr val="FF0000"/>
              </a:solidFill>
            </a:endParaRPr>
          </a:p>
          <a:p>
            <a:pPr algn="ctr"/>
            <a:r>
              <a:rPr lang="ru-RU" sz="2000" b="1">
                <a:solidFill>
                  <a:srgbClr val="FF0000"/>
                </a:solidFill>
              </a:rPr>
              <a:t>ОТВЕТ:44</a:t>
            </a:r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1487488" y="2819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1774825" y="304165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2339975" y="25320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3" name="Oval 17"/>
          <p:cNvSpPr>
            <a:spLocks noChangeArrowheads="1"/>
          </p:cNvSpPr>
          <p:nvPr/>
        </p:nvSpPr>
        <p:spPr bwMode="auto">
          <a:xfrm>
            <a:off x="3221038" y="41941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3790950" y="368935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4367213" y="36734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/>
      <p:bldP spid="19470" grpId="0" animBg="1"/>
      <p:bldP spid="19471" grpId="0" animBg="1"/>
      <p:bldP spid="19472" grpId="0" animBg="1"/>
      <p:bldP spid="19473" grpId="0" animBg="1"/>
      <p:bldP spid="19474" grpId="0" animBg="1"/>
      <p:bldP spid="194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625" y="500063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9459" name="Rectangle 16"/>
          <p:cNvSpPr>
            <a:spLocks noChangeArrowheads="1"/>
          </p:cNvSpPr>
          <p:nvPr/>
        </p:nvSpPr>
        <p:spPr bwMode="auto">
          <a:xfrm>
            <a:off x="0" y="3975100"/>
            <a:ext cx="91440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0200"/>
              <a:t> </a:t>
            </a:r>
            <a:r>
              <a:rPr lang="ru-RU" sz="1000"/>
              <a:t>                                                         </a:t>
            </a:r>
          </a:p>
        </p:txBody>
      </p:sp>
      <p:graphicFrame>
        <p:nvGraphicFramePr>
          <p:cNvPr id="70660" name="Group 4"/>
          <p:cNvGraphicFramePr>
            <a:graphicFrameLocks noGrp="1"/>
          </p:cNvGraphicFramePr>
          <p:nvPr/>
        </p:nvGraphicFramePr>
        <p:xfrm>
          <a:off x="0" y="1643063"/>
          <a:ext cx="9144000" cy="5241925"/>
        </p:xfrm>
        <a:graphic>
          <a:graphicData uri="http://schemas.openxmlformats.org/drawingml/2006/table">
            <a:tbl>
              <a:tblPr/>
              <a:tblGrid>
                <a:gridCol w="4678363"/>
                <a:gridCol w="4465637"/>
              </a:tblGrid>
              <a:tr h="524193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7329)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рисунке изображен график функции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), определенной на интервале(-7;5). Найдите сумму точек экстремума функции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7331)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 рисунке изображен график функции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), определенной на интервале(-7;5). Найдите сумму точек экстремума функции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6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pic>
        <p:nvPicPr>
          <p:cNvPr id="19468" name="Picture 10" descr="task-3/ps/task-3.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71813"/>
            <a:ext cx="4643438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12" descr="task-3/ps/task-3.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714625"/>
            <a:ext cx="4500562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14678" y="5661040"/>
            <a:ext cx="5611842" cy="119696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3286125" y="5857875"/>
            <a:ext cx="456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C00CC"/>
                </a:solidFill>
              </a:rPr>
              <a:t>ОТВЕТЫ:</a:t>
            </a:r>
            <a:r>
              <a:rPr lang="ru-RU"/>
              <a:t> </a:t>
            </a:r>
            <a:r>
              <a:rPr lang="ru-RU" b="1"/>
              <a:t>№ 7329: 0</a:t>
            </a:r>
            <a:endParaRPr lang="ru-RU"/>
          </a:p>
          <a:p>
            <a:r>
              <a:rPr lang="ru-RU" b="1"/>
              <a:t>	   № 7331: -10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/>
          </p:cNvSpPr>
          <p:nvPr>
            <p:ph type="title"/>
          </p:nvPr>
        </p:nvSpPr>
        <p:spPr>
          <a:xfrm>
            <a:off x="107950" y="188913"/>
            <a:ext cx="8856663" cy="1066800"/>
          </a:xfrm>
          <a:noFill/>
        </p:spPr>
        <p:txBody>
          <a:bodyPr/>
          <a:lstStyle/>
          <a:p>
            <a:pPr eaLnBrk="1" hangingPunct="1"/>
            <a:r>
              <a:rPr lang="ru-RU" sz="3600" b="1" smtClean="0"/>
              <a:t>Прототип задания </a:t>
            </a:r>
            <a:r>
              <a:rPr lang="en-US" sz="3600" b="1" smtClean="0"/>
              <a:t>B</a:t>
            </a:r>
            <a:r>
              <a:rPr lang="ru-RU" sz="3600" b="1" smtClean="0"/>
              <a:t>8 </a:t>
            </a:r>
            <a:r>
              <a:rPr lang="en-US" sz="3600" b="1" smtClean="0"/>
              <a:t>(</a:t>
            </a:r>
            <a:r>
              <a:rPr lang="ru-RU" sz="3600" b="1" smtClean="0"/>
              <a:t>№27491</a:t>
            </a:r>
            <a:r>
              <a:rPr lang="en-US" sz="3600" b="1" smtClean="0"/>
              <a:t>)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0" y="112553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/>
              <a:t>На рисунке изображен график производной функции </a:t>
            </a:r>
            <a:r>
              <a:rPr lang="en-US" sz="1400"/>
              <a:t>f(x),</a:t>
            </a:r>
            <a:r>
              <a:rPr lang="ru-RU" sz="1400"/>
              <a:t> определенной на интервале </a:t>
            </a:r>
            <a:r>
              <a:rPr lang="en-US" sz="1400"/>
              <a:t>(-8;3). </a:t>
            </a:r>
            <a:r>
              <a:rPr lang="ru-RU" sz="1400"/>
              <a:t>В какой точке отрезка </a:t>
            </a:r>
            <a:r>
              <a:rPr lang="en-US" sz="1400"/>
              <a:t>[-3;2]  f(x) </a:t>
            </a:r>
            <a:r>
              <a:rPr lang="ru-RU" sz="1400"/>
              <a:t>принимает наибольшее значение. </a:t>
            </a:r>
          </a:p>
        </p:txBody>
      </p:sp>
      <p:pic>
        <p:nvPicPr>
          <p:cNvPr id="20484" name="Picture 6" descr="task-4/ps/task-4.1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844675"/>
            <a:ext cx="3887787" cy="3116263"/>
          </a:xfrm>
        </p:spPr>
      </p:pic>
      <p:sp>
        <p:nvSpPr>
          <p:cNvPr id="2048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467100" y="4881574"/>
            <a:ext cx="5611842" cy="188435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635375" y="5013325"/>
            <a:ext cx="5040313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/>
              <a:t>На отрезке [-3;2] </a:t>
            </a:r>
            <a:r>
              <a:rPr lang="en-US"/>
              <a:t>f</a:t>
            </a:r>
            <a:r>
              <a:rPr lang="ru-RU"/>
              <a:t>(</a:t>
            </a:r>
            <a:r>
              <a:rPr lang="en-US"/>
              <a:t>x</a:t>
            </a:r>
            <a:r>
              <a:rPr lang="ru-RU"/>
              <a:t>) принимает наибольшее значение, равное 0 при </a:t>
            </a:r>
            <a:r>
              <a:rPr lang="en-US"/>
              <a:t>x</a:t>
            </a:r>
            <a:r>
              <a:rPr lang="ru-RU"/>
              <a:t>= </a:t>
            </a:r>
            <a:r>
              <a:rPr lang="ru-RU" sz="2000"/>
              <a:t>-3</a:t>
            </a:r>
            <a:r>
              <a:rPr lang="ru-RU"/>
              <a:t>.</a:t>
            </a:r>
          </a:p>
          <a:p>
            <a:pPr algn="ctr" eaLnBrk="0" hangingPunct="0"/>
            <a:endParaRPr lang="ru-RU" sz="2000" b="1">
              <a:solidFill>
                <a:schemeClr val="accent2"/>
              </a:solidFill>
            </a:endParaRPr>
          </a:p>
          <a:p>
            <a:pPr algn="ctr" eaLnBrk="0" hangingPunct="0"/>
            <a:r>
              <a:rPr lang="ru-RU" sz="2000" b="1">
                <a:solidFill>
                  <a:schemeClr val="accent2"/>
                </a:solidFill>
              </a:rPr>
              <a:t>ОТВЕТ: -3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1908175" y="2082800"/>
            <a:ext cx="0" cy="2808288"/>
          </a:xfrm>
          <a:prstGeom prst="line">
            <a:avLst/>
          </a:prstGeom>
          <a:noFill/>
          <a:ln w="19050">
            <a:solidFill>
              <a:srgbClr val="030CB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203575" y="2060575"/>
            <a:ext cx="0" cy="2808288"/>
          </a:xfrm>
          <a:prstGeom prst="line">
            <a:avLst/>
          </a:prstGeom>
          <a:noFill/>
          <a:ln w="19050">
            <a:solidFill>
              <a:srgbClr val="030CB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1885950" y="3467100"/>
            <a:ext cx="73025" cy="71438"/>
          </a:xfrm>
          <a:prstGeom prst="ellipse">
            <a:avLst/>
          </a:prstGeom>
          <a:solidFill>
            <a:srgbClr val="DF580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4" grpId="0"/>
      <p:bldP spid="21515" grpId="0" animBg="1"/>
      <p:bldP spid="21516" grpId="0" animBg="1"/>
      <p:bldP spid="215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21507" name="Rectangle 16"/>
          <p:cNvSpPr>
            <a:spLocks noChangeArrowheads="1"/>
          </p:cNvSpPr>
          <p:nvPr/>
        </p:nvSpPr>
        <p:spPr bwMode="auto">
          <a:xfrm>
            <a:off x="0" y="3975100"/>
            <a:ext cx="91440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0200"/>
              <a:t> </a:t>
            </a:r>
            <a:r>
              <a:rPr lang="ru-RU" sz="1000"/>
              <a:t>                                                         </a:t>
            </a:r>
          </a:p>
        </p:txBody>
      </p:sp>
      <p:graphicFrame>
        <p:nvGraphicFramePr>
          <p:cNvPr id="71684" name="Group 4"/>
          <p:cNvGraphicFramePr>
            <a:graphicFrameLocks noGrp="1"/>
          </p:cNvGraphicFramePr>
          <p:nvPr/>
        </p:nvGraphicFramePr>
        <p:xfrm>
          <a:off x="0" y="908050"/>
          <a:ext cx="9144000" cy="5976938"/>
        </p:xfrm>
        <a:graphic>
          <a:graphicData uri="http://schemas.openxmlformats.org/drawingml/2006/table">
            <a:tbl>
              <a:tblPr/>
              <a:tblGrid>
                <a:gridCol w="4678363"/>
                <a:gridCol w="4465637"/>
              </a:tblGrid>
              <a:tr h="597693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6413)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 рисунке изображен график производной функции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определенной на интервале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(-6;6)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В какой точке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[-5;-1]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отрезка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принимает наибольшее значение.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6415)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 рисунке изображен график производной функции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определенной на интервале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(-6:6)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В какой точке отрезка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[3;5]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принимает наибольшее значение.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pic>
        <p:nvPicPr>
          <p:cNvPr id="21516" name="Picture 24" descr="MA.E10.B8.94_dop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4500563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26" descr="MA.E10.B8.96_dop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2060575"/>
            <a:ext cx="4176712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28966" y="5500702"/>
            <a:ext cx="5611842" cy="126839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3286125" y="5715000"/>
            <a:ext cx="456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C00CC"/>
                </a:solidFill>
              </a:rPr>
              <a:t>ОТВЕТЫ:</a:t>
            </a:r>
            <a:r>
              <a:rPr lang="ru-RU"/>
              <a:t> </a:t>
            </a:r>
            <a:r>
              <a:rPr lang="ru-RU" b="1"/>
              <a:t>№6413 : -5</a:t>
            </a:r>
            <a:endParaRPr lang="ru-RU"/>
          </a:p>
          <a:p>
            <a:r>
              <a:rPr lang="ru-RU" b="1"/>
              <a:t>	   №6415 :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/>
          </p:cNvSpPr>
          <p:nvPr>
            <p:ph type="title"/>
          </p:nvPr>
        </p:nvSpPr>
        <p:spPr>
          <a:xfrm>
            <a:off x="107950" y="188913"/>
            <a:ext cx="8856663" cy="792162"/>
          </a:xfrm>
          <a:noFill/>
        </p:spPr>
        <p:txBody>
          <a:bodyPr/>
          <a:lstStyle/>
          <a:p>
            <a:pPr eaLnBrk="1" hangingPunct="1"/>
            <a:r>
              <a:rPr lang="ru-RU" sz="3600" b="1" smtClean="0"/>
              <a:t>Прототип задания </a:t>
            </a:r>
            <a:r>
              <a:rPr lang="en-US" sz="3600" b="1" smtClean="0"/>
              <a:t>B</a:t>
            </a:r>
            <a:r>
              <a:rPr lang="ru-RU" sz="3600" b="1" smtClean="0"/>
              <a:t>8 </a:t>
            </a:r>
            <a:r>
              <a:rPr lang="en-US" sz="3600" b="1" smtClean="0"/>
              <a:t>(</a:t>
            </a:r>
            <a:r>
              <a:rPr lang="ru-RU" sz="3600" b="1" smtClean="0"/>
              <a:t>№27492</a:t>
            </a:r>
            <a:r>
              <a:rPr lang="en-US" sz="3600" b="1" smtClean="0"/>
              <a:t>)</a:t>
            </a:r>
          </a:p>
        </p:txBody>
      </p:sp>
      <p:sp>
        <p:nvSpPr>
          <p:cNvPr id="225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467100" y="4881574"/>
            <a:ext cx="5611842" cy="188435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2535" name="Rectangle 10"/>
          <p:cNvSpPr>
            <a:spLocks noChangeArrowheads="1"/>
          </p:cNvSpPr>
          <p:nvPr/>
        </p:nvSpPr>
        <p:spPr bwMode="auto">
          <a:xfrm>
            <a:off x="0" y="98901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/>
              <a:t>На рисунке изображен график производной функции</a:t>
            </a:r>
            <a:r>
              <a:rPr lang="en-US" sz="1400"/>
              <a:t> f(x),</a:t>
            </a:r>
            <a:r>
              <a:rPr lang="ru-RU" sz="1400"/>
              <a:t> определенной на интервале </a:t>
            </a:r>
            <a:r>
              <a:rPr lang="en-US" sz="1400"/>
              <a:t>(-8;4). </a:t>
            </a:r>
            <a:r>
              <a:rPr lang="ru-RU" sz="1400"/>
              <a:t>В какой точке отрезка </a:t>
            </a:r>
            <a:r>
              <a:rPr lang="en-US" sz="1400"/>
              <a:t>[-7;-3] f(x) </a:t>
            </a:r>
            <a:r>
              <a:rPr lang="ru-RU" sz="1400"/>
              <a:t>принимает наименьшее значение. </a:t>
            </a:r>
          </a:p>
        </p:txBody>
      </p:sp>
      <p:pic>
        <p:nvPicPr>
          <p:cNvPr id="22536" name="Picture 11" descr="task-4/ps/task-4.7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1643063"/>
            <a:ext cx="4537075" cy="3413125"/>
          </a:xfrm>
        </p:spPr>
      </p:pic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708400" y="5084763"/>
            <a:ext cx="489585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/>
              <a:t>На отрезке [-7;-3] </a:t>
            </a:r>
            <a:r>
              <a:rPr lang="en-US"/>
              <a:t>f</a:t>
            </a:r>
            <a:r>
              <a:rPr lang="ru-RU"/>
              <a:t>(</a:t>
            </a:r>
            <a:r>
              <a:rPr lang="en-US"/>
              <a:t>x</a:t>
            </a:r>
            <a:r>
              <a:rPr lang="ru-RU"/>
              <a:t>) принимает наименьшее значение, равное 0 при </a:t>
            </a:r>
            <a:r>
              <a:rPr lang="en-US"/>
              <a:t>x</a:t>
            </a:r>
            <a:r>
              <a:rPr lang="ru-RU"/>
              <a:t>= </a:t>
            </a:r>
            <a:r>
              <a:rPr lang="ru-RU" sz="2000"/>
              <a:t>-7</a:t>
            </a:r>
            <a:r>
              <a:rPr lang="ru-RU"/>
              <a:t>.</a:t>
            </a:r>
          </a:p>
          <a:p>
            <a:pPr algn="ctr" eaLnBrk="0" hangingPunct="0"/>
            <a:endParaRPr lang="ru-RU" sz="2000" b="1">
              <a:solidFill>
                <a:schemeClr val="accent2"/>
              </a:solidFill>
            </a:endParaRPr>
          </a:p>
          <a:p>
            <a:pPr algn="ctr" eaLnBrk="0" hangingPunct="0"/>
            <a:r>
              <a:rPr lang="ru-RU" sz="2000" b="1">
                <a:solidFill>
                  <a:schemeClr val="accent2"/>
                </a:solidFill>
              </a:rPr>
              <a:t>ОТВЕТ: -7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1042988" y="1916113"/>
            <a:ext cx="0" cy="3097212"/>
          </a:xfrm>
          <a:prstGeom prst="line">
            <a:avLst/>
          </a:prstGeom>
          <a:noFill/>
          <a:ln w="28575">
            <a:solidFill>
              <a:srgbClr val="030CB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184400" y="1916113"/>
            <a:ext cx="0" cy="3097212"/>
          </a:xfrm>
          <a:prstGeom prst="line">
            <a:avLst/>
          </a:prstGeom>
          <a:noFill/>
          <a:ln w="28575">
            <a:solidFill>
              <a:srgbClr val="030CB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1020763" y="3390900"/>
            <a:ext cx="73025" cy="73025"/>
          </a:xfrm>
          <a:prstGeom prst="ellipse">
            <a:avLst/>
          </a:prstGeom>
          <a:solidFill>
            <a:srgbClr val="DF580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3" grpId="0" animBg="1"/>
      <p:bldP spid="23564" grpId="0" animBg="1"/>
      <p:bldP spid="235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23555" name="Rectangle 16"/>
          <p:cNvSpPr>
            <a:spLocks noChangeArrowheads="1"/>
          </p:cNvSpPr>
          <p:nvPr/>
        </p:nvSpPr>
        <p:spPr bwMode="auto">
          <a:xfrm>
            <a:off x="0" y="3975100"/>
            <a:ext cx="91440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0200"/>
              <a:t> </a:t>
            </a:r>
            <a:r>
              <a:rPr lang="ru-RU" sz="1000"/>
              <a:t>                                                         </a:t>
            </a:r>
          </a:p>
        </p:txBody>
      </p:sp>
      <p:graphicFrame>
        <p:nvGraphicFramePr>
          <p:cNvPr id="74756" name="Group 4"/>
          <p:cNvGraphicFramePr>
            <a:graphicFrameLocks noGrp="1"/>
          </p:cNvGraphicFramePr>
          <p:nvPr/>
        </p:nvGraphicFramePr>
        <p:xfrm>
          <a:off x="0" y="908050"/>
          <a:ext cx="9144000" cy="5976938"/>
        </p:xfrm>
        <a:graphic>
          <a:graphicData uri="http://schemas.openxmlformats.org/drawingml/2006/table">
            <a:tbl>
              <a:tblPr/>
              <a:tblGrid>
                <a:gridCol w="4678363"/>
                <a:gridCol w="4465637"/>
              </a:tblGrid>
              <a:tr h="597693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Задание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B8 (№ 6403)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 рисунке изображен график производной функции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f(x)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определенной на интервале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(-9;8)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. В какой точке отрезка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8;-4] f(x)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  принимает наименьшее значение. 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Задание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B8 (№ 6405)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 рисунке изображен график производной функции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f(x)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определенной на интервале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(-9;8)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В какой точке отрезка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[1;7] f(x)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 принимает наименьшее значение.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3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pic>
        <p:nvPicPr>
          <p:cNvPr id="23564" name="Picture 13" descr="MA.E10.B8.84_dop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76475"/>
            <a:ext cx="4427538" cy="227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5" name="Picture 15" descr="MA.E10.B8.86_dop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2276475"/>
            <a:ext cx="44275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084503" y="48847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3203575" y="5013325"/>
            <a:ext cx="456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C00CC"/>
                </a:solidFill>
              </a:rPr>
              <a:t>ОТВЕТЫ:</a:t>
            </a:r>
            <a:r>
              <a:rPr lang="ru-RU"/>
              <a:t> </a:t>
            </a:r>
            <a:r>
              <a:rPr lang="ru-RU" b="1"/>
              <a:t>№6403 : -4</a:t>
            </a:r>
            <a:endParaRPr lang="ru-RU"/>
          </a:p>
          <a:p>
            <a:r>
              <a:rPr lang="ru-RU" b="1"/>
              <a:t>	   №6405 :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323850" y="2420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30CBD"/>
                </a:solidFill>
              </a:rPr>
              <a:t>Проверяемые требования (умения)</a:t>
            </a:r>
            <a:endParaRPr lang="ru-RU" sz="3600" smtClean="0">
              <a:solidFill>
                <a:srgbClr val="030CBD"/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323850" y="3500438"/>
            <a:ext cx="8229600" cy="1400175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b="1" smtClean="0"/>
              <a:t>Уметь выполнять действия с функциями</a:t>
            </a:r>
            <a:r>
              <a:rPr lang="ru-RU" smtClean="0"/>
              <a:t> </a:t>
            </a:r>
          </a:p>
        </p:txBody>
      </p:sp>
      <p:sp>
        <p:nvSpPr>
          <p:cNvPr id="7172" name="Заголовок 1"/>
          <p:cNvSpPr>
            <a:spLocks/>
          </p:cNvSpPr>
          <p:nvPr/>
        </p:nvSpPr>
        <p:spPr bwMode="auto">
          <a:xfrm>
            <a:off x="323850" y="549275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4000">
                <a:solidFill>
                  <a:schemeClr val="hlink"/>
                </a:solidFill>
                <a:latin typeface="Trebuchet MS" pitchFamily="34" charset="0"/>
              </a:rPr>
              <a:t>Прототипов заданий В8 - 22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/>
          </p:cNvSpPr>
          <p:nvPr>
            <p:ph type="title"/>
          </p:nvPr>
        </p:nvSpPr>
        <p:spPr>
          <a:xfrm>
            <a:off x="107950" y="188913"/>
            <a:ext cx="8856663" cy="792162"/>
          </a:xfrm>
          <a:noFill/>
        </p:spPr>
        <p:txBody>
          <a:bodyPr/>
          <a:lstStyle/>
          <a:p>
            <a:pPr eaLnBrk="1" hangingPunct="1"/>
            <a:r>
              <a:rPr lang="ru-RU" sz="3600" b="1" smtClean="0"/>
              <a:t>Прототип задания </a:t>
            </a:r>
            <a:r>
              <a:rPr lang="en-US" sz="3600" b="1" smtClean="0"/>
              <a:t>B</a:t>
            </a:r>
            <a:r>
              <a:rPr lang="ru-RU" sz="3600" b="1" smtClean="0"/>
              <a:t>8 </a:t>
            </a:r>
            <a:r>
              <a:rPr lang="en-US" sz="3600" b="1" smtClean="0"/>
              <a:t>(</a:t>
            </a:r>
            <a:r>
              <a:rPr lang="ru-RU" sz="3200" b="1" smtClean="0">
                <a:latin typeface="Arial" charset="0"/>
              </a:rPr>
              <a:t>№ 27503</a:t>
            </a:r>
            <a:r>
              <a:rPr lang="ru-RU" smtClean="0"/>
              <a:t> </a:t>
            </a:r>
            <a:r>
              <a:rPr lang="en-US" sz="3600" b="1" smtClean="0"/>
              <a:t>)</a:t>
            </a:r>
          </a:p>
        </p:txBody>
      </p:sp>
      <p:sp>
        <p:nvSpPr>
          <p:cNvPr id="245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467100" y="4881574"/>
            <a:ext cx="5611842" cy="188435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4583" name="Rectangle 10"/>
          <p:cNvSpPr>
            <a:spLocks noChangeArrowheads="1"/>
          </p:cNvSpPr>
          <p:nvPr/>
        </p:nvSpPr>
        <p:spPr bwMode="auto">
          <a:xfrm>
            <a:off x="0" y="1130300"/>
            <a:ext cx="8748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400"/>
              <a:t>На рисунке изображён график функции </a:t>
            </a:r>
            <a:r>
              <a:rPr lang="en-US" sz="1400"/>
              <a:t>y=f(x)</a:t>
            </a:r>
            <a:r>
              <a:rPr lang="ru-RU" sz="1400"/>
              <a:t> и касательная к нему в точке с абсциссой  </a:t>
            </a:r>
            <a:r>
              <a:rPr lang="en-US" sz="1400"/>
              <a:t>x</a:t>
            </a:r>
            <a:r>
              <a:rPr lang="en-US" sz="1400" baseline="-25000"/>
              <a:t>0</a:t>
            </a:r>
            <a:r>
              <a:rPr lang="ru-RU" sz="1400" baseline="-25000"/>
              <a:t> </a:t>
            </a:r>
            <a:r>
              <a:rPr lang="ru-RU" sz="1400"/>
              <a:t>. Найдите значение производной функции </a:t>
            </a:r>
            <a:r>
              <a:rPr lang="en-US" sz="1400"/>
              <a:t>f(x) </a:t>
            </a:r>
            <a:r>
              <a:rPr lang="ru-RU" sz="1400"/>
              <a:t>в точке </a:t>
            </a:r>
            <a:r>
              <a:rPr lang="en-US" sz="1400"/>
              <a:t>x</a:t>
            </a:r>
            <a:r>
              <a:rPr lang="en-US" sz="1400" baseline="-25000"/>
              <a:t>0</a:t>
            </a:r>
            <a:r>
              <a:rPr lang="ru-RU" sz="1400"/>
              <a:t>. </a:t>
            </a:r>
          </a:p>
        </p:txBody>
      </p:sp>
      <p:sp>
        <p:nvSpPr>
          <p:cNvPr id="24584" name="AutoShape 11" descr="y=f(x)"/>
          <p:cNvSpPr>
            <a:spLocks noChangeAspect="1" noChangeArrowheads="1"/>
          </p:cNvSpPr>
          <p:nvPr/>
        </p:nvSpPr>
        <p:spPr bwMode="auto">
          <a:xfrm>
            <a:off x="917575" y="32845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5" name="AutoShape 12" descr="x_0"/>
          <p:cNvSpPr>
            <a:spLocks noChangeAspect="1" noChangeArrowheads="1"/>
          </p:cNvSpPr>
          <p:nvPr/>
        </p:nvSpPr>
        <p:spPr bwMode="auto">
          <a:xfrm>
            <a:off x="5881688" y="32845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6" name="AutoShape 13" descr="f(x)"/>
          <p:cNvSpPr>
            <a:spLocks noChangeAspect="1" noChangeArrowheads="1"/>
          </p:cNvSpPr>
          <p:nvPr/>
        </p:nvSpPr>
        <p:spPr bwMode="auto">
          <a:xfrm>
            <a:off x="10829925" y="32845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7" name="AutoShape 14" descr="x_0"/>
          <p:cNvSpPr>
            <a:spLocks noChangeAspect="1" noChangeArrowheads="1"/>
          </p:cNvSpPr>
          <p:nvPr/>
        </p:nvSpPr>
        <p:spPr bwMode="auto">
          <a:xfrm>
            <a:off x="12104688" y="32845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8" name="AutoShape 16" descr="task-14/ps/task-14.2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9" name="AutoShape 18" descr="task-14/ps/task-14.2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0" name="AutoShape 20" descr="task-14/ps/task-14.2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1" name="AutoShape 22" descr="task-14/ps/task-14.2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4592" name="Picture 25" descr="rf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3238"/>
            <a:ext cx="3151188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3708400" y="4854575"/>
            <a:ext cx="514985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/>
              <a:t>f(x</a:t>
            </a:r>
            <a:r>
              <a:rPr lang="en-US" baseline="-25000"/>
              <a:t>0</a:t>
            </a:r>
            <a:r>
              <a:rPr lang="en-US"/>
              <a:t>)= k= tgA</a:t>
            </a:r>
            <a:endParaRPr lang="ru-RU"/>
          </a:p>
          <a:p>
            <a:pPr algn="ctr"/>
            <a:r>
              <a:rPr lang="ru-RU"/>
              <a:t>Рассмотри прямоугольный  треугольник. В нем </a:t>
            </a:r>
            <a:r>
              <a:rPr lang="en-US"/>
              <a:t>tg</a:t>
            </a:r>
            <a:r>
              <a:rPr lang="el-GR"/>
              <a:t>α</a:t>
            </a:r>
            <a:r>
              <a:rPr lang="en-US"/>
              <a:t>= 2/1 = 2</a:t>
            </a:r>
            <a:endParaRPr lang="ru-RU"/>
          </a:p>
          <a:p>
            <a:pPr algn="ctr"/>
            <a:r>
              <a:rPr lang="en-US"/>
              <a:t>f(x</a:t>
            </a:r>
            <a:r>
              <a:rPr lang="en-US" baseline="-25000"/>
              <a:t>0</a:t>
            </a:r>
            <a:r>
              <a:rPr lang="en-US"/>
              <a:t>)=2</a:t>
            </a:r>
            <a:endParaRPr lang="ru-RU"/>
          </a:p>
          <a:p>
            <a:pPr algn="ctr"/>
            <a:endParaRPr lang="ru-RU"/>
          </a:p>
          <a:p>
            <a:pPr algn="ctr"/>
            <a:r>
              <a:rPr lang="ru-RU" sz="2000" b="1">
                <a:solidFill>
                  <a:schemeClr val="accent2"/>
                </a:solidFill>
              </a:rPr>
              <a:t>ОТВЕТ:2</a:t>
            </a:r>
            <a:endParaRPr lang="en-US" sz="2000" b="1">
              <a:solidFill>
                <a:schemeClr val="accent2"/>
              </a:solidFill>
            </a:endParaRP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2195513" y="3068638"/>
            <a:ext cx="0" cy="50482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1908175" y="3611563"/>
            <a:ext cx="287338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1908175" y="2997200"/>
            <a:ext cx="287338" cy="6477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928813" y="3286125"/>
            <a:ext cx="31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α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9" grpId="0"/>
      <p:bldP spid="25620" grpId="0" animBg="1"/>
      <p:bldP spid="25621" grpId="0" animBg="1"/>
      <p:bldP spid="25622" grpId="0" animBg="1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25603" name="Rectangle 16"/>
          <p:cNvSpPr>
            <a:spLocks noChangeArrowheads="1"/>
          </p:cNvSpPr>
          <p:nvPr/>
        </p:nvSpPr>
        <p:spPr bwMode="auto">
          <a:xfrm>
            <a:off x="0" y="3975100"/>
            <a:ext cx="91440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0200"/>
              <a:t> </a:t>
            </a:r>
            <a:r>
              <a:rPr lang="ru-RU" sz="1000"/>
              <a:t>                                                         </a:t>
            </a:r>
          </a:p>
        </p:txBody>
      </p:sp>
      <p:graphicFrame>
        <p:nvGraphicFramePr>
          <p:cNvPr id="73750" name="Group 22"/>
          <p:cNvGraphicFramePr>
            <a:graphicFrameLocks noGrp="1"/>
          </p:cNvGraphicFramePr>
          <p:nvPr/>
        </p:nvGraphicFramePr>
        <p:xfrm>
          <a:off x="0" y="908050"/>
          <a:ext cx="9144000" cy="6121400"/>
        </p:xfrm>
        <a:graphic>
          <a:graphicData uri="http://schemas.openxmlformats.org/drawingml/2006/table">
            <a:tbl>
              <a:tblPr/>
              <a:tblGrid>
                <a:gridCol w="4678363"/>
                <a:gridCol w="4465637"/>
              </a:tblGrid>
              <a:tr h="6121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9051)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рисунке изображён график функции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y=f(x)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и касательная к нему в точке с абсциссой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x</a:t>
                      </a:r>
                      <a:r>
                        <a:rPr kumimoji="0" lang="en-US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Найдите значение производной функции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в точке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x</a:t>
                      </a:r>
                      <a:r>
                        <a:rPr kumimoji="0" lang="en-US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9055)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рисунке изображён график функции  и касательная к нему в точке с абсциссой. Найдите значение производной функции  в точке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1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25612" name="AutoShape 21" descr="task-14/ps/task-14.2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3" name="AutoShape 24" descr="task-14/ps/task-14.2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5614" name="Picture 25" descr="rf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5038"/>
            <a:ext cx="4211638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5" name="Picture 26" descr="Безымянны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2133600"/>
            <a:ext cx="3241675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157528" y="48847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3276600" y="5013325"/>
            <a:ext cx="456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C00CC"/>
                </a:solidFill>
              </a:rPr>
              <a:t>ОТВЕТЫ:</a:t>
            </a:r>
            <a:r>
              <a:rPr lang="ru-RU"/>
              <a:t> </a:t>
            </a:r>
            <a:r>
              <a:rPr lang="ru-RU" b="1"/>
              <a:t>№</a:t>
            </a:r>
            <a:r>
              <a:rPr lang="en-US" b="1"/>
              <a:t>9051</a:t>
            </a:r>
            <a:r>
              <a:rPr lang="ru-RU" b="1"/>
              <a:t>:</a:t>
            </a:r>
            <a:r>
              <a:rPr lang="en-US" b="1"/>
              <a:t> -0,25</a:t>
            </a:r>
            <a:endParaRPr lang="ru-RU"/>
          </a:p>
          <a:p>
            <a:r>
              <a:rPr lang="ru-RU" b="1"/>
              <a:t>	  </a:t>
            </a:r>
            <a:r>
              <a:rPr lang="en-US" b="1"/>
              <a:t> </a:t>
            </a:r>
            <a:r>
              <a:rPr lang="ru-RU" b="1"/>
              <a:t>№</a:t>
            </a:r>
            <a:r>
              <a:rPr lang="en-US" b="1"/>
              <a:t>9055</a:t>
            </a:r>
            <a:r>
              <a:rPr lang="ru-RU" b="1"/>
              <a:t>:</a:t>
            </a:r>
            <a:r>
              <a:rPr lang="en-US" b="1"/>
              <a:t> 0,5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/>
          </p:cNvSpPr>
          <p:nvPr>
            <p:ph type="title"/>
          </p:nvPr>
        </p:nvSpPr>
        <p:spPr>
          <a:xfrm>
            <a:off x="107950" y="188913"/>
            <a:ext cx="8856663" cy="792162"/>
          </a:xfrm>
          <a:noFill/>
        </p:spPr>
        <p:txBody>
          <a:bodyPr/>
          <a:lstStyle/>
          <a:p>
            <a:pPr eaLnBrk="1" hangingPunct="1"/>
            <a:r>
              <a:rPr lang="ru-RU" sz="3600" b="1" smtClean="0"/>
              <a:t>Прототип задания </a:t>
            </a:r>
            <a:r>
              <a:rPr lang="en-US" sz="3600" b="1" smtClean="0"/>
              <a:t>B</a:t>
            </a:r>
            <a:r>
              <a:rPr lang="ru-RU" sz="3600" b="1" smtClean="0"/>
              <a:t>8 </a:t>
            </a:r>
            <a:r>
              <a:rPr lang="en-US" sz="3600" b="1" smtClean="0"/>
              <a:t>(</a:t>
            </a:r>
            <a:r>
              <a:rPr lang="ru-RU" sz="3600" b="1" smtClean="0"/>
              <a:t>№27494</a:t>
            </a:r>
            <a:r>
              <a:rPr lang="en-US" sz="3600" b="1" smtClean="0"/>
              <a:t>)</a:t>
            </a:r>
          </a:p>
        </p:txBody>
      </p:sp>
      <p:sp>
        <p:nvSpPr>
          <p:cNvPr id="2662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467100" y="4881574"/>
            <a:ext cx="5611842" cy="188435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98901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/>
              <a:t>На рисунке изображен график производной функции</a:t>
            </a:r>
            <a:r>
              <a:rPr lang="en-US" sz="1400"/>
              <a:t> f(x),</a:t>
            </a:r>
            <a:r>
              <a:rPr lang="ru-RU" sz="1400"/>
              <a:t> определенной на интервале</a:t>
            </a:r>
            <a:r>
              <a:rPr lang="en-US" sz="1400"/>
              <a:t> (-7;14). </a:t>
            </a:r>
            <a:r>
              <a:rPr lang="ru-RU" sz="1400"/>
              <a:t>Найдите количество точек максимума функции </a:t>
            </a:r>
            <a:r>
              <a:rPr lang="en-US" sz="1400"/>
              <a:t>f(x)   </a:t>
            </a:r>
            <a:r>
              <a:rPr lang="ru-RU" sz="1400"/>
              <a:t>на отрезке </a:t>
            </a:r>
            <a:r>
              <a:rPr lang="en-US" sz="1400"/>
              <a:t>   [-6;9]</a:t>
            </a:r>
            <a:endParaRPr lang="ru-RU" sz="1400"/>
          </a:p>
        </p:txBody>
      </p:sp>
      <p:pic>
        <p:nvPicPr>
          <p:cNvPr id="26632" name="Picture 10" descr="task-5/ps/task-5.1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1628775"/>
            <a:ext cx="5976938" cy="2876550"/>
          </a:xfrm>
        </p:spPr>
      </p:pic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3492500" y="5013325"/>
            <a:ext cx="56515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/>
              <a:t>На отрезке [-6;9] функция </a:t>
            </a:r>
            <a:r>
              <a:rPr lang="en-US"/>
              <a:t>f</a:t>
            </a:r>
            <a:r>
              <a:rPr lang="ru-RU"/>
              <a:t>(</a:t>
            </a:r>
            <a:r>
              <a:rPr lang="en-US"/>
              <a:t>x</a:t>
            </a:r>
            <a:r>
              <a:rPr lang="ru-RU"/>
              <a:t>) 5 раз меняет характер монотонности, с возрастания на убывание, а значит, имеет 5 точек максимума.</a:t>
            </a:r>
          </a:p>
          <a:p>
            <a:pPr eaLnBrk="0" hangingPunct="0"/>
            <a:endParaRPr lang="ru-RU"/>
          </a:p>
          <a:p>
            <a:pPr algn="ctr" eaLnBrk="0" hangingPunct="0"/>
            <a:r>
              <a:rPr lang="ru-RU" sz="2000" b="1">
                <a:solidFill>
                  <a:schemeClr val="accent2"/>
                </a:solidFill>
              </a:rPr>
              <a:t>ОТВЕТ:4</a:t>
            </a: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1581150" y="1844675"/>
            <a:ext cx="0" cy="2663825"/>
          </a:xfrm>
          <a:prstGeom prst="line">
            <a:avLst/>
          </a:prstGeom>
          <a:noFill/>
          <a:ln w="28575">
            <a:solidFill>
              <a:srgbClr val="030CB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5197475" y="1844675"/>
            <a:ext cx="0" cy="2736850"/>
          </a:xfrm>
          <a:prstGeom prst="line">
            <a:avLst/>
          </a:prstGeom>
          <a:noFill/>
          <a:ln w="28575">
            <a:solidFill>
              <a:srgbClr val="030CB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2071688" y="3143250"/>
            <a:ext cx="71437" cy="71438"/>
          </a:xfrm>
          <a:prstGeom prst="ellipse">
            <a:avLst/>
          </a:prstGeom>
          <a:solidFill>
            <a:srgbClr val="DF580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62" name="Oval 14"/>
          <p:cNvSpPr>
            <a:spLocks noChangeArrowheads="1"/>
          </p:cNvSpPr>
          <p:nvPr/>
        </p:nvSpPr>
        <p:spPr bwMode="auto">
          <a:xfrm>
            <a:off x="3000375" y="3143250"/>
            <a:ext cx="71438" cy="71438"/>
          </a:xfrm>
          <a:prstGeom prst="ellipse">
            <a:avLst/>
          </a:prstGeom>
          <a:solidFill>
            <a:srgbClr val="DF580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3429000" y="3143250"/>
            <a:ext cx="71438" cy="71438"/>
          </a:xfrm>
          <a:prstGeom prst="ellipse">
            <a:avLst/>
          </a:prstGeom>
          <a:solidFill>
            <a:srgbClr val="DF580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64" name="Oval 16"/>
          <p:cNvSpPr>
            <a:spLocks noChangeArrowheads="1"/>
          </p:cNvSpPr>
          <p:nvPr/>
        </p:nvSpPr>
        <p:spPr bwMode="auto">
          <a:xfrm>
            <a:off x="4214813" y="3143250"/>
            <a:ext cx="71437" cy="71438"/>
          </a:xfrm>
          <a:prstGeom prst="ellipse">
            <a:avLst/>
          </a:prstGeom>
          <a:solidFill>
            <a:srgbClr val="DF580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/>
      <p:bldP spid="27659" grpId="0" animBg="1"/>
      <p:bldP spid="27660" grpId="0" animBg="1"/>
      <p:bldP spid="27661" grpId="0" animBg="1"/>
      <p:bldP spid="27662" grpId="0" animBg="1"/>
      <p:bldP spid="27663" grpId="0" animBg="1"/>
      <p:bldP spid="2766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625" y="285750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27651" name="Rectangle 16"/>
          <p:cNvSpPr>
            <a:spLocks noChangeArrowheads="1"/>
          </p:cNvSpPr>
          <p:nvPr/>
        </p:nvSpPr>
        <p:spPr bwMode="auto">
          <a:xfrm>
            <a:off x="0" y="3975100"/>
            <a:ext cx="91440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0200"/>
              <a:t> </a:t>
            </a:r>
            <a:r>
              <a:rPr lang="ru-RU" sz="1000"/>
              <a:t>                                                         </a:t>
            </a:r>
          </a:p>
        </p:txBody>
      </p:sp>
      <p:graphicFrame>
        <p:nvGraphicFramePr>
          <p:cNvPr id="72708" name="Group 4"/>
          <p:cNvGraphicFramePr>
            <a:graphicFrameLocks noGrp="1"/>
          </p:cNvGraphicFramePr>
          <p:nvPr/>
        </p:nvGraphicFramePr>
        <p:xfrm>
          <a:off x="0" y="1214438"/>
          <a:ext cx="9144000" cy="5670550"/>
        </p:xfrm>
        <a:graphic>
          <a:graphicData uri="http://schemas.openxmlformats.org/drawingml/2006/table">
            <a:tbl>
              <a:tblPr/>
              <a:tblGrid>
                <a:gridCol w="4678363"/>
                <a:gridCol w="4465637"/>
              </a:tblGrid>
              <a:tr h="5670566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7807)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рисунке изображен график производной функции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), определенной на интервале    (-4;16). Найдите количество точек максимума функции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f(x)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отрезке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[0;13]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7817)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рисунке изображен график производной функции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), определенной на интервале    (-13;8). Найдите количество точек максимума функции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f(x)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отрезке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[-8;6]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59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pic>
        <p:nvPicPr>
          <p:cNvPr id="27660" name="Picture 7" descr="task-5/ps/task-5.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00313"/>
            <a:ext cx="453072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1" name="Picture 8" descr="task-5/ps/task-5.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2571750"/>
            <a:ext cx="4427537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28966" y="5429264"/>
            <a:ext cx="5611842" cy="133983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3357563" y="5643563"/>
            <a:ext cx="456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C00CC"/>
                </a:solidFill>
              </a:rPr>
              <a:t>ОТВЕТЫ:</a:t>
            </a:r>
            <a:r>
              <a:rPr lang="ru-RU"/>
              <a:t> </a:t>
            </a:r>
            <a:r>
              <a:rPr lang="ru-RU" b="1"/>
              <a:t>№6413 : 4</a:t>
            </a:r>
            <a:endParaRPr lang="ru-RU"/>
          </a:p>
          <a:p>
            <a:r>
              <a:rPr lang="ru-RU" b="1"/>
              <a:t>	   №6415 :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6" descr="task-14/ps/task-14.2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/>
          </p:cNvSpPr>
          <p:nvPr/>
        </p:nvSpPr>
        <p:spPr bwMode="auto">
          <a:xfrm>
            <a:off x="500063" y="1214438"/>
            <a:ext cx="822960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Самое полное издание типовых вариантов реальных заданий ЕГЭ: 2010: Математика / авт.-сост. И.Р.Высоцкий, Д.Д.Гущин, П.И.Захаров и др.; под ред. А.Л.Семенова, И.В.Ященко. – </a:t>
            </a:r>
            <a:r>
              <a:rPr lang="ru-RU" sz="1400" dirty="0" err="1">
                <a:latin typeface="+mn-lt"/>
                <a:cs typeface="+mn-cs"/>
              </a:rPr>
              <a:t>М.:АСТ:Астрель</a:t>
            </a:r>
            <a:r>
              <a:rPr lang="ru-RU" sz="1400" dirty="0">
                <a:latin typeface="+mn-lt"/>
                <a:cs typeface="+mn-cs"/>
              </a:rPr>
              <a:t>, 2010. – 93, (3)с. – (Федеральный институт педагогических измерений)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Математика: тематическое планирование  уроков подготовки к экзамену / </a:t>
            </a:r>
            <a:r>
              <a:rPr lang="ru-RU" sz="1400" dirty="0" err="1">
                <a:latin typeface="+mn-lt"/>
                <a:cs typeface="+mn-cs"/>
              </a:rPr>
              <a:t>Белошистая.В</a:t>
            </a:r>
            <a:r>
              <a:rPr lang="ru-RU" sz="1400" dirty="0">
                <a:latin typeface="+mn-lt"/>
                <a:cs typeface="+mn-cs"/>
              </a:rPr>
              <a:t>. А. –М: Издательство «Экзамен», 2007. – 478 (2) с. (Серия «ЕГЭ 2007. Поурочное планирование»)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Математика: самостоятельная подготовка к ЕГЭ / Л.Д. Лаппо, М.А. Попов. – 3-е изд., </a:t>
            </a:r>
            <a:r>
              <a:rPr lang="ru-RU" sz="1400" dirty="0" err="1">
                <a:latin typeface="+mn-lt"/>
                <a:cs typeface="+mn-cs"/>
              </a:rPr>
              <a:t>перераб</a:t>
            </a:r>
            <a:r>
              <a:rPr lang="ru-RU" sz="1400" dirty="0">
                <a:latin typeface="+mn-lt"/>
                <a:cs typeface="+mn-cs"/>
              </a:rPr>
              <a:t>. И </a:t>
            </a:r>
            <a:r>
              <a:rPr lang="ru-RU" sz="1400" dirty="0" err="1">
                <a:latin typeface="+mn-lt"/>
                <a:cs typeface="+mn-cs"/>
              </a:rPr>
              <a:t>дополн</a:t>
            </a:r>
            <a:r>
              <a:rPr lang="ru-RU" sz="1400" dirty="0">
                <a:latin typeface="+mn-lt"/>
                <a:cs typeface="+mn-cs"/>
              </a:rPr>
              <a:t>. -  М.: Издательство «Экзамен», 2009. – 381, (3) с. (Серия «ЕГЭ. </a:t>
            </a:r>
            <a:r>
              <a:rPr lang="ru-RU" sz="1400" dirty="0" err="1">
                <a:latin typeface="+mn-lt"/>
                <a:cs typeface="+mn-cs"/>
              </a:rPr>
              <a:t>Интенсив</a:t>
            </a:r>
            <a:r>
              <a:rPr lang="ru-RU" sz="1400" dirty="0">
                <a:latin typeface="+mn-lt"/>
                <a:cs typeface="+mn-cs"/>
              </a:rPr>
              <a:t>»)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Математика. Решение задач группы В / Ю.А.Глазков, И.А.Варшавский, М.Я. </a:t>
            </a:r>
            <a:r>
              <a:rPr lang="ru-RU" sz="1400" dirty="0" err="1">
                <a:latin typeface="+mn-lt"/>
                <a:cs typeface="+mn-cs"/>
              </a:rPr>
              <a:t>Гаиашвилли</a:t>
            </a:r>
            <a:r>
              <a:rPr lang="ru-RU" sz="1400" dirty="0">
                <a:latin typeface="+mn-lt"/>
                <a:cs typeface="+mn-cs"/>
              </a:rPr>
              <a:t>. – М.: Издательство «Экзамен», 2009. – 382 (2) с. (Серия «ЕГЭ. 100 баллов»)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Математика:  тренировочные тематические задания повышенной сложности с ответами для подготовки к ЕГЭ и к другим формам выпускного и вступительного экзаменов /</a:t>
            </a:r>
            <a:r>
              <a:rPr lang="ru-RU" sz="1400" dirty="0" err="1">
                <a:latin typeface="+mn-lt"/>
                <a:cs typeface="+mn-cs"/>
              </a:rPr>
              <a:t>сост</a:t>
            </a:r>
            <a:r>
              <a:rPr lang="ru-RU" sz="1400" dirty="0">
                <a:latin typeface="+mn-lt"/>
                <a:cs typeface="+mn-cs"/>
              </a:rPr>
              <a:t> Г.И.Ковалева, </a:t>
            </a:r>
            <a:r>
              <a:rPr lang="ru-RU" sz="1400" dirty="0" err="1">
                <a:latin typeface="+mn-lt"/>
                <a:cs typeface="+mn-cs"/>
              </a:rPr>
              <a:t>Т.И.Бузулина</a:t>
            </a:r>
            <a:r>
              <a:rPr lang="ru-RU" sz="1400" dirty="0">
                <a:latin typeface="+mn-lt"/>
                <a:cs typeface="+mn-cs"/>
              </a:rPr>
              <a:t>, О.Л.Безрукова,  Ю.А. </a:t>
            </a:r>
            <a:r>
              <a:rPr lang="ru-RU" sz="1400" dirty="0" err="1">
                <a:latin typeface="+mn-lt"/>
                <a:cs typeface="+mn-cs"/>
              </a:rPr>
              <a:t>Розка</a:t>
            </a:r>
            <a:r>
              <a:rPr lang="ru-RU" sz="1400" dirty="0">
                <a:latin typeface="+mn-lt"/>
                <a:cs typeface="+mn-cs"/>
              </a:rPr>
              <a:t>. _ Волгоград: Учитель, 20089, - 494 с.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err="1">
                <a:latin typeface="+mn-lt"/>
                <a:cs typeface="+mn-cs"/>
              </a:rPr>
              <a:t>Шабунин</a:t>
            </a:r>
            <a:r>
              <a:rPr lang="ru-RU" sz="1400" dirty="0">
                <a:latin typeface="+mn-lt"/>
                <a:cs typeface="+mn-cs"/>
              </a:rPr>
              <a:t> М.И. и др. Алгебра и начала анализа: Дидактические материалы для 10-11 </a:t>
            </a:r>
            <a:r>
              <a:rPr lang="ru-RU" sz="1400" dirty="0" err="1">
                <a:latin typeface="+mn-lt"/>
                <a:cs typeface="+mn-cs"/>
              </a:rPr>
              <a:t>кл</a:t>
            </a:r>
            <a:r>
              <a:rPr lang="ru-RU" sz="1400" dirty="0">
                <a:latin typeface="+mn-lt"/>
                <a:cs typeface="+mn-cs"/>
              </a:rPr>
              <a:t>. – 3-е изд. – М.: Мнемозина, 2000. – 251 с.: ил.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1400" dirty="0">
              <a:latin typeface="+mn-lt"/>
              <a:cs typeface="+mn-cs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1400" dirty="0">
              <a:latin typeface="+mn-lt"/>
              <a:cs typeface="+mn-cs"/>
            </a:endParaRPr>
          </a:p>
        </p:txBody>
      </p:sp>
      <p:sp>
        <p:nvSpPr>
          <p:cNvPr id="28676" name="Заголовок 1"/>
          <p:cNvSpPr>
            <a:spLocks/>
          </p:cNvSpPr>
          <p:nvPr/>
        </p:nvSpPr>
        <p:spPr bwMode="auto">
          <a:xfrm>
            <a:off x="684213" y="333375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>
                <a:solidFill>
                  <a:schemeClr val="tx2"/>
                </a:solidFill>
                <a:latin typeface="Trebuchet MS" pitchFamily="34" charset="0"/>
              </a:rPr>
              <a:t>Список рекомендуемой литературы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/>
          </p:cNvSpPr>
          <p:nvPr/>
        </p:nvSpPr>
        <p:spPr bwMode="auto">
          <a:xfrm>
            <a:off x="684213" y="26035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>
                <a:solidFill>
                  <a:schemeClr val="tx2"/>
                </a:solidFill>
                <a:latin typeface="Trebuchet MS" pitchFamily="34" charset="0"/>
              </a:rPr>
              <a:t> Адреса сайтов в сети Интернет</a:t>
            </a:r>
          </a:p>
        </p:txBody>
      </p:sp>
      <p:sp>
        <p:nvSpPr>
          <p:cNvPr id="29699" name="Содержимое 2"/>
          <p:cNvSpPr>
            <a:spLocks/>
          </p:cNvSpPr>
          <p:nvPr/>
        </p:nvSpPr>
        <p:spPr bwMode="auto">
          <a:xfrm>
            <a:off x="539750" y="1268413"/>
            <a:ext cx="8229600" cy="500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1300">
                <a:latin typeface="Georgia" pitchFamily="18" charset="0"/>
                <a:hlinkClick r:id="rId2"/>
              </a:rPr>
              <a:t>www.fipi.ru</a:t>
            </a:r>
            <a:r>
              <a:rPr lang="ru-RU" sz="1300">
                <a:latin typeface="Georgia" pitchFamily="18" charset="0"/>
              </a:rPr>
              <a:t> – Федеральный институт педагогических измерений (ФИПИ). Особенно обратите внимание на раздел «Открытый сегмент ФБТЗ» – это система для подготовки к ЕГЭ - в режиме on-line. Вы можете отвечать на вопросы банка заданий ЕГЭ по различным предметам, а так же по выбранной теме.</a:t>
            </a: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1300">
                <a:latin typeface="Georgia" pitchFamily="18" charset="0"/>
                <a:hlinkClick r:id="rId3"/>
              </a:rPr>
              <a:t>http://mathege.ru</a:t>
            </a:r>
            <a:r>
              <a:rPr lang="ru-RU" sz="1300">
                <a:latin typeface="Georgia" pitchFamily="18" charset="0"/>
              </a:rPr>
              <a:t> -</a:t>
            </a:r>
            <a:r>
              <a:rPr lang="ru-RU" sz="1300">
                <a:latin typeface="Georgia" pitchFamily="18" charset="0"/>
                <a:hlinkClick r:id="rId4"/>
              </a:rPr>
              <a:t>Открытый банк задач </a:t>
            </a:r>
            <a:r>
              <a:rPr lang="ru-RU" sz="1300" b="1">
                <a:latin typeface="Georgia" pitchFamily="18" charset="0"/>
                <a:hlinkClick r:id="rId4"/>
              </a:rPr>
              <a:t>ЕГЭ</a:t>
            </a:r>
            <a:r>
              <a:rPr lang="ru-RU" sz="1300">
                <a:latin typeface="Georgia" pitchFamily="18" charset="0"/>
                <a:hlinkClick r:id="rId4"/>
              </a:rPr>
              <a:t> </a:t>
            </a:r>
            <a:r>
              <a:rPr lang="ru-RU" sz="1300" b="1">
                <a:latin typeface="Georgia" pitchFamily="18" charset="0"/>
                <a:hlinkClick r:id="rId4"/>
              </a:rPr>
              <a:t>по</a:t>
            </a:r>
            <a:r>
              <a:rPr lang="ru-RU" sz="1300">
                <a:latin typeface="Georgia" pitchFamily="18" charset="0"/>
                <a:hlinkClick r:id="rId4"/>
              </a:rPr>
              <a:t> </a:t>
            </a:r>
            <a:r>
              <a:rPr lang="ru-RU" sz="1300" b="1">
                <a:latin typeface="Georgia" pitchFamily="18" charset="0"/>
                <a:hlinkClick r:id="rId4"/>
              </a:rPr>
              <a:t>математике</a:t>
            </a:r>
            <a:r>
              <a:rPr lang="ru-RU" sz="1300">
                <a:latin typeface="Georgia" pitchFamily="18" charset="0"/>
              </a:rPr>
              <a:t>. </a:t>
            </a:r>
            <a:r>
              <a:rPr lang="ru-RU" sz="1300">
                <a:latin typeface="Georgia" pitchFamily="18" charset="0"/>
                <a:hlinkClick r:id="rId4"/>
              </a:rPr>
              <a:t> </a:t>
            </a:r>
            <a:r>
              <a:rPr lang="ru-RU" sz="1300">
                <a:latin typeface="Georgia" pitchFamily="18" charset="0"/>
              </a:rPr>
              <a:t>Главная задача открытого банка заданий </a:t>
            </a:r>
            <a:r>
              <a:rPr lang="ru-RU" sz="1300" b="1">
                <a:latin typeface="Georgia" pitchFamily="18" charset="0"/>
              </a:rPr>
              <a:t>ЕГЭ</a:t>
            </a:r>
            <a:r>
              <a:rPr lang="ru-RU" sz="1300">
                <a:latin typeface="Georgia" pitchFamily="18" charset="0"/>
              </a:rPr>
              <a:t> </a:t>
            </a:r>
            <a:r>
              <a:rPr lang="ru-RU" sz="1300" b="1">
                <a:latin typeface="Georgia" pitchFamily="18" charset="0"/>
              </a:rPr>
              <a:t>по</a:t>
            </a:r>
            <a:r>
              <a:rPr lang="ru-RU" sz="1300">
                <a:latin typeface="Georgia" pitchFamily="18" charset="0"/>
              </a:rPr>
              <a:t> </a:t>
            </a:r>
            <a:r>
              <a:rPr lang="ru-RU" sz="1300" b="1">
                <a:latin typeface="Georgia" pitchFamily="18" charset="0"/>
              </a:rPr>
              <a:t>математике</a:t>
            </a:r>
            <a:r>
              <a:rPr lang="ru-RU" sz="1300">
                <a:latin typeface="Georgia" pitchFamily="18" charset="0"/>
              </a:rPr>
              <a:t> — дать представление о том, какие задания будут в вариантах Единого государственного экзамена </a:t>
            </a:r>
            <a:r>
              <a:rPr lang="ru-RU" sz="1300" b="1">
                <a:latin typeface="Georgia" pitchFamily="18" charset="0"/>
              </a:rPr>
              <a:t>по</a:t>
            </a:r>
            <a:r>
              <a:rPr lang="ru-RU" sz="1300">
                <a:latin typeface="Georgia" pitchFamily="18" charset="0"/>
              </a:rPr>
              <a:t> </a:t>
            </a:r>
            <a:r>
              <a:rPr lang="ru-RU" sz="1300" b="1">
                <a:latin typeface="Georgia" pitchFamily="18" charset="0"/>
              </a:rPr>
              <a:t>математике</a:t>
            </a:r>
            <a:r>
              <a:rPr lang="ru-RU" sz="1300">
                <a:latin typeface="Georgia" pitchFamily="18" charset="0"/>
              </a:rPr>
              <a:t> в 2010 году, и помочь выпускникам сориентироваться при </a:t>
            </a:r>
            <a:r>
              <a:rPr lang="ru-RU" sz="1300" b="1">
                <a:latin typeface="Georgia" pitchFamily="18" charset="0"/>
              </a:rPr>
              <a:t>подготовке</a:t>
            </a:r>
            <a:r>
              <a:rPr lang="ru-RU" sz="1300">
                <a:latin typeface="Georgia" pitchFamily="18" charset="0"/>
              </a:rPr>
              <a:t> </a:t>
            </a:r>
            <a:r>
              <a:rPr lang="ru-RU" sz="1300" b="1">
                <a:latin typeface="Georgia" pitchFamily="18" charset="0"/>
              </a:rPr>
              <a:t>к</a:t>
            </a:r>
            <a:r>
              <a:rPr lang="ru-RU" sz="1300">
                <a:latin typeface="Georgia" pitchFamily="18" charset="0"/>
              </a:rPr>
              <a:t> экзамену. Здесь же можно найти все пробные ЕГЭ по математике, которые уже прошли. </a:t>
            </a: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1300">
                <a:latin typeface="Georgia" pitchFamily="18" charset="0"/>
                <a:hlinkClick r:id="rId5"/>
              </a:rPr>
              <a:t>http://egetrener.ru/</a:t>
            </a:r>
            <a:r>
              <a:rPr lang="ru-RU" sz="1300">
                <a:latin typeface="Georgia" pitchFamily="18" charset="0"/>
              </a:rPr>
              <a:t> - математика: видеоуроки, решение задач ЕГЭ. </a:t>
            </a: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1300">
                <a:latin typeface="Georgia" pitchFamily="18" charset="0"/>
                <a:hlinkClick r:id="rId6"/>
              </a:rPr>
              <a:t>http://ege-trener.ru/</a:t>
            </a:r>
            <a:r>
              <a:rPr lang="ru-RU" sz="1300">
                <a:latin typeface="Georgia" pitchFamily="18" charset="0"/>
              </a:rPr>
              <a:t> - очень увлекательная и эффективная подготовка к ЕГЭ по математике. Зарегистрируйтесь и попытайтесь попасть в 30-ку лучших!</a:t>
            </a: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1300">
                <a:latin typeface="Georgia" pitchFamily="18" charset="0"/>
                <a:hlinkClick r:id="rId7"/>
              </a:rPr>
              <a:t>uztest.ru</a:t>
            </a:r>
            <a:r>
              <a:rPr lang="ru-RU" sz="1300">
                <a:latin typeface="Georgia" pitchFamily="18" charset="0"/>
              </a:rPr>
              <a:t> — бесплатные материалы для подготовки к ЕГЭ (и не только к ЕГЭ) по математике: интерактивные тематические тренажеры, возможность записи на бесплатные on-line курсы по подготовке к ЕГЭ.</a:t>
            </a: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1300">
                <a:latin typeface="Georgia" pitchFamily="18" charset="0"/>
                <a:hlinkClick r:id="rId8"/>
              </a:rPr>
              <a:t>www.ege.edu.ru</a:t>
            </a:r>
            <a:r>
              <a:rPr lang="ru-RU" sz="1300">
                <a:latin typeface="Georgia" pitchFamily="18" charset="0"/>
              </a:rPr>
              <a:t> – официальный информационный портал единого государственного экзамена.</a:t>
            </a: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1300">
                <a:latin typeface="Georgia" pitchFamily="18" charset="0"/>
                <a:hlinkClick r:id="rId9"/>
              </a:rPr>
              <a:t>On-line видеолекции "Консультации по ЕГЭ" по всем предметам.</a:t>
            </a:r>
            <a:endParaRPr lang="ru-RU" sz="1300">
              <a:latin typeface="Georgia" pitchFamily="18" charset="0"/>
            </a:endParaRP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1300">
                <a:latin typeface="Georgia" pitchFamily="18" charset="0"/>
                <a:hlinkClick r:id="rId10"/>
              </a:rPr>
              <a:t>Ролики категории ЕГЭ. Лекции по математике</a:t>
            </a:r>
            <a:r>
              <a:rPr lang="ru-RU" sz="1300">
                <a:latin typeface="Georgia" pitchFamily="18" charset="0"/>
              </a:rPr>
              <a:t> </a:t>
            </a: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1300">
                <a:latin typeface="Georgia" pitchFamily="18" charset="0"/>
                <a:hlinkClick r:id="rId11"/>
              </a:rPr>
              <a:t>http://www.alexlarin.narod.ru/ege.html</a:t>
            </a:r>
            <a:r>
              <a:rPr lang="ru-RU" sz="1300">
                <a:latin typeface="Georgia" pitchFamily="18" charset="0"/>
              </a:rPr>
              <a:t> - материалы для подготовки к ЕГЭ по математике (сайт Ларина Александра Александровича). </a:t>
            </a: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1300">
                <a:latin typeface="Georgia" pitchFamily="18" charset="0"/>
                <a:hlinkClick r:id="rId12"/>
              </a:rPr>
              <a:t>http://www.diary.ru/~eek/</a:t>
            </a:r>
            <a:r>
              <a:rPr lang="ru-RU" sz="1300">
                <a:latin typeface="Georgia" pitchFamily="18" charset="0"/>
              </a:rPr>
              <a:t> - сообщество, оказывающее помощь в решении задач по математике, здесь же можно скачать много полезных книг по математике, в том числе для подготовки к ЕГЭ. </a:t>
            </a: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1300">
                <a:solidFill>
                  <a:srgbClr val="A50021"/>
                </a:solidFill>
                <a:latin typeface="Georgia" pitchFamily="18" charset="0"/>
                <a:hlinkClick r:id="rId13"/>
              </a:rPr>
              <a:t>http://4ege.ru/</a:t>
            </a:r>
            <a:r>
              <a:rPr lang="ru-RU" sz="1300">
                <a:solidFill>
                  <a:srgbClr val="A50021"/>
                </a:solidFill>
                <a:latin typeface="Georgia" pitchFamily="18" charset="0"/>
              </a:rPr>
              <a:t> - </a:t>
            </a:r>
            <a:r>
              <a:rPr lang="ru-RU" sz="1300">
                <a:solidFill>
                  <a:srgbClr val="A50021"/>
                </a:solidFill>
                <a:latin typeface="Georgia" pitchFamily="18" charset="0"/>
                <a:hlinkClick r:id="rId13"/>
              </a:rPr>
              <a:t>ЕГЭ портал, всё последнее к ЕГЭ. Вся информация о егэ. ЕГЭ 2010.</a:t>
            </a:r>
            <a:r>
              <a:rPr lang="ru-RU" sz="1300">
                <a:solidFill>
                  <a:srgbClr val="A50021"/>
                </a:solidFill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57188" y="357188"/>
            <a:ext cx="8229600" cy="10668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30CBD"/>
                </a:solidFill>
              </a:rPr>
              <a:t>Умения по КТ</a:t>
            </a:r>
            <a:endParaRPr lang="ru-RU" smtClean="0">
              <a:solidFill>
                <a:srgbClr val="030CBD"/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357188" y="1143000"/>
            <a:ext cx="8229600" cy="30718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smtClean="0"/>
              <a:t>Определять значение функции по значению аргумента при различных способах задания функции; описывать по графику поведение и свойства функций, находить по графику функции наибольшие и наименьшие значения; строить графики изученных функций </a:t>
            </a:r>
          </a:p>
          <a:p>
            <a:r>
              <a:rPr lang="ru-RU" sz="2000" smtClean="0"/>
              <a:t>Вычислять производные и первообразные элементарных функций </a:t>
            </a:r>
          </a:p>
          <a:p>
            <a:r>
              <a:rPr lang="ru-RU" sz="2000" smtClean="0"/>
              <a:t>Исследовать в простейших случаях функции на монотонность, находить наибольшие и наименьшие значения функций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57188" y="3786188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4000" b="1" dirty="0">
                <a:solidFill>
                  <a:srgbClr val="030CBD"/>
                </a:solidFill>
                <a:latin typeface="+mj-lt"/>
                <a:ea typeface="+mj-ea"/>
                <a:cs typeface="+mj-cs"/>
              </a:rPr>
              <a:t>Содержание задания В8 по КЭС</a:t>
            </a:r>
            <a:endParaRPr lang="ru-RU" sz="4000" dirty="0">
              <a:solidFill>
                <a:srgbClr val="030CB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97" name="Прямоугольник 4"/>
          <p:cNvSpPr>
            <a:spLocks noChangeArrowheads="1"/>
          </p:cNvSpPr>
          <p:nvPr/>
        </p:nvSpPr>
        <p:spPr bwMode="auto">
          <a:xfrm>
            <a:off x="642938" y="4857750"/>
            <a:ext cx="7643812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i="1">
                <a:latin typeface="Georgia" pitchFamily="18" charset="0"/>
              </a:rPr>
              <a:t>Исследование функций</a:t>
            </a:r>
            <a:r>
              <a:rPr lang="ru-RU">
                <a:latin typeface="Georgia" pitchFamily="18" charset="0"/>
              </a:rPr>
              <a:t> </a:t>
            </a:r>
          </a:p>
          <a:p>
            <a:pPr marL="342900" indent="-342900" eaLnBrk="0" hangingPunct="0"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>
                <a:latin typeface="Georgia" pitchFamily="18" charset="0"/>
              </a:rPr>
              <a:t>4.2.1  Применение производной к исследованию функций и    построению графиков</a:t>
            </a:r>
          </a:p>
          <a:p>
            <a:pPr marL="342900" indent="-342900" eaLnBrk="0" hangingPunct="0"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>
                <a:latin typeface="Georgia" pitchFamily="18" charset="0"/>
              </a:rPr>
              <a:t>4.2.2  Примеры использования производной для нахождения наилучшего решения в прикладных, в том числе социально-экономических, задачах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313" y="571500"/>
            <a:ext cx="4643437" cy="10668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C00000"/>
                </a:solidFill>
              </a:rPr>
              <a:t>Памятка ученику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313" y="1571625"/>
            <a:ext cx="6472237" cy="5072063"/>
          </a:xfrm>
        </p:spPr>
        <p:txBody>
          <a:bodyPr/>
          <a:lstStyle/>
          <a:p>
            <a:pPr eaLnBrk="1" hangingPunct="1"/>
            <a:r>
              <a:rPr lang="ru-RU" sz="2000" smtClean="0"/>
              <a:t>Задание B8 на вычисление производной. Для решения задания ученик должен уметь вычислять значение функции по известному аргументу при различных способах задания функции и находить производные и первообразные элементарных функций. </a:t>
            </a:r>
          </a:p>
        </p:txBody>
      </p:sp>
      <p:pic>
        <p:nvPicPr>
          <p:cNvPr id="9220" name="Picture 3" descr="E:\Documents and Settings\user\Рабочий стол\0fadc6eadfc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25" y="785813"/>
            <a:ext cx="2166938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568" name="Group 80"/>
          <p:cNvGraphicFramePr>
            <a:graphicFrameLocks noGrp="1"/>
          </p:cNvGraphicFramePr>
          <p:nvPr/>
        </p:nvGraphicFramePr>
        <p:xfrm>
          <a:off x="2268538" y="0"/>
          <a:ext cx="4679950" cy="6713539"/>
        </p:xfrm>
        <a:graphic>
          <a:graphicData uri="http://schemas.openxmlformats.org/drawingml/2006/table">
            <a:tbl>
              <a:tblPr/>
              <a:tblGrid>
                <a:gridCol w="2035175"/>
                <a:gridCol w="2644775"/>
              </a:tblGrid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/>
                          <a:cs typeface="Times New Roman" pitchFamily="18" charset="0"/>
                        </a:rPr>
                        <a:t>‘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формулы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(x)'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(x</a:t>
                      </a:r>
                      <a:r>
                        <a:rPr kumimoji="0" lang="en-US" sz="1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)'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</a:t>
                      </a:r>
                      <a:r>
                        <a:rPr kumimoji="0" lang="en-US" sz="12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≠1</a:t>
                      </a: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sin'x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os'x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tg'x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ctg'x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(e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)'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)'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ln'x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</a:t>
                      </a:r>
                      <a:r>
                        <a:rPr kumimoji="0" lang="en-US" sz="1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'x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(f+g)'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(f∙g)'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(cf)'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    `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(f(kx+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)) '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(f(g(x))) '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62"/>
          <p:cNvGraphicFramePr>
            <a:graphicFrameLocks noChangeAspect="1"/>
          </p:cNvGraphicFramePr>
          <p:nvPr/>
        </p:nvGraphicFramePr>
        <p:xfrm>
          <a:off x="5435600" y="2311400"/>
          <a:ext cx="444500" cy="395288"/>
        </p:xfrm>
        <a:graphic>
          <a:graphicData uri="http://schemas.openxmlformats.org/presentationml/2006/ole">
            <p:oleObj spid="_x0000_s1026" name="Формула" r:id="rId3" imgW="457200" imgH="406080" progId="Equation.3">
              <p:embed/>
            </p:oleObj>
          </a:graphicData>
        </a:graphic>
      </p:graphicFrame>
      <p:graphicFrame>
        <p:nvGraphicFramePr>
          <p:cNvPr id="1027" name="Object 63"/>
          <p:cNvGraphicFramePr>
            <a:graphicFrameLocks noChangeAspect="1"/>
          </p:cNvGraphicFramePr>
          <p:nvPr/>
        </p:nvGraphicFramePr>
        <p:xfrm>
          <a:off x="5364163" y="2724150"/>
          <a:ext cx="558800" cy="406400"/>
        </p:xfrm>
        <a:graphic>
          <a:graphicData uri="http://schemas.openxmlformats.org/presentationml/2006/ole">
            <p:oleObj spid="_x0000_s1027" name="Формула" r:id="rId4" imgW="558720" imgH="406080" progId="Equation.3">
              <p:embed/>
            </p:oleObj>
          </a:graphicData>
        </a:graphic>
      </p:graphicFrame>
      <p:graphicFrame>
        <p:nvGraphicFramePr>
          <p:cNvPr id="1028" name="Object 64"/>
          <p:cNvGraphicFramePr>
            <a:graphicFrameLocks noChangeAspect="1"/>
          </p:cNvGraphicFramePr>
          <p:nvPr/>
        </p:nvGraphicFramePr>
        <p:xfrm>
          <a:off x="5580063" y="3813175"/>
          <a:ext cx="136525" cy="334963"/>
        </p:xfrm>
        <a:graphic>
          <a:graphicData uri="http://schemas.openxmlformats.org/presentationml/2006/ole">
            <p:oleObj spid="_x0000_s1028" name="Формула" r:id="rId5" imgW="164880" imgH="406080" progId="Equation.3">
              <p:embed/>
            </p:oleObj>
          </a:graphicData>
        </a:graphic>
      </p:graphicFrame>
      <p:graphicFrame>
        <p:nvGraphicFramePr>
          <p:cNvPr id="1029" name="Object 65"/>
          <p:cNvGraphicFramePr>
            <a:graphicFrameLocks noChangeAspect="1"/>
          </p:cNvGraphicFramePr>
          <p:nvPr/>
        </p:nvGraphicFramePr>
        <p:xfrm>
          <a:off x="5435600" y="4192588"/>
          <a:ext cx="419100" cy="406400"/>
        </p:xfrm>
        <a:graphic>
          <a:graphicData uri="http://schemas.openxmlformats.org/presentationml/2006/ole">
            <p:oleObj spid="_x0000_s1029" name="Формула" r:id="rId6" imgW="419040" imgH="406080" progId="Equation.3">
              <p:embed/>
            </p:oleObj>
          </a:graphicData>
        </a:graphic>
      </p:graphicFrame>
      <p:graphicFrame>
        <p:nvGraphicFramePr>
          <p:cNvPr id="1030" name="Object 66"/>
          <p:cNvGraphicFramePr>
            <a:graphicFrameLocks noChangeAspect="1"/>
          </p:cNvGraphicFramePr>
          <p:nvPr/>
        </p:nvGraphicFramePr>
        <p:xfrm>
          <a:off x="5292725" y="5622925"/>
          <a:ext cx="787400" cy="431800"/>
        </p:xfrm>
        <a:graphic>
          <a:graphicData uri="http://schemas.openxmlformats.org/presentationml/2006/ole">
            <p:oleObj spid="_x0000_s1030" name="Формула" r:id="rId7" imgW="787320" imgH="431640" progId="Equation.3">
              <p:embed/>
            </p:oleObj>
          </a:graphicData>
        </a:graphic>
      </p:graphicFrame>
      <p:graphicFrame>
        <p:nvGraphicFramePr>
          <p:cNvPr id="1031" name="Object 67"/>
          <p:cNvGraphicFramePr>
            <a:graphicFrameLocks noChangeAspect="1"/>
          </p:cNvGraphicFramePr>
          <p:nvPr/>
        </p:nvGraphicFramePr>
        <p:xfrm>
          <a:off x="3059113" y="5594350"/>
          <a:ext cx="342900" cy="469900"/>
        </p:xfrm>
        <a:graphic>
          <a:graphicData uri="http://schemas.openxmlformats.org/presentationml/2006/ole">
            <p:oleObj spid="_x0000_s1031" name="Формула" r:id="rId8" imgW="342720" imgH="469800" progId="Equation.3">
              <p:embed/>
            </p:oleObj>
          </a:graphicData>
        </a:graphic>
      </p:graphicFrame>
      <p:graphicFrame>
        <p:nvGraphicFramePr>
          <p:cNvPr id="1032" name="Object 68"/>
          <p:cNvGraphicFramePr>
            <a:graphicFrameLocks noChangeAspect="1"/>
          </p:cNvGraphicFramePr>
          <p:nvPr/>
        </p:nvGraphicFramePr>
        <p:xfrm>
          <a:off x="5508625" y="476250"/>
          <a:ext cx="153988" cy="215900"/>
        </p:xfrm>
        <a:graphic>
          <a:graphicData uri="http://schemas.openxmlformats.org/presentationml/2006/ole">
            <p:oleObj spid="_x0000_s1032" name="Формула" r:id="rId9" imgW="126720" imgH="177480" progId="Equation.3">
              <p:embed/>
            </p:oleObj>
          </a:graphicData>
        </a:graphic>
      </p:graphicFrame>
      <p:graphicFrame>
        <p:nvGraphicFramePr>
          <p:cNvPr id="1033" name="Object 69"/>
          <p:cNvGraphicFramePr>
            <a:graphicFrameLocks noChangeAspect="1"/>
          </p:cNvGraphicFramePr>
          <p:nvPr/>
        </p:nvGraphicFramePr>
        <p:xfrm>
          <a:off x="5508625" y="836613"/>
          <a:ext cx="215900" cy="215900"/>
        </p:xfrm>
        <a:graphic>
          <a:graphicData uri="http://schemas.openxmlformats.org/presentationml/2006/ole">
            <p:oleObj spid="_x0000_s1033" name="Формула" r:id="rId10" imgW="114120" imgH="164880" progId="Equation.3">
              <p:embed/>
            </p:oleObj>
          </a:graphicData>
        </a:graphic>
      </p:graphicFrame>
      <p:graphicFrame>
        <p:nvGraphicFramePr>
          <p:cNvPr id="1034" name="Object 70"/>
          <p:cNvGraphicFramePr>
            <a:graphicFrameLocks noChangeAspect="1"/>
          </p:cNvGraphicFramePr>
          <p:nvPr/>
        </p:nvGraphicFramePr>
        <p:xfrm>
          <a:off x="5364163" y="1096963"/>
          <a:ext cx="719137" cy="300037"/>
        </p:xfrm>
        <a:graphic>
          <a:graphicData uri="http://schemas.openxmlformats.org/presentationml/2006/ole">
            <p:oleObj spid="_x0000_s1034" name="Формула" r:id="rId11" imgW="355320" imgH="203040" progId="Equation.3">
              <p:embed/>
            </p:oleObj>
          </a:graphicData>
        </a:graphic>
      </p:graphicFrame>
      <p:graphicFrame>
        <p:nvGraphicFramePr>
          <p:cNvPr id="1035" name="Object 71"/>
          <p:cNvGraphicFramePr>
            <a:graphicFrameLocks noChangeAspect="1"/>
          </p:cNvGraphicFramePr>
          <p:nvPr/>
        </p:nvGraphicFramePr>
        <p:xfrm>
          <a:off x="5364163" y="1700213"/>
          <a:ext cx="647700" cy="215900"/>
        </p:xfrm>
        <a:graphic>
          <a:graphicData uri="http://schemas.openxmlformats.org/presentationml/2006/ole">
            <p:oleObj spid="_x0000_s1035" name="Формула" r:id="rId12" imgW="355320" imgH="139680" progId="Equation.3">
              <p:embed/>
            </p:oleObj>
          </a:graphicData>
        </a:graphic>
      </p:graphicFrame>
      <p:graphicFrame>
        <p:nvGraphicFramePr>
          <p:cNvPr id="1036" name="Object 72"/>
          <p:cNvGraphicFramePr>
            <a:graphicFrameLocks noChangeAspect="1"/>
          </p:cNvGraphicFramePr>
          <p:nvPr/>
        </p:nvGraphicFramePr>
        <p:xfrm>
          <a:off x="5292725" y="2014538"/>
          <a:ext cx="647700" cy="223837"/>
        </p:xfrm>
        <a:graphic>
          <a:graphicData uri="http://schemas.openxmlformats.org/presentationml/2006/ole">
            <p:oleObj spid="_x0000_s1036" name="Формула" r:id="rId13" imgW="457200" imgH="177480" progId="Equation.3">
              <p:embed/>
            </p:oleObj>
          </a:graphicData>
        </a:graphic>
      </p:graphicFrame>
      <p:graphicFrame>
        <p:nvGraphicFramePr>
          <p:cNvPr id="1037" name="Object 73"/>
          <p:cNvGraphicFramePr>
            <a:graphicFrameLocks noChangeAspect="1"/>
          </p:cNvGraphicFramePr>
          <p:nvPr/>
        </p:nvGraphicFramePr>
        <p:xfrm>
          <a:off x="5508625" y="3184525"/>
          <a:ext cx="311150" cy="274638"/>
        </p:xfrm>
        <a:graphic>
          <a:graphicData uri="http://schemas.openxmlformats.org/presentationml/2006/ole">
            <p:oleObj spid="_x0000_s1037" name="Формула" r:id="rId14" imgW="177480" imgH="203040" progId="Equation.3">
              <p:embed/>
            </p:oleObj>
          </a:graphicData>
        </a:graphic>
      </p:graphicFrame>
      <p:graphicFrame>
        <p:nvGraphicFramePr>
          <p:cNvPr id="1038" name="Object 74"/>
          <p:cNvGraphicFramePr>
            <a:graphicFrameLocks noChangeAspect="1"/>
          </p:cNvGraphicFramePr>
          <p:nvPr/>
        </p:nvGraphicFramePr>
        <p:xfrm>
          <a:off x="5364163" y="3500438"/>
          <a:ext cx="574675" cy="255587"/>
        </p:xfrm>
        <a:graphic>
          <a:graphicData uri="http://schemas.openxmlformats.org/presentationml/2006/ole">
            <p:oleObj spid="_x0000_s1038" name="Формула" r:id="rId15" imgW="457200" imgH="203040" progId="Equation.3">
              <p:embed/>
            </p:oleObj>
          </a:graphicData>
        </a:graphic>
      </p:graphicFrame>
      <p:graphicFrame>
        <p:nvGraphicFramePr>
          <p:cNvPr id="1039" name="Object 75"/>
          <p:cNvGraphicFramePr>
            <a:graphicFrameLocks noChangeAspect="1"/>
          </p:cNvGraphicFramePr>
          <p:nvPr/>
        </p:nvGraphicFramePr>
        <p:xfrm>
          <a:off x="5292725" y="4664075"/>
          <a:ext cx="719138" cy="244475"/>
        </p:xfrm>
        <a:graphic>
          <a:graphicData uri="http://schemas.openxmlformats.org/presentationml/2006/ole">
            <p:oleObj spid="_x0000_s1039" name="Формула" r:id="rId16" imgW="419040" imgH="203040" progId="Equation.3">
              <p:embed/>
            </p:oleObj>
          </a:graphicData>
        </a:graphic>
      </p:graphicFrame>
      <p:graphicFrame>
        <p:nvGraphicFramePr>
          <p:cNvPr id="1040" name="Object 76"/>
          <p:cNvGraphicFramePr>
            <a:graphicFrameLocks noChangeAspect="1"/>
          </p:cNvGraphicFramePr>
          <p:nvPr/>
        </p:nvGraphicFramePr>
        <p:xfrm>
          <a:off x="5148263" y="4968875"/>
          <a:ext cx="936625" cy="271463"/>
        </p:xfrm>
        <a:graphic>
          <a:graphicData uri="http://schemas.openxmlformats.org/presentationml/2006/ole">
            <p:oleObj spid="_x0000_s1040" name="Формула" r:id="rId17" imgW="647640" imgH="203040" progId="Equation.3">
              <p:embed/>
            </p:oleObj>
          </a:graphicData>
        </a:graphic>
      </p:graphicFrame>
      <p:graphicFrame>
        <p:nvGraphicFramePr>
          <p:cNvPr id="1041" name="Object 77"/>
          <p:cNvGraphicFramePr>
            <a:graphicFrameLocks noChangeAspect="1"/>
          </p:cNvGraphicFramePr>
          <p:nvPr/>
        </p:nvGraphicFramePr>
        <p:xfrm>
          <a:off x="5508625" y="5273675"/>
          <a:ext cx="358775" cy="307975"/>
        </p:xfrm>
        <a:graphic>
          <a:graphicData uri="http://schemas.openxmlformats.org/presentationml/2006/ole">
            <p:oleObj spid="_x0000_s1041" name="Формула" r:id="rId18" imgW="228600" imgH="203040" progId="Equation.3">
              <p:embed/>
            </p:oleObj>
          </a:graphicData>
        </a:graphic>
      </p:graphicFrame>
      <p:graphicFrame>
        <p:nvGraphicFramePr>
          <p:cNvPr id="1042" name="Object 78"/>
          <p:cNvGraphicFramePr>
            <a:graphicFrameLocks noChangeAspect="1"/>
          </p:cNvGraphicFramePr>
          <p:nvPr/>
        </p:nvGraphicFramePr>
        <p:xfrm>
          <a:off x="5216525" y="6111875"/>
          <a:ext cx="936625" cy="257175"/>
        </p:xfrm>
        <a:graphic>
          <a:graphicData uri="http://schemas.openxmlformats.org/presentationml/2006/ole">
            <p:oleObj spid="_x0000_s1042" name="Формула" r:id="rId19" imgW="736560" imgH="203040" progId="Equation.3">
              <p:embed/>
            </p:oleObj>
          </a:graphicData>
        </a:graphic>
      </p:graphicFrame>
      <p:graphicFrame>
        <p:nvGraphicFramePr>
          <p:cNvPr id="1043" name="Object 79"/>
          <p:cNvGraphicFramePr>
            <a:graphicFrameLocks noChangeAspect="1"/>
          </p:cNvGraphicFramePr>
          <p:nvPr/>
        </p:nvGraphicFramePr>
        <p:xfrm>
          <a:off x="5019675" y="6457950"/>
          <a:ext cx="1366838" cy="238125"/>
        </p:xfrm>
        <a:graphic>
          <a:graphicData uri="http://schemas.openxmlformats.org/presentationml/2006/ole">
            <p:oleObj spid="_x0000_s1043" name="Формула" r:id="rId20" imgW="1041120" imgH="203040" progId="Equation.3">
              <p:embed/>
            </p:oleObj>
          </a:graphicData>
        </a:graphic>
      </p:graphicFrame>
      <p:sp>
        <p:nvSpPr>
          <p:cNvPr id="1103" name="TextBox 20"/>
          <p:cNvSpPr txBox="1">
            <a:spLocks noChangeArrowheads="1"/>
          </p:cNvSpPr>
          <p:nvPr/>
        </p:nvSpPr>
        <p:spPr bwMode="auto">
          <a:xfrm>
            <a:off x="285750" y="857250"/>
            <a:ext cx="178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Таблица производных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8 </a:t>
            </a:r>
            <a:r>
              <a:rPr lang="en-US" sz="3200" b="1" smtClean="0"/>
              <a:t>(№</a:t>
            </a:r>
            <a:r>
              <a:rPr lang="ru-RU" sz="3200" b="1" smtClean="0"/>
              <a:t>27485</a:t>
            </a:r>
            <a:r>
              <a:rPr lang="en-US" sz="3200" b="1" smtClean="0"/>
              <a:t>)</a:t>
            </a:r>
          </a:p>
        </p:txBody>
      </p:sp>
      <p:sp>
        <p:nvSpPr>
          <p:cNvPr id="1024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86116" y="3714752"/>
            <a:ext cx="5611842" cy="295592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357188" y="1700213"/>
            <a:ext cx="7929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Прямая </a:t>
            </a:r>
            <a:r>
              <a:rPr lang="en-US"/>
              <a:t>y=7x-5</a:t>
            </a:r>
            <a:r>
              <a:rPr lang="ru-RU"/>
              <a:t>  параллельна касательной к графику</a:t>
            </a:r>
            <a:r>
              <a:rPr lang="en-US"/>
              <a:t> </a:t>
            </a:r>
            <a:r>
              <a:rPr lang="ru-RU"/>
              <a:t>функции</a:t>
            </a:r>
            <a:r>
              <a:rPr lang="en-US"/>
              <a:t> y=x2+6x-8</a:t>
            </a:r>
            <a:r>
              <a:rPr lang="ru-RU"/>
              <a:t>  . Найдите абсциссу точки касания.</a:t>
            </a:r>
          </a:p>
        </p:txBody>
      </p:sp>
      <p:sp>
        <p:nvSpPr>
          <p:cNvPr id="11272" name="Rectangle 10">
            <a:hlinkHover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429000" y="3933825"/>
            <a:ext cx="5329238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/>
              <a:t>k=7 </a:t>
            </a:r>
            <a:r>
              <a:rPr lang="ru-RU"/>
              <a:t>, значит</a:t>
            </a:r>
            <a:r>
              <a:rPr lang="en-US"/>
              <a:t> f '(x</a:t>
            </a:r>
            <a:r>
              <a:rPr lang="en-US" baseline="-25000"/>
              <a:t>0</a:t>
            </a:r>
            <a:r>
              <a:rPr lang="en-US"/>
              <a:t>)=7</a:t>
            </a:r>
            <a:endParaRPr lang="ru-RU"/>
          </a:p>
          <a:p>
            <a:r>
              <a:rPr lang="ru-RU"/>
              <a:t>находим производную функции </a:t>
            </a:r>
            <a:r>
              <a:rPr lang="en-US"/>
              <a:t>y</a:t>
            </a:r>
            <a:r>
              <a:rPr lang="ru-RU"/>
              <a:t>=</a:t>
            </a:r>
            <a:r>
              <a:rPr lang="en-US"/>
              <a:t>x</a:t>
            </a:r>
            <a:r>
              <a:rPr lang="ru-RU" baseline="30000"/>
              <a:t>2</a:t>
            </a:r>
            <a:r>
              <a:rPr lang="ru-RU"/>
              <a:t>+6</a:t>
            </a:r>
            <a:r>
              <a:rPr lang="en-US"/>
              <a:t>x</a:t>
            </a:r>
            <a:r>
              <a:rPr lang="ru-RU"/>
              <a:t>-8, получаем:</a:t>
            </a:r>
          </a:p>
          <a:p>
            <a:pPr algn="ctr"/>
            <a:r>
              <a:rPr lang="en-US"/>
              <a:t>f '(x)=2x</a:t>
            </a:r>
            <a:r>
              <a:rPr lang="ru-RU"/>
              <a:t>+6; </a:t>
            </a:r>
            <a:r>
              <a:rPr lang="en-US"/>
              <a:t> f '(x</a:t>
            </a:r>
            <a:r>
              <a:rPr lang="en-US" baseline="-25000"/>
              <a:t>0</a:t>
            </a:r>
            <a:r>
              <a:rPr lang="en-US"/>
              <a:t>)= 2x</a:t>
            </a:r>
            <a:r>
              <a:rPr lang="ru-RU" baseline="-25000"/>
              <a:t>0</a:t>
            </a:r>
            <a:r>
              <a:rPr lang="ru-RU"/>
              <a:t>+6</a:t>
            </a:r>
          </a:p>
          <a:p>
            <a:pPr algn="ctr"/>
            <a:r>
              <a:rPr lang="ru-RU"/>
              <a:t>	</a:t>
            </a:r>
            <a:r>
              <a:rPr lang="en-US"/>
              <a:t>f '(x</a:t>
            </a:r>
            <a:r>
              <a:rPr lang="en-US" baseline="-25000"/>
              <a:t>0</a:t>
            </a:r>
            <a:r>
              <a:rPr lang="en-US"/>
              <a:t>)=7</a:t>
            </a:r>
          </a:p>
          <a:p>
            <a:r>
              <a:rPr lang="ru-RU"/>
              <a:t>                        </a:t>
            </a:r>
            <a:r>
              <a:rPr lang="en-US"/>
              <a:t>2x</a:t>
            </a:r>
            <a:r>
              <a:rPr lang="ru-RU" baseline="-25000"/>
              <a:t>0</a:t>
            </a:r>
            <a:r>
              <a:rPr lang="ru-RU"/>
              <a:t>+6</a:t>
            </a:r>
            <a:r>
              <a:rPr lang="en-US"/>
              <a:t>=7</a:t>
            </a:r>
          </a:p>
          <a:p>
            <a:r>
              <a:rPr lang="en-US"/>
              <a:t>	            2x</a:t>
            </a:r>
            <a:r>
              <a:rPr lang="ru-RU" baseline="-25000"/>
              <a:t>0</a:t>
            </a:r>
            <a:r>
              <a:rPr lang="ru-RU"/>
              <a:t>=1</a:t>
            </a:r>
            <a:endParaRPr lang="en-US"/>
          </a:p>
          <a:p>
            <a:r>
              <a:rPr lang="en-US"/>
              <a:t>	            x</a:t>
            </a:r>
            <a:r>
              <a:rPr lang="ru-RU" baseline="-25000"/>
              <a:t>0</a:t>
            </a:r>
            <a:r>
              <a:rPr lang="ru-RU"/>
              <a:t>=0,5</a:t>
            </a:r>
            <a:endParaRPr lang="en-US"/>
          </a:p>
          <a:p>
            <a:pPr algn="ctr"/>
            <a:r>
              <a:rPr lang="ru-RU" sz="2000" b="1">
                <a:solidFill>
                  <a:schemeClr val="accent2"/>
                </a:solidFill>
              </a:rPr>
              <a:t>Ответ:</a:t>
            </a:r>
            <a:r>
              <a:rPr lang="en-US" sz="2000" b="1">
                <a:solidFill>
                  <a:schemeClr val="accent2"/>
                </a:solidFill>
              </a:rPr>
              <a:t>x</a:t>
            </a:r>
            <a:r>
              <a:rPr lang="ru-RU" sz="2000" b="1" baseline="-25000">
                <a:solidFill>
                  <a:schemeClr val="accent2"/>
                </a:solidFill>
              </a:rPr>
              <a:t>0</a:t>
            </a:r>
            <a:r>
              <a:rPr lang="ru-RU" sz="2000" b="1">
                <a:solidFill>
                  <a:schemeClr val="accent2"/>
                </a:solidFill>
              </a:rPr>
              <a:t>=0,5</a:t>
            </a:r>
            <a:endParaRPr lang="en-US" sz="2000" b="1">
              <a:solidFill>
                <a:schemeClr val="accent2"/>
              </a:solidFill>
            </a:endParaRPr>
          </a:p>
          <a:p>
            <a:endParaRPr lang="ru-RU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229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11268" name="Rectangle 9"/>
          <p:cNvSpPr>
            <a:spLocks noChangeArrowheads="1"/>
          </p:cNvSpPr>
          <p:nvPr/>
        </p:nvSpPr>
        <p:spPr bwMode="auto">
          <a:xfrm>
            <a:off x="0" y="1071563"/>
            <a:ext cx="9144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 b="1">
                <a:latin typeface="Georgia" pitchFamily="18" charset="0"/>
              </a:rPr>
              <a:t>Задание B8 (№ 6009)</a:t>
            </a:r>
            <a:endParaRPr lang="en-US" sz="1400" b="1">
              <a:latin typeface="Georgia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>
                <a:latin typeface="Georgia" pitchFamily="18" charset="0"/>
              </a:rPr>
              <a:t>Прямая </a:t>
            </a:r>
            <a:r>
              <a:rPr lang="en-US" sz="1400">
                <a:latin typeface="Georgia" pitchFamily="18" charset="0"/>
              </a:rPr>
              <a:t>y=6x+8</a:t>
            </a:r>
            <a:r>
              <a:rPr lang="ru-RU" sz="1400">
                <a:latin typeface="Georgia" pitchFamily="18" charset="0"/>
              </a:rPr>
              <a:t>  параллельна касательной к графику функции</a:t>
            </a:r>
            <a:r>
              <a:rPr lang="en-US" sz="1400">
                <a:latin typeface="Georgia" pitchFamily="18" charset="0"/>
              </a:rPr>
              <a:t> y=x</a:t>
            </a:r>
            <a:r>
              <a:rPr lang="en-US" sz="1400" baseline="30000">
                <a:latin typeface="Georgia" pitchFamily="18" charset="0"/>
              </a:rPr>
              <a:t>2</a:t>
            </a:r>
            <a:r>
              <a:rPr lang="en-US" sz="1400">
                <a:latin typeface="Georgia" pitchFamily="18" charset="0"/>
              </a:rPr>
              <a:t>-3x+5</a:t>
            </a:r>
            <a:r>
              <a:rPr lang="ru-RU" sz="1400">
                <a:latin typeface="Georgia" pitchFamily="18" charset="0"/>
              </a:rPr>
              <a:t>  . Найдите абсциссу точки касания.</a:t>
            </a:r>
            <a:endParaRPr lang="en-US" sz="1400">
              <a:latin typeface="Georgia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>
                <a:latin typeface="Georgia" pitchFamily="18" charset="0"/>
              </a:rPr>
              <a:t> </a:t>
            </a:r>
            <a:r>
              <a:rPr lang="ru-RU" sz="1400" b="1">
                <a:latin typeface="Georgia" pitchFamily="18" charset="0"/>
              </a:rPr>
              <a:t>Задание B8 (№ 6011)</a:t>
            </a: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>
                <a:latin typeface="Georgia" pitchFamily="18" charset="0"/>
              </a:rPr>
              <a:t>Прямая </a:t>
            </a:r>
            <a:r>
              <a:rPr lang="en-US" sz="1400">
                <a:latin typeface="Georgia" pitchFamily="18" charset="0"/>
              </a:rPr>
              <a:t>y=7x+11</a:t>
            </a:r>
            <a:r>
              <a:rPr lang="ru-RU" sz="1400">
                <a:latin typeface="Georgia" pitchFamily="18" charset="0"/>
              </a:rPr>
              <a:t>  параллельна касательной к графику функции</a:t>
            </a:r>
            <a:r>
              <a:rPr lang="en-US" sz="1400">
                <a:latin typeface="Georgia" pitchFamily="18" charset="0"/>
              </a:rPr>
              <a:t> y=x</a:t>
            </a:r>
            <a:r>
              <a:rPr lang="en-US" sz="1400" baseline="30000">
                <a:latin typeface="Georgia" pitchFamily="18" charset="0"/>
              </a:rPr>
              <a:t>2</a:t>
            </a:r>
            <a:r>
              <a:rPr lang="en-US" sz="1400">
                <a:latin typeface="Georgia" pitchFamily="18" charset="0"/>
              </a:rPr>
              <a:t>+8x+6</a:t>
            </a:r>
            <a:r>
              <a:rPr lang="ru-RU" sz="1400">
                <a:latin typeface="Georgia" pitchFamily="18" charset="0"/>
              </a:rPr>
              <a:t>  . Найдите абсциссу точки касания. </a:t>
            </a:r>
            <a:endParaRPr lang="en-US" sz="1400">
              <a:latin typeface="Georgia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 b="1">
                <a:latin typeface="Georgia" pitchFamily="18" charset="0"/>
              </a:rPr>
              <a:t>Задание B8 (№ 6013)</a:t>
            </a: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>
                <a:latin typeface="Georgia" pitchFamily="18" charset="0"/>
              </a:rPr>
              <a:t>Прямая </a:t>
            </a:r>
            <a:r>
              <a:rPr lang="en-US" sz="1400">
                <a:latin typeface="Georgia" pitchFamily="18" charset="0"/>
              </a:rPr>
              <a:t>y=4x+8</a:t>
            </a:r>
            <a:r>
              <a:rPr lang="ru-RU" sz="1400">
                <a:latin typeface="Georgia" pitchFamily="18" charset="0"/>
              </a:rPr>
              <a:t>  параллельна касательной к графику функции</a:t>
            </a:r>
            <a:r>
              <a:rPr lang="en-US" sz="1400">
                <a:latin typeface="Georgia" pitchFamily="18" charset="0"/>
              </a:rPr>
              <a:t> y=x</a:t>
            </a:r>
            <a:r>
              <a:rPr lang="en-US" sz="1400" baseline="30000">
                <a:latin typeface="Georgia" pitchFamily="18" charset="0"/>
              </a:rPr>
              <a:t>2</a:t>
            </a:r>
            <a:r>
              <a:rPr lang="en-US" sz="1400">
                <a:latin typeface="Georgia" pitchFamily="18" charset="0"/>
              </a:rPr>
              <a:t>-5x+7</a:t>
            </a:r>
            <a:r>
              <a:rPr lang="ru-RU" sz="1400">
                <a:latin typeface="Georgia" pitchFamily="18" charset="0"/>
              </a:rPr>
              <a:t>. Найдите абсциссу точки касания.</a:t>
            </a:r>
            <a:endParaRPr lang="en-US" sz="1400">
              <a:latin typeface="Georgia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>
                <a:latin typeface="Georgia" pitchFamily="18" charset="0"/>
              </a:rPr>
              <a:t> </a:t>
            </a:r>
            <a:r>
              <a:rPr lang="ru-RU" sz="1400" b="1">
                <a:latin typeface="Georgia" pitchFamily="18" charset="0"/>
              </a:rPr>
              <a:t>Задание B8 (№ 6015)</a:t>
            </a:r>
            <a:endParaRPr lang="en-US" sz="1400" b="1">
              <a:latin typeface="Georgia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>
                <a:latin typeface="Georgia" pitchFamily="18" charset="0"/>
              </a:rPr>
              <a:t>Прямая </a:t>
            </a:r>
            <a:r>
              <a:rPr lang="en-US" sz="1400">
                <a:latin typeface="Georgia" pitchFamily="18" charset="0"/>
              </a:rPr>
              <a:t>y=3x+6</a:t>
            </a:r>
            <a:r>
              <a:rPr lang="ru-RU" sz="1400">
                <a:latin typeface="Georgia" pitchFamily="18" charset="0"/>
              </a:rPr>
              <a:t>  параллельна касательной к графику функции</a:t>
            </a:r>
            <a:r>
              <a:rPr lang="en-US" sz="1400">
                <a:latin typeface="Georgia" pitchFamily="18" charset="0"/>
              </a:rPr>
              <a:t> y=x</a:t>
            </a:r>
            <a:r>
              <a:rPr lang="en-US" sz="1400" baseline="30000">
                <a:latin typeface="Georgia" pitchFamily="18" charset="0"/>
              </a:rPr>
              <a:t>2</a:t>
            </a:r>
            <a:r>
              <a:rPr lang="en-US" sz="1400">
                <a:latin typeface="Georgia" pitchFamily="18" charset="0"/>
              </a:rPr>
              <a:t>-5x+8</a:t>
            </a:r>
            <a:r>
              <a:rPr lang="ru-RU" sz="1400">
                <a:latin typeface="Georgia" pitchFamily="18" charset="0"/>
              </a:rPr>
              <a:t>. Найдите абсциссу точки касания. </a:t>
            </a:r>
            <a:endParaRPr lang="en-US" sz="1400">
              <a:latin typeface="Georgia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 b="1">
                <a:latin typeface="Georgia" pitchFamily="18" charset="0"/>
              </a:rPr>
              <a:t>Задание B8 (№ 6017)</a:t>
            </a: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>
                <a:latin typeface="Georgia" pitchFamily="18" charset="0"/>
              </a:rPr>
              <a:t>Прямая</a:t>
            </a:r>
            <a:r>
              <a:rPr lang="en-US" sz="1400">
                <a:latin typeface="Georgia" pitchFamily="18" charset="0"/>
              </a:rPr>
              <a:t> y=8x+11</a:t>
            </a:r>
            <a:r>
              <a:rPr lang="ru-RU" sz="1400">
                <a:latin typeface="Georgia" pitchFamily="18" charset="0"/>
              </a:rPr>
              <a:t>   параллельна касательной к графику функции</a:t>
            </a:r>
            <a:r>
              <a:rPr lang="en-US" sz="1400">
                <a:latin typeface="Georgia" pitchFamily="18" charset="0"/>
              </a:rPr>
              <a:t> y=x</a:t>
            </a:r>
            <a:r>
              <a:rPr lang="en-US" sz="1400" baseline="30000">
                <a:latin typeface="Georgia" pitchFamily="18" charset="0"/>
              </a:rPr>
              <a:t>2</a:t>
            </a:r>
            <a:r>
              <a:rPr lang="en-US" sz="1400">
                <a:latin typeface="Georgia" pitchFamily="18" charset="0"/>
              </a:rPr>
              <a:t>+5x+7</a:t>
            </a:r>
            <a:r>
              <a:rPr lang="ru-RU" sz="1400">
                <a:latin typeface="Georgia" pitchFamily="18" charset="0"/>
              </a:rPr>
              <a:t>. Найдите абсциссу точки касания. </a:t>
            </a:r>
            <a:endParaRPr lang="en-US" sz="1400">
              <a:latin typeface="Georgia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 b="1">
                <a:latin typeface="Georgia" pitchFamily="18" charset="0"/>
              </a:rPr>
              <a:t>Задание B8 (№ 6019)</a:t>
            </a: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r>
              <a:rPr lang="ru-RU" sz="1400">
                <a:latin typeface="Georgia" pitchFamily="18" charset="0"/>
              </a:rPr>
              <a:t>Прямая</a:t>
            </a:r>
            <a:r>
              <a:rPr lang="en-US" sz="1400">
                <a:latin typeface="Georgia" pitchFamily="18" charset="0"/>
              </a:rPr>
              <a:t> y=-5x+4</a:t>
            </a:r>
            <a:r>
              <a:rPr lang="ru-RU" sz="1400">
                <a:latin typeface="Georgia" pitchFamily="18" charset="0"/>
              </a:rPr>
              <a:t> параллельна касательной к графику функции</a:t>
            </a:r>
            <a:r>
              <a:rPr lang="en-US" sz="1400">
                <a:latin typeface="Georgia" pitchFamily="18" charset="0"/>
              </a:rPr>
              <a:t> y=x</a:t>
            </a:r>
            <a:r>
              <a:rPr lang="en-US" sz="1400" baseline="30000">
                <a:latin typeface="Georgia" pitchFamily="18" charset="0"/>
              </a:rPr>
              <a:t>2</a:t>
            </a:r>
            <a:r>
              <a:rPr lang="en-US" sz="1400">
                <a:latin typeface="Georgia" pitchFamily="18" charset="0"/>
              </a:rPr>
              <a:t>+3x+6</a:t>
            </a:r>
            <a:r>
              <a:rPr lang="ru-RU" sz="1400">
                <a:latin typeface="Georgia" pitchFamily="18" charset="0"/>
              </a:rPr>
              <a:t>  . Найдите абсциссу точки касания. </a:t>
            </a:r>
            <a:endParaRPr lang="en-US" sz="1400">
              <a:latin typeface="Georgia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buClr>
                <a:srgbClr val="A8CDD7"/>
              </a:buClr>
              <a:buFont typeface="Georgia" pitchFamily="18" charset="0"/>
              <a:buNone/>
            </a:pPr>
            <a:endParaRPr lang="ru-RU" sz="1400">
              <a:latin typeface="Georgia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084503" y="48847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2294" name="Rectangle 10"/>
          <p:cNvSpPr>
            <a:spLocks noChangeArrowheads="1"/>
          </p:cNvSpPr>
          <p:nvPr/>
        </p:nvSpPr>
        <p:spPr bwMode="auto">
          <a:xfrm>
            <a:off x="3348038" y="4941888"/>
            <a:ext cx="31686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CC00CC"/>
                </a:solidFill>
              </a:rPr>
              <a:t>ОТВЕТЫ:</a:t>
            </a:r>
            <a:r>
              <a:rPr lang="ru-RU"/>
              <a:t>   </a:t>
            </a:r>
            <a:r>
              <a:rPr lang="ru-RU" b="1"/>
              <a:t>№ 6009:  4,5</a:t>
            </a:r>
            <a:endParaRPr lang="ru-RU"/>
          </a:p>
          <a:p>
            <a:pPr algn="ctr"/>
            <a:r>
              <a:rPr lang="ru-RU" b="1"/>
              <a:t>	       № 6011:  -0,5</a:t>
            </a:r>
            <a:endParaRPr lang="ru-RU"/>
          </a:p>
          <a:p>
            <a:pPr algn="ctr"/>
            <a:r>
              <a:rPr lang="ru-RU" b="1"/>
              <a:t>	      № 6013:  4,5</a:t>
            </a:r>
            <a:endParaRPr lang="ru-RU"/>
          </a:p>
          <a:p>
            <a:pPr algn="ctr"/>
            <a:r>
              <a:rPr lang="ru-RU" b="1"/>
              <a:t>	   № 6015:  4</a:t>
            </a:r>
            <a:endParaRPr lang="ru-RU"/>
          </a:p>
          <a:p>
            <a:pPr algn="ctr"/>
            <a:r>
              <a:rPr lang="ru-RU" b="1"/>
              <a:t>	       № 6017:  1,5</a:t>
            </a:r>
            <a:endParaRPr lang="ru-RU"/>
          </a:p>
          <a:p>
            <a:pPr algn="ctr"/>
            <a:r>
              <a:rPr lang="ru-RU" b="1"/>
              <a:t>	      № 6019:  -4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8(№ 27487)</a:t>
            </a:r>
            <a:r>
              <a:rPr lang="ru-RU" smtClean="0"/>
              <a:t> </a:t>
            </a:r>
          </a:p>
        </p:txBody>
      </p:sp>
      <p:sp>
        <p:nvSpPr>
          <p:cNvPr id="133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462328" y="4914904"/>
            <a:ext cx="5611842" cy="1884359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pic>
        <p:nvPicPr>
          <p:cNvPr id="12295" name="Picture 9" descr="task-1/ps/task-1.2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50825" y="2060575"/>
            <a:ext cx="4321175" cy="289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Rectangle 27"/>
          <p:cNvSpPr>
            <a:spLocks noChangeArrowheads="1"/>
          </p:cNvSpPr>
          <p:nvPr/>
        </p:nvSpPr>
        <p:spPr bwMode="auto">
          <a:xfrm>
            <a:off x="179388" y="1379538"/>
            <a:ext cx="88566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400">
                <a:solidFill>
                  <a:srgbClr val="4D4B41"/>
                </a:solidFill>
              </a:rPr>
              <a:t>На рисунке изображен график функции </a:t>
            </a:r>
            <a:r>
              <a:rPr lang="en-US" sz="1400">
                <a:solidFill>
                  <a:srgbClr val="4D4B41"/>
                </a:solidFill>
              </a:rPr>
              <a:t>y=f(x), </a:t>
            </a:r>
            <a:r>
              <a:rPr lang="ru-RU" sz="1400">
                <a:solidFill>
                  <a:srgbClr val="4D4B41"/>
                </a:solidFill>
              </a:rPr>
              <a:t>определенной на интервале</a:t>
            </a:r>
            <a:r>
              <a:rPr lang="en-US" sz="1400">
                <a:solidFill>
                  <a:srgbClr val="4D4B41"/>
                </a:solidFill>
              </a:rPr>
              <a:t> (-6;8).</a:t>
            </a:r>
            <a:r>
              <a:rPr lang="ru-RU" sz="1400"/>
              <a:t> </a:t>
            </a:r>
            <a:r>
              <a:rPr lang="ru-RU" sz="1400">
                <a:solidFill>
                  <a:srgbClr val="4D4B41"/>
                </a:solidFill>
              </a:rPr>
              <a:t>Определите количество целых точек, в которых производная функции положительна</a:t>
            </a:r>
            <a:r>
              <a:rPr lang="ru-RU">
                <a:solidFill>
                  <a:srgbClr val="4D4B41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563938" y="5084763"/>
            <a:ext cx="53641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/>
              <a:t>           </a:t>
            </a:r>
            <a:r>
              <a:rPr lang="en-US"/>
              <a:t>f</a:t>
            </a:r>
            <a:r>
              <a:rPr lang="ru-RU"/>
              <a:t>(</a:t>
            </a:r>
            <a:r>
              <a:rPr lang="en-US"/>
              <a:t>x</a:t>
            </a:r>
            <a:r>
              <a:rPr lang="ru-RU"/>
              <a:t>) возрастает на [-3;0] и на [5;7]. </a:t>
            </a:r>
          </a:p>
          <a:p>
            <a:pPr eaLnBrk="0" hangingPunct="0"/>
            <a:r>
              <a:rPr lang="ru-RU"/>
              <a:t>Значит, производная функции положительна на этих отрезках, количество целых точек - </a:t>
            </a:r>
            <a:r>
              <a:rPr lang="ru-RU" b="1"/>
              <a:t>4</a:t>
            </a:r>
          </a:p>
          <a:p>
            <a:pPr eaLnBrk="0" hangingPunct="0"/>
            <a:r>
              <a:rPr lang="ru-RU" b="1">
                <a:solidFill>
                  <a:srgbClr val="FF0000"/>
                </a:solidFill>
              </a:rPr>
              <a:t>Ответ: 4</a:t>
            </a: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500188" y="3786188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785938" y="3786188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14688" y="3786188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429000" y="3786188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24" grpId="0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3315" name="Rectangle 16"/>
          <p:cNvSpPr>
            <a:spLocks noChangeArrowheads="1"/>
          </p:cNvSpPr>
          <p:nvPr/>
        </p:nvSpPr>
        <p:spPr bwMode="auto">
          <a:xfrm>
            <a:off x="0" y="3975100"/>
            <a:ext cx="91440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0200"/>
              <a:t> </a:t>
            </a:r>
            <a:r>
              <a:rPr lang="ru-RU" sz="1000"/>
              <a:t>                                                         </a:t>
            </a:r>
          </a:p>
        </p:txBody>
      </p:sp>
      <p:graphicFrame>
        <p:nvGraphicFramePr>
          <p:cNvPr id="14371" name="Group 35"/>
          <p:cNvGraphicFramePr>
            <a:graphicFrameLocks noGrp="1"/>
          </p:cNvGraphicFramePr>
          <p:nvPr/>
        </p:nvGraphicFramePr>
        <p:xfrm>
          <a:off x="0" y="1500188"/>
          <a:ext cx="9144000" cy="5384800"/>
        </p:xfrm>
        <a:graphic>
          <a:graphicData uri="http://schemas.openxmlformats.org/drawingml/2006/table">
            <a:tbl>
              <a:tblPr/>
              <a:tblGrid>
                <a:gridCol w="4678363"/>
                <a:gridCol w="4465637"/>
              </a:tblGrid>
              <a:tr h="5384814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6399)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рисунке изображен график функции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y=f(x)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определенной на интервале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(-9;8)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Определите количество целых точек, в которых производная функции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положительна.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Задание B8 (№ 6869)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рисунке изображен график функции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y=f(x)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определенной на интервале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(-5;6)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Определите количество целых точек, в которых производная функции положительна.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23" name="Picture 13" descr="MA.E10.B8.80_dop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00375"/>
            <a:ext cx="45720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17" descr="task-1/ps/task-1.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2714625"/>
            <a:ext cx="4427537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9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084503" y="5500702"/>
            <a:ext cx="5611842" cy="126839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4351" name="Rectangle 37"/>
          <p:cNvSpPr>
            <a:spLocks noChangeArrowheads="1"/>
          </p:cNvSpPr>
          <p:nvPr/>
        </p:nvSpPr>
        <p:spPr bwMode="auto">
          <a:xfrm>
            <a:off x="3286125" y="5786438"/>
            <a:ext cx="456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C00CC"/>
                </a:solidFill>
              </a:rPr>
              <a:t>ОТВЕТЫ:</a:t>
            </a:r>
            <a:r>
              <a:rPr lang="ru-RU"/>
              <a:t> </a:t>
            </a:r>
            <a:r>
              <a:rPr lang="ru-RU" b="1"/>
              <a:t>№ 6</a:t>
            </a:r>
            <a:r>
              <a:rPr lang="en-US" b="1"/>
              <a:t>399</a:t>
            </a:r>
            <a:r>
              <a:rPr lang="ru-RU" b="1"/>
              <a:t>: 7</a:t>
            </a:r>
            <a:endParaRPr lang="ru-RU"/>
          </a:p>
          <a:p>
            <a:r>
              <a:rPr lang="ru-RU" b="1"/>
              <a:t>	   № 6</a:t>
            </a:r>
            <a:r>
              <a:rPr lang="en-US" b="1"/>
              <a:t>869</a:t>
            </a:r>
            <a:r>
              <a:rPr lang="ru-RU" b="1"/>
              <a:t>: 5</a:t>
            </a:r>
          </a:p>
        </p:txBody>
      </p:sp>
      <p:sp>
        <p:nvSpPr>
          <p:cNvPr id="10" name="Овал 9"/>
          <p:cNvSpPr/>
          <p:nvPr/>
        </p:nvSpPr>
        <p:spPr>
          <a:xfrm>
            <a:off x="857250" y="4071938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00188" y="4071938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85938" y="4071938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000250" y="4071938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214563" y="4071938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143250" y="4071938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357563" y="4071938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571875" y="4071938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429250" y="4071938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715000" y="4071938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000750" y="4071938"/>
            <a:ext cx="128588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786688" y="4071938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8072438" y="4071938"/>
            <a:ext cx="128587" cy="128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9" grpId="0" animBg="1"/>
      <p:bldP spid="14351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1420</TotalTime>
  <Words>1596</Words>
  <Application>Microsoft Office PowerPoint</Application>
  <PresentationFormat>Экран (4:3)</PresentationFormat>
  <Paragraphs>212</Paragraphs>
  <Slides>25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Trebuchet MS</vt:lpstr>
      <vt:lpstr>Georgia</vt:lpstr>
      <vt:lpstr>Wingdings 2</vt:lpstr>
      <vt:lpstr>Calibri</vt:lpstr>
      <vt:lpstr>Times New Roman</vt:lpstr>
      <vt:lpstr>Городская</vt:lpstr>
      <vt:lpstr>Microsoft Equation 3.0</vt:lpstr>
      <vt:lpstr>Слайд 1</vt:lpstr>
      <vt:lpstr>Проверяемые требования (умения)</vt:lpstr>
      <vt:lpstr>Умения по КТ</vt:lpstr>
      <vt:lpstr>Памятка ученику</vt:lpstr>
      <vt:lpstr>Слайд 5</vt:lpstr>
      <vt:lpstr>Прототип задания B8 (№27485)</vt:lpstr>
      <vt:lpstr>Задания для самостоятельного решения</vt:lpstr>
      <vt:lpstr>Прототип задания B8(№ 27487) </vt:lpstr>
      <vt:lpstr>Задания для самостоятельного решения</vt:lpstr>
      <vt:lpstr>Слайд 10</vt:lpstr>
      <vt:lpstr>Задания для самостоятельного решения</vt:lpstr>
      <vt:lpstr>Прототип задания B8 (№ 27489 )</vt:lpstr>
      <vt:lpstr>Задания для самостоятельного решения</vt:lpstr>
      <vt:lpstr>Прототип задания B8 (№ 27490)</vt:lpstr>
      <vt:lpstr>Задания для самостоятельного решения</vt:lpstr>
      <vt:lpstr>Прототип задания B8 (№27491)</vt:lpstr>
      <vt:lpstr>Задания для самостоятельного решения</vt:lpstr>
      <vt:lpstr>Прототип задания B8 (№27492)</vt:lpstr>
      <vt:lpstr>Задания для самостоятельного решения</vt:lpstr>
      <vt:lpstr>Прототип задания B8 (№ 27503 )</vt:lpstr>
      <vt:lpstr>Задания для самостоятельного решения</vt:lpstr>
      <vt:lpstr>Прототип задания B8 (№27494)</vt:lpstr>
      <vt:lpstr>Задания для самостоятельного решения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Компьютер</cp:lastModifiedBy>
  <cp:revision>98</cp:revision>
  <dcterms:modified xsi:type="dcterms:W3CDTF">2014-12-25T20:05:22Z</dcterms:modified>
</cp:coreProperties>
</file>