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71" r:id="rId3"/>
    <p:sldId id="272" r:id="rId4"/>
    <p:sldId id="273" r:id="rId5"/>
    <p:sldId id="284" r:id="rId6"/>
    <p:sldId id="290" r:id="rId7"/>
    <p:sldId id="291" r:id="rId8"/>
    <p:sldId id="289" r:id="rId9"/>
    <p:sldId id="292" r:id="rId10"/>
    <p:sldId id="293" r:id="rId11"/>
    <p:sldId id="285" r:id="rId12"/>
    <p:sldId id="286" r:id="rId13"/>
    <p:sldId id="287" r:id="rId14"/>
    <p:sldId id="288" r:id="rId15"/>
    <p:sldId id="267" r:id="rId16"/>
    <p:sldId id="266" r:id="rId17"/>
    <p:sldId id="268" r:id="rId18"/>
    <p:sldId id="274" r:id="rId19"/>
    <p:sldId id="275" r:id="rId20"/>
    <p:sldId id="277" r:id="rId21"/>
    <p:sldId id="276" r:id="rId22"/>
    <p:sldId id="278" r:id="rId23"/>
    <p:sldId id="279" r:id="rId24"/>
    <p:sldId id="281" r:id="rId25"/>
    <p:sldId id="280" r:id="rId26"/>
    <p:sldId id="282" r:id="rId27"/>
    <p:sldId id="263" r:id="rId28"/>
    <p:sldId id="28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14619-62ED-4F4B-AE25-92AFB7B5CF8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C186AA-C4C0-45E6-98AB-29411EC12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6E6D-0F74-4CF6-AFC9-0041903C14B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5AC38-5195-4136-B215-DF37CD78F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C16B-31A8-4C92-A980-2CE813A76F29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9C066-8EB2-45F2-9E9F-69424DA7E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69859-832E-4E68-BEEA-55B1B2E6E8A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AAED-5A14-453C-BFA3-82B53D893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07FB-DAFD-4F71-AC90-29D2731C262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87E7-5C3F-4D69-BB47-C5B3BF67DE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983BA-4235-46FC-8103-188121371865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D45C1-0BA9-4767-83B1-911C9F12D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5C559D-DFA8-4863-9AE3-63E5F14387B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EB7193-1916-4FE0-AA2B-2B4C4C720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904FC-3BC3-4287-862E-4563AE686524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83CC-E698-4935-91DB-0225EA14F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98F4-3676-4285-BF08-A16D06B4FFE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32884-1500-4542-BA8F-5EE22A308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19500-40F6-4D47-A795-5817112ED27E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E37A3-4778-46F9-95C2-17363D004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57ED-6CA3-4420-AF7E-1424EDA7FC24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9CA80-270E-4706-A048-8D1E645DC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20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20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19020967-2F46-4613-9F6F-DA51DAFBD8C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9C39F5C-2AF1-4BDE-A882-592F97923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41" r:id="rId2"/>
    <p:sldLayoutId id="2147484242" r:id="rId3"/>
    <p:sldLayoutId id="2147484243" r:id="rId4"/>
    <p:sldLayoutId id="2147484250" r:id="rId5"/>
    <p:sldLayoutId id="2147484251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png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e.edu.ru/" TargetMode="External"/><Relationship Id="rId13" Type="http://schemas.openxmlformats.org/officeDocument/2006/relationships/hyperlink" Target="http://4ege.ru/" TargetMode="External"/><Relationship Id="rId3" Type="http://schemas.openxmlformats.org/officeDocument/2006/relationships/hyperlink" Target="http://mathege.ru/" TargetMode="External"/><Relationship Id="rId7" Type="http://schemas.openxmlformats.org/officeDocument/2006/relationships/hyperlink" Target="http://uztest.ru/" TargetMode="External"/><Relationship Id="rId12" Type="http://schemas.openxmlformats.org/officeDocument/2006/relationships/hyperlink" Target="http://www.diary.ru/~eek/" TargetMode="External"/><Relationship Id="rId2" Type="http://schemas.openxmlformats.org/officeDocument/2006/relationships/hyperlink" Target="http://www.fipi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trener.ru/" TargetMode="External"/><Relationship Id="rId11" Type="http://schemas.openxmlformats.org/officeDocument/2006/relationships/hyperlink" Target="http://www.alexlarin.narod.ru/ege.html" TargetMode="External"/><Relationship Id="rId5" Type="http://schemas.openxmlformats.org/officeDocument/2006/relationships/hyperlink" Target="http://egetrener.ru/" TargetMode="External"/><Relationship Id="rId10" Type="http://schemas.openxmlformats.org/officeDocument/2006/relationships/hyperlink" Target="http://hi-edu.tv/movies.html?category=3" TargetMode="External"/><Relationship Id="rId4" Type="http://schemas.openxmlformats.org/officeDocument/2006/relationships/hyperlink" Target="http://www.mathege.ru:8080/" TargetMode="External"/><Relationship Id="rId9" Type="http://schemas.openxmlformats.org/officeDocument/2006/relationships/hyperlink" Target="http://www.edu.ru/abitur/act.39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458200" cy="2123658"/>
          </a:xfr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Подготовка к ЕГЭ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 математике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Решение заданий В9</a:t>
            </a:r>
          </a:p>
        </p:txBody>
      </p:sp>
      <p:pic>
        <p:nvPicPr>
          <p:cNvPr id="12291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2292" name="WordArt 6"/>
          <p:cNvSpPr>
            <a:spLocks noChangeArrowheads="1" noChangeShapeType="1" noTextEdit="1"/>
          </p:cNvSpPr>
          <p:nvPr/>
        </p:nvSpPr>
        <p:spPr bwMode="auto">
          <a:xfrm>
            <a:off x="5076825" y="4292600"/>
            <a:ext cx="3713163" cy="197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r>
              <a:rPr lang="ru-RU" sz="2400" smtClean="0">
                <a:solidFill>
                  <a:srgbClr val="C00000"/>
                </a:solidFill>
              </a:rPr>
              <a:t>ОБЪЕМ ШАРА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571500" y="1571625"/>
          <a:ext cx="1320800" cy="723900"/>
        </p:xfrm>
        <a:graphic>
          <a:graphicData uri="http://schemas.openxmlformats.org/presentationml/2006/ole">
            <p:oleObj spid="_x0000_s4098" name="Equation" r:id="rId3" imgW="1320480" imgH="723600" progId="Equation.DSMT4">
              <p:embed/>
            </p:oleObj>
          </a:graphicData>
        </a:graphic>
      </p:graphicFrame>
      <p:pic>
        <p:nvPicPr>
          <p:cNvPr id="5" name="Picture 1031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2857496"/>
            <a:ext cx="2357454" cy="232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3" name="Прямоугольник 5"/>
          <p:cNvSpPr>
            <a:spLocks noChangeArrowheads="1"/>
          </p:cNvSpPr>
          <p:nvPr/>
        </p:nvSpPr>
        <p:spPr bwMode="auto">
          <a:xfrm>
            <a:off x="4929188" y="785813"/>
            <a:ext cx="371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ОБЪЕМ ШАРОВОГО СЕГМЕНТА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572125" y="1071563"/>
          <a:ext cx="2781300" cy="962025"/>
        </p:xfrm>
        <a:graphic>
          <a:graphicData uri="http://schemas.openxmlformats.org/presentationml/2006/ole">
            <p:oleObj spid="_x0000_s4099" name="Equation" r:id="rId5" imgW="2781000" imgH="952200" progId="Equation.DSMT4">
              <p:embed/>
            </p:oleObj>
          </a:graphicData>
        </a:graphic>
      </p:graphicFrame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29322" y="2357430"/>
            <a:ext cx="2195506" cy="130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5" name="Прямоугольник 8"/>
          <p:cNvSpPr>
            <a:spLocks noChangeArrowheads="1"/>
          </p:cNvSpPr>
          <p:nvPr/>
        </p:nvSpPr>
        <p:spPr bwMode="auto">
          <a:xfrm>
            <a:off x="5143500" y="3857625"/>
            <a:ext cx="3598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ОБЪЕМ ШАРОВОГО СЕКТОРА 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643563" y="4286250"/>
          <a:ext cx="2959100" cy="838200"/>
        </p:xfrm>
        <a:graphic>
          <a:graphicData uri="http://schemas.openxmlformats.org/presentationml/2006/ole">
            <p:oleObj spid="_x0000_s4100" name="Equation" r:id="rId7" imgW="2958840" imgH="838080" progId="Equation.DSMT4">
              <p:embed/>
            </p:oleObj>
          </a:graphicData>
        </a:graphic>
      </p:graphicFrame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72198" y="5214950"/>
            <a:ext cx="2157415" cy="129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066800"/>
          </a:xfrm>
        </p:spPr>
        <p:txBody>
          <a:bodyPr/>
          <a:lstStyle/>
          <a:p>
            <a:r>
              <a:rPr lang="ru-RU" sz="3200" smtClean="0">
                <a:solidFill>
                  <a:srgbClr val="C00000"/>
                </a:solidFill>
              </a:rPr>
              <a:t>ПЛОЩАДЬ ПОВЕРХНОСТИ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2500313"/>
          </a:xfrm>
        </p:spPr>
        <p:txBody>
          <a:bodyPr/>
          <a:lstStyle/>
          <a:p>
            <a:r>
              <a:rPr lang="ru-RU" sz="2000" smtClean="0">
                <a:solidFill>
                  <a:srgbClr val="FF3300"/>
                </a:solidFill>
              </a:rPr>
              <a:t>Площадью поверхности многогранника</a:t>
            </a:r>
            <a:r>
              <a:rPr lang="ru-RU" sz="2000" smtClean="0"/>
              <a:t> </a:t>
            </a:r>
            <a:r>
              <a:rPr lang="ru-RU" sz="2000" smtClean="0">
                <a:solidFill>
                  <a:schemeClr val="accent1"/>
                </a:solidFill>
              </a:rPr>
              <a:t>по определению считается сумма площадей, входящих в эту поверхность многоугольников.</a:t>
            </a:r>
          </a:p>
          <a:p>
            <a:r>
              <a:rPr lang="ru-RU" sz="2000" smtClean="0">
                <a:solidFill>
                  <a:schemeClr val="accent1"/>
                </a:solidFill>
              </a:rPr>
              <a:t>Площадь поверхности призмы состоит из площади боковой поверхности и площадей оснований.</a:t>
            </a:r>
          </a:p>
          <a:p>
            <a:r>
              <a:rPr lang="ru-RU" sz="2000" smtClean="0">
                <a:solidFill>
                  <a:schemeClr val="accent1"/>
                </a:solidFill>
              </a:rPr>
              <a:t>Площадь поверхности пирамиды состоит из площади боковой поверхности и площади основания.</a:t>
            </a:r>
          </a:p>
          <a:p>
            <a:endParaRPr lang="ru-RU" sz="2000" smtClean="0">
              <a:solidFill>
                <a:schemeClr val="accent1"/>
              </a:solidFill>
            </a:endParaRPr>
          </a:p>
          <a:p>
            <a:endParaRPr lang="ru-RU" smtClean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714480" y="4500570"/>
            <a:ext cx="2520950" cy="2119313"/>
          </a:xfrm>
          <a:prstGeom prst="rect">
            <a:avLst/>
          </a:prstGeom>
          <a:noFill/>
          <a:ln/>
        </p:spPr>
      </p:pic>
      <p:pic>
        <p:nvPicPr>
          <p:cNvPr id="5" name="Picture 2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5572132" y="4291030"/>
            <a:ext cx="2279647" cy="230503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r>
              <a:rPr lang="ru-RU" sz="2800" smtClean="0">
                <a:solidFill>
                  <a:srgbClr val="C00000"/>
                </a:solidFill>
              </a:rPr>
              <a:t>ПЛОЩАДЬ ПОВЕРХНОСТИ ЦИЛИНДРА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idx="1"/>
          </p:nvPr>
        </p:nvGraphicFramePr>
        <p:xfrm>
          <a:off x="642938" y="2071688"/>
          <a:ext cx="2882900" cy="482600"/>
        </p:xfrm>
        <a:graphic>
          <a:graphicData uri="http://schemas.openxmlformats.org/presentationml/2006/ole">
            <p:oleObj spid="_x0000_s5122" name="Equation" r:id="rId3" imgW="2882880" imgH="482400" progId="Equation.DSMT4">
              <p:embed/>
            </p:oleObj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85852" y="2786058"/>
            <a:ext cx="5210189" cy="330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r>
              <a:rPr lang="ru-RU" sz="2800" smtClean="0">
                <a:solidFill>
                  <a:srgbClr val="C00000"/>
                </a:solidFill>
              </a:rPr>
              <a:t>ПЛОЩАДЬ ПОВЕРХНОСТИ КОНУСА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785813" y="1857375"/>
          <a:ext cx="2641600" cy="482600"/>
        </p:xfrm>
        <a:graphic>
          <a:graphicData uri="http://schemas.openxmlformats.org/presentationml/2006/ole">
            <p:oleObj spid="_x0000_s6146" name="Equation" r:id="rId3" imgW="2641320" imgH="482400" progId="Equation.DSMT4">
              <p:embed/>
            </p:oleObj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57422" y="2884267"/>
            <a:ext cx="5345128" cy="334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Заголовок 1"/>
          <p:cNvSpPr>
            <a:spLocks noGrp="1"/>
          </p:cNvSpPr>
          <p:nvPr>
            <p:ph type="title"/>
          </p:nvPr>
        </p:nvSpPr>
        <p:spPr>
          <a:xfrm>
            <a:off x="214313" y="785813"/>
            <a:ext cx="3857625" cy="1066800"/>
          </a:xfrm>
        </p:spPr>
        <p:txBody>
          <a:bodyPr/>
          <a:lstStyle/>
          <a:p>
            <a:r>
              <a:rPr lang="ru-RU" sz="1800" b="1" smtClean="0">
                <a:solidFill>
                  <a:srgbClr val="C00000"/>
                </a:solidFill>
              </a:rPr>
              <a:t>ПЛОЩАДЬ ПОВЕРХНОСТИ ШАРА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ph idx="1"/>
          </p:nvPr>
        </p:nvGraphicFramePr>
        <p:xfrm>
          <a:off x="857250" y="1857375"/>
          <a:ext cx="1790700" cy="482600"/>
        </p:xfrm>
        <a:graphic>
          <a:graphicData uri="http://schemas.openxmlformats.org/presentationml/2006/ole">
            <p:oleObj spid="_x0000_s7170" name="Equation" r:id="rId3" imgW="1790640" imgH="482400" progId="Equation.DSMT4">
              <p:embed/>
            </p:oleObj>
          </a:graphicData>
        </a:graphic>
      </p:graphicFrame>
      <p:pic>
        <p:nvPicPr>
          <p:cNvPr id="5" name="Picture 1031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2857496"/>
            <a:ext cx="2357454" cy="232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5" name="Прямоугольник 5"/>
          <p:cNvSpPr>
            <a:spLocks noChangeArrowheads="1"/>
          </p:cNvSpPr>
          <p:nvPr/>
        </p:nvSpPr>
        <p:spPr bwMode="auto">
          <a:xfrm>
            <a:off x="4214813" y="1071563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ПЛОЩАДЬ ПОВЕРХНОСТИ ШАРОВОГО СЕГМЕНТА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786438" y="1428750"/>
          <a:ext cx="1816100" cy="393700"/>
        </p:xfrm>
        <a:graphic>
          <a:graphicData uri="http://schemas.openxmlformats.org/presentationml/2006/ole">
            <p:oleObj spid="_x0000_s7171" name="Equation" r:id="rId5" imgW="1815840" imgH="393480" progId="Equation.DSMT4">
              <p:embed/>
            </p:oleObj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00694" y="2000240"/>
            <a:ext cx="1745899" cy="173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7" name="Прямоугольник 8"/>
          <p:cNvSpPr>
            <a:spLocks noChangeArrowheads="1"/>
          </p:cNvSpPr>
          <p:nvPr/>
        </p:nvSpPr>
        <p:spPr bwMode="auto">
          <a:xfrm>
            <a:off x="4071938" y="3929063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ПЛОЩАДЬ ПОВЕРХНОСТИ ШАРОВОГО ПОЯСА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357813" y="4214813"/>
          <a:ext cx="1816100" cy="393700"/>
        </p:xfrm>
        <a:graphic>
          <a:graphicData uri="http://schemas.openxmlformats.org/presentationml/2006/ole">
            <p:oleObj spid="_x0000_s7172" name="Equation" r:id="rId7" imgW="1815840" imgH="393480" progId="Equation.DSMT4">
              <p:embed/>
            </p:oleObj>
          </a:graphicData>
        </a:graphic>
      </p:graphicFrame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429256" y="4786322"/>
            <a:ext cx="1857388" cy="183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 </a:t>
            </a:r>
            <a:r>
              <a:rPr lang="ru-RU" sz="3200" b="1" smtClean="0"/>
              <a:t>27014</a:t>
            </a:r>
            <a:r>
              <a:rPr lang="en-US" sz="3200" b="1" smtClean="0"/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8358188" cy="2071688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dirty="0" smtClean="0"/>
              <a:t>Прямоугольный параллелепипед описан около цилиндра, радиус основания и высота которого равны 1. Найдите объем параллелепипеда.</a:t>
            </a:r>
            <a:endParaRPr lang="ru-RU" dirty="0" smtClean="0">
              <a:latin typeface="Arial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19460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214818"/>
            <a:ext cx="5611842" cy="2455862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rgbClr val="FFFFFF"/>
                </a:solidFill>
              </a:rPr>
              <a:t>Так как прямоугольный параллелепипед описан около цилиндра, то его основание – квадрат со стороной, равной диаметру  круга, являющегося основанием цилиндра.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</a:rPr>
              <a:t>V=</a:t>
            </a:r>
            <a:r>
              <a:rPr lang="en-US" dirty="0" err="1">
                <a:solidFill>
                  <a:srgbClr val="FFFFFF"/>
                </a:solidFill>
              </a:rPr>
              <a:t>a∙b∙c</a:t>
            </a:r>
            <a:r>
              <a:rPr lang="en-US" dirty="0">
                <a:solidFill>
                  <a:srgbClr val="FFFFFF"/>
                </a:solidFill>
              </a:rPr>
              <a:t>, a=b=2, c=1</a:t>
            </a:r>
          </a:p>
          <a:p>
            <a:pPr algn="ctr">
              <a:defRPr/>
            </a:pPr>
            <a:r>
              <a:rPr lang="en-US" dirty="0">
                <a:solidFill>
                  <a:srgbClr val="FFFFFF"/>
                </a:solidFill>
              </a:rPr>
              <a:t>V=2∙2∙1=4</a:t>
            </a:r>
          </a:p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Ответ:4.</a:t>
            </a: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88" y="4000500"/>
            <a:ext cx="20478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048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14678" y="5429264"/>
            <a:ext cx="5611842" cy="142873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0487" name="TextBox 5"/>
          <p:cNvSpPr txBox="1">
            <a:spLocks noChangeArrowheads="1"/>
          </p:cNvSpPr>
          <p:nvPr/>
        </p:nvSpPr>
        <p:spPr bwMode="auto">
          <a:xfrm>
            <a:off x="571500" y="1928813"/>
            <a:ext cx="80724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1)Прямоугольный параллелепипед описан около цилиндра, радиус основания и высота которого равны 1,5. Найдите объем параллелепипеда.</a:t>
            </a:r>
          </a:p>
          <a:p>
            <a:endParaRPr lang="ru-RU"/>
          </a:p>
          <a:p>
            <a:r>
              <a:rPr lang="ru-RU"/>
              <a:t>2)Прямоугольный параллелепипед описан около цилиндра, радиус основания и высота которого равны 6. Найдите объем параллелепипеда.</a:t>
            </a:r>
          </a:p>
          <a:p>
            <a:endParaRPr lang="ru-RU"/>
          </a:p>
          <a:p>
            <a:r>
              <a:rPr lang="ru-RU"/>
              <a:t>3)Прямоугольный параллелепипед описан около цилиндра, радиус основания и высота которого равны 8,5. Найдите объем параллелепипеда.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20488" name="TextBox 5"/>
          <p:cNvSpPr txBox="1">
            <a:spLocks noChangeArrowheads="1"/>
          </p:cNvSpPr>
          <p:nvPr/>
        </p:nvSpPr>
        <p:spPr bwMode="auto">
          <a:xfrm>
            <a:off x="4000500" y="5429250"/>
            <a:ext cx="16065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</a:rPr>
              <a:t>1)13,5</a:t>
            </a:r>
          </a:p>
          <a:p>
            <a:r>
              <a:rPr lang="ru-RU" sz="2800">
                <a:solidFill>
                  <a:srgbClr val="C00000"/>
                </a:solidFill>
              </a:rPr>
              <a:t> 2)864</a:t>
            </a:r>
          </a:p>
          <a:p>
            <a:r>
              <a:rPr lang="ru-RU" sz="2800">
                <a:solidFill>
                  <a:srgbClr val="C00000"/>
                </a:solidFill>
              </a:rPr>
              <a:t>3)2456,5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</a:t>
            </a:r>
            <a:r>
              <a:rPr lang="ru-RU" sz="3200" b="1" smtClean="0"/>
              <a:t>27043</a:t>
            </a:r>
            <a:r>
              <a:rPr lang="en-US" sz="3200" b="1" smtClean="0"/>
              <a:t>)</a:t>
            </a:r>
            <a:endParaRPr lang="ru-RU" sz="3200" smtClean="0"/>
          </a:p>
        </p:txBody>
      </p:sp>
      <p:sp>
        <p:nvSpPr>
          <p:cNvPr id="215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286256"/>
            <a:ext cx="5611842" cy="2571744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dirty="0">
                <a:solidFill>
                  <a:srgbClr val="FFFFFF"/>
                </a:solidFill>
              </a:rPr>
              <a:t>Прямоугольный параллелепипед, в который вписан шар, будет являться кубом, ребро которого равно диаметру шара. </a:t>
            </a:r>
            <a:r>
              <a:rPr lang="en-US" sz="2000" dirty="0">
                <a:solidFill>
                  <a:srgbClr val="FFFFFF"/>
                </a:solidFill>
              </a:rPr>
              <a:t>V=</a:t>
            </a:r>
            <a:r>
              <a:rPr lang="ru-RU" sz="2000" i="1" dirty="0">
                <a:solidFill>
                  <a:srgbClr val="FFFFFF"/>
                </a:solidFill>
              </a:rPr>
              <a:t>а</a:t>
            </a:r>
            <a:r>
              <a:rPr lang="en-US" sz="2000" baseline="30000" dirty="0">
                <a:solidFill>
                  <a:srgbClr val="FFFFFF"/>
                </a:solidFill>
              </a:rPr>
              <a:t>3</a:t>
            </a:r>
            <a:endParaRPr lang="ru-RU" sz="2000" baseline="30000" dirty="0">
              <a:solidFill>
                <a:srgbClr val="FFFFFF"/>
              </a:solidFill>
            </a:endParaRPr>
          </a:p>
          <a:p>
            <a:pPr algn="ctr">
              <a:defRPr/>
            </a:pPr>
            <a:endParaRPr lang="en-US" sz="2000" baseline="30000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ru-RU" sz="3600" baseline="30000" dirty="0">
                <a:solidFill>
                  <a:srgbClr val="FFFFFF"/>
                </a:solidFill>
              </a:rPr>
              <a:t>а</a:t>
            </a:r>
            <a:r>
              <a:rPr lang="en-US" sz="3600" baseline="30000" dirty="0">
                <a:solidFill>
                  <a:srgbClr val="FFFFFF"/>
                </a:solidFill>
              </a:rPr>
              <a:t>=2 =&gt; 2∙2∙2=8.</a:t>
            </a:r>
          </a:p>
          <a:p>
            <a:pPr algn="ctr">
              <a:defRPr/>
            </a:pPr>
            <a:r>
              <a:rPr lang="ru-RU" sz="2800" baseline="30000" dirty="0">
                <a:solidFill>
                  <a:srgbClr val="C00000"/>
                </a:solidFill>
              </a:rPr>
              <a:t>Ответ:</a:t>
            </a:r>
            <a:r>
              <a:rPr lang="ru-RU" sz="2800" dirty="0">
                <a:solidFill>
                  <a:srgbClr val="C00000"/>
                </a:solidFill>
              </a:rPr>
              <a:t> 8.</a:t>
            </a:r>
            <a:endParaRPr lang="en-US" sz="2800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ru-RU" sz="2800" dirty="0">
              <a:solidFill>
                <a:srgbClr val="66FF66"/>
              </a:solidFill>
            </a:endParaRPr>
          </a:p>
        </p:txBody>
      </p:sp>
      <p:sp>
        <p:nvSpPr>
          <p:cNvPr id="21511" name="TextBox 5"/>
          <p:cNvSpPr txBox="1">
            <a:spLocks noChangeArrowheads="1"/>
          </p:cNvSpPr>
          <p:nvPr/>
        </p:nvSpPr>
        <p:spPr bwMode="auto">
          <a:xfrm>
            <a:off x="500063" y="171450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Прямоугольный параллелепипед описан около сферы радиуса 1. Найдите его объем.</a:t>
            </a:r>
            <a:endParaRPr lang="ru-RU" sz="2400">
              <a:latin typeface="Georgia" pitchFamily="18" charset="0"/>
            </a:endParaRP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625" y="2857500"/>
            <a:ext cx="25717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253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1)2197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2)3375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3)4913</a:t>
            </a:r>
          </a:p>
        </p:txBody>
      </p:sp>
      <p:sp>
        <p:nvSpPr>
          <p:cNvPr id="22535" name="TextBox 5"/>
          <p:cNvSpPr txBox="1">
            <a:spLocks noChangeArrowheads="1"/>
          </p:cNvSpPr>
          <p:nvPr/>
        </p:nvSpPr>
        <p:spPr bwMode="auto">
          <a:xfrm>
            <a:off x="571500" y="1785938"/>
            <a:ext cx="8001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1)Прямоугольный параллелепипед описан около сферы радиуса 6,5. Найдите его объем.</a:t>
            </a:r>
          </a:p>
          <a:p>
            <a:endParaRPr lang="ru-RU" sz="2000"/>
          </a:p>
          <a:p>
            <a:r>
              <a:rPr lang="ru-RU" sz="2000"/>
              <a:t>2)Прямоугольный параллелепипед описан около сферы радиуса 7,5. Найдите его объем.</a:t>
            </a:r>
          </a:p>
          <a:p>
            <a:endParaRPr lang="ru-RU" sz="2000"/>
          </a:p>
          <a:p>
            <a:r>
              <a:rPr lang="ru-RU" sz="2000"/>
              <a:t>3)Прямоугольный параллелепипед описан около сферы радиуса 8,5. Найдите его объем.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</a:t>
            </a:r>
            <a:r>
              <a:rPr lang="ru-RU" sz="3200" b="1" smtClean="0"/>
              <a:t>27044</a:t>
            </a:r>
            <a:r>
              <a:rPr lang="en-US" sz="3200" b="1" smtClean="0"/>
              <a:t>)</a:t>
            </a:r>
            <a:endParaRPr lang="ru-RU" sz="3200" smtClean="0"/>
          </a:p>
        </p:txBody>
      </p:sp>
      <p:sp>
        <p:nvSpPr>
          <p:cNvPr id="235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3∙3∙1-1∙1∙1=8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8.</a:t>
            </a:r>
          </a:p>
        </p:txBody>
      </p:sp>
      <p:sp>
        <p:nvSpPr>
          <p:cNvPr id="23559" name="TextBox 5"/>
          <p:cNvSpPr txBox="1">
            <a:spLocks noChangeArrowheads="1"/>
          </p:cNvSpPr>
          <p:nvPr/>
        </p:nvSpPr>
        <p:spPr bwMode="auto">
          <a:xfrm>
            <a:off x="500063" y="171450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Найдите объем многогранника, изображенного на рисунке (все двугранные углы многогранника прямые).</a:t>
            </a:r>
            <a:endParaRPr lang="ru-RU" sz="2400">
              <a:latin typeface="Georgia" pitchFamily="18" charset="0"/>
            </a:endParaRPr>
          </a:p>
        </p:txBody>
      </p:sp>
      <p:pic>
        <p:nvPicPr>
          <p:cNvPr id="2356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500" y="3143250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857375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Проверяемые требования (умения)</a:t>
            </a: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68313" y="2997200"/>
            <a:ext cx="8229600" cy="4324350"/>
          </a:xfrm>
        </p:spPr>
        <p:txBody>
          <a:bodyPr/>
          <a:lstStyle/>
          <a:p>
            <a:pPr eaLnBrk="1" hangingPunct="1"/>
            <a:r>
              <a:rPr lang="ru-RU" smtClean="0"/>
              <a:t>Уметь выполнять действия с геометрическими фигурами, координатами и векторами</a:t>
            </a:r>
          </a:p>
        </p:txBody>
      </p:sp>
      <p:sp>
        <p:nvSpPr>
          <p:cNvPr id="13316" name="Заголовок 1"/>
          <p:cNvSpPr>
            <a:spLocks/>
          </p:cNvSpPr>
          <p:nvPr/>
        </p:nvSpPr>
        <p:spPr bwMode="auto">
          <a:xfrm>
            <a:off x="468313" y="765175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4000">
                <a:solidFill>
                  <a:srgbClr val="C00000"/>
                </a:solidFill>
                <a:latin typeface="Trebuchet MS" pitchFamily="34" charset="0"/>
              </a:rPr>
              <a:t>Прототипов заданий В9 – 175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457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1)36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 2)39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 3)18</a:t>
            </a:r>
          </a:p>
        </p:txBody>
      </p:sp>
      <p:sp>
        <p:nvSpPr>
          <p:cNvPr id="24583" name="TextBox 5"/>
          <p:cNvSpPr txBox="1">
            <a:spLocks noChangeArrowheads="1"/>
          </p:cNvSpPr>
          <p:nvPr/>
        </p:nvSpPr>
        <p:spPr bwMode="auto">
          <a:xfrm>
            <a:off x="571500" y="1785938"/>
            <a:ext cx="800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Найдите объем многогранника, изображенного на рисунке (все двугранные углы многогранника прямые).</a:t>
            </a:r>
          </a:p>
        </p:txBody>
      </p:sp>
      <p:pic>
        <p:nvPicPr>
          <p:cNvPr id="2458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63" y="2643188"/>
            <a:ext cx="20478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71813" y="2643188"/>
            <a:ext cx="20478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57875" y="2643188"/>
            <a:ext cx="20478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TextBox 8"/>
          <p:cNvSpPr txBox="1">
            <a:spLocks noChangeArrowheads="1"/>
          </p:cNvSpPr>
          <p:nvPr/>
        </p:nvSpPr>
        <p:spPr bwMode="auto">
          <a:xfrm>
            <a:off x="142875" y="26431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</a:t>
            </a:r>
          </a:p>
        </p:txBody>
      </p:sp>
      <p:sp>
        <p:nvSpPr>
          <p:cNvPr id="24588" name="TextBox 9"/>
          <p:cNvSpPr txBox="1">
            <a:spLocks noChangeArrowheads="1"/>
          </p:cNvSpPr>
          <p:nvPr/>
        </p:nvSpPr>
        <p:spPr bwMode="auto">
          <a:xfrm>
            <a:off x="2643188" y="26431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</a:t>
            </a:r>
          </a:p>
        </p:txBody>
      </p:sp>
      <p:sp>
        <p:nvSpPr>
          <p:cNvPr id="24589" name="TextBox 10"/>
          <p:cNvSpPr txBox="1">
            <a:spLocks noChangeArrowheads="1"/>
          </p:cNvSpPr>
          <p:nvPr/>
        </p:nvSpPr>
        <p:spPr bwMode="auto">
          <a:xfrm>
            <a:off x="5429250" y="26431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</a:t>
            </a:r>
            <a:r>
              <a:rPr lang="ru-RU" sz="3200" b="1" smtClean="0"/>
              <a:t>27046</a:t>
            </a:r>
            <a:r>
              <a:rPr lang="en-US" sz="3200" b="1" smtClean="0"/>
              <a:t>)</a:t>
            </a:r>
            <a:endParaRPr lang="ru-RU" sz="3200" smtClean="0"/>
          </a:p>
        </p:txBody>
      </p:sp>
      <p:sp>
        <p:nvSpPr>
          <p:cNvPr id="256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000504"/>
            <a:ext cx="5611842" cy="285749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V</a:t>
            </a:r>
            <a:r>
              <a:rPr lang="ru-RU" sz="2800" baseline="-25000" dirty="0"/>
              <a:t>1</a:t>
            </a:r>
            <a:r>
              <a:rPr lang="en-US" sz="2800" dirty="0"/>
              <a:t>=</a:t>
            </a:r>
            <a:r>
              <a:rPr lang="el-GR" sz="2800" dirty="0"/>
              <a:t>π</a:t>
            </a:r>
            <a:r>
              <a:rPr lang="en-US" sz="2800" i="1" dirty="0"/>
              <a:t>r</a:t>
            </a:r>
            <a:r>
              <a:rPr lang="en-US" sz="2800" baseline="30000" dirty="0"/>
              <a:t>2</a:t>
            </a:r>
            <a:r>
              <a:rPr lang="en-US" sz="2800" i="1" dirty="0"/>
              <a:t>h</a:t>
            </a:r>
            <a:r>
              <a:rPr lang="ru-RU" sz="2800" i="1" dirty="0"/>
              <a:t>; </a:t>
            </a:r>
            <a:r>
              <a:rPr lang="en-US" sz="2800" b="1" i="1" dirty="0"/>
              <a:t>V</a:t>
            </a:r>
            <a:r>
              <a:rPr lang="en-US" sz="2800" baseline="-25000" dirty="0"/>
              <a:t>2</a:t>
            </a:r>
            <a:r>
              <a:rPr lang="en-US" sz="2800" i="1" dirty="0"/>
              <a:t>  = </a:t>
            </a:r>
            <a:r>
              <a:rPr lang="el-GR" sz="2800" dirty="0"/>
              <a:t>π</a:t>
            </a:r>
            <a:r>
              <a:rPr lang="en-US" sz="2800" dirty="0"/>
              <a:t>(2</a:t>
            </a:r>
            <a:r>
              <a:rPr lang="en-US" sz="2800" i="1" dirty="0"/>
              <a:t>r)</a:t>
            </a:r>
            <a:r>
              <a:rPr lang="en-US" sz="2800" baseline="30000" dirty="0"/>
              <a:t>2</a:t>
            </a:r>
            <a:r>
              <a:rPr lang="en-US" sz="2800" i="1" dirty="0"/>
              <a:t>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V</a:t>
            </a:r>
            <a:r>
              <a:rPr lang="ru-RU" sz="2800" baseline="-25000" dirty="0"/>
              <a:t>1</a:t>
            </a:r>
            <a:r>
              <a:rPr lang="en-US" sz="2800" i="1" dirty="0"/>
              <a:t> =</a:t>
            </a:r>
            <a:r>
              <a:rPr lang="en-US" sz="2800" dirty="0"/>
              <a:t>V</a:t>
            </a:r>
            <a:r>
              <a:rPr lang="en-US" sz="2800" baseline="-25000" dirty="0"/>
              <a:t>2</a:t>
            </a:r>
            <a:r>
              <a:rPr lang="en-US" sz="2800" i="1" dirty="0"/>
              <a:t> </a:t>
            </a:r>
            <a:endParaRPr lang="en-US" sz="2800" baseline="-250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/>
              <a:t>π </a:t>
            </a:r>
            <a:r>
              <a:rPr lang="en-US" sz="2800" i="1" dirty="0"/>
              <a:t>r</a:t>
            </a:r>
            <a:r>
              <a:rPr lang="en-US" sz="2800" baseline="30000" dirty="0"/>
              <a:t>2</a:t>
            </a:r>
            <a:r>
              <a:rPr lang="en-US" sz="2800" dirty="0"/>
              <a:t>16=</a:t>
            </a:r>
            <a:r>
              <a:rPr lang="el-GR" sz="2800" dirty="0"/>
              <a:t>π</a:t>
            </a:r>
            <a:r>
              <a:rPr lang="en-US" sz="2800" dirty="0"/>
              <a:t>(2</a:t>
            </a:r>
            <a:r>
              <a:rPr lang="en-US" sz="2800" i="1" dirty="0"/>
              <a:t>r)</a:t>
            </a:r>
            <a:r>
              <a:rPr lang="en-US" sz="2800" baseline="30000" dirty="0"/>
              <a:t>2</a:t>
            </a:r>
            <a:r>
              <a:rPr lang="en-US" sz="2800" i="1" dirty="0"/>
              <a:t>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/>
              <a:t>π </a:t>
            </a:r>
            <a:r>
              <a:rPr lang="en-US" sz="2800" i="1" dirty="0"/>
              <a:t>r</a:t>
            </a:r>
            <a:r>
              <a:rPr lang="en-US" sz="2800" baseline="30000" dirty="0"/>
              <a:t>2</a:t>
            </a:r>
            <a:r>
              <a:rPr lang="en-US" sz="2800" dirty="0"/>
              <a:t>16=</a:t>
            </a:r>
            <a:r>
              <a:rPr lang="el-GR" sz="2800" dirty="0"/>
              <a:t>π</a:t>
            </a:r>
            <a:r>
              <a:rPr lang="en-US" sz="2800" dirty="0"/>
              <a:t>4</a:t>
            </a:r>
            <a:r>
              <a:rPr lang="en-US" sz="2800" i="1" dirty="0"/>
              <a:t>r</a:t>
            </a:r>
            <a:r>
              <a:rPr lang="en-US" sz="2800" baseline="30000" dirty="0"/>
              <a:t>2</a:t>
            </a:r>
            <a:r>
              <a:rPr lang="en-US" sz="2800" i="1" dirty="0"/>
              <a:t>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/>
              <a:t>h=4.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C00000"/>
                </a:solidFill>
              </a:rPr>
              <a:t>Ответ: 4.</a:t>
            </a:r>
            <a:endParaRPr lang="en-US" sz="2800" i="1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5607" name="TextBox 5"/>
          <p:cNvSpPr txBox="1">
            <a:spLocks noChangeArrowheads="1"/>
          </p:cNvSpPr>
          <p:nvPr/>
        </p:nvSpPr>
        <p:spPr bwMode="auto">
          <a:xfrm>
            <a:off x="500063" y="1714500"/>
            <a:ext cx="8429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 цилиндрическом сосуде уровень жидкости достигает 16 см. На какой высоте будет находиться уровень жидкости, если ее перелить во второй сосуд, диаметр которого в 2 раза больше первого?</a:t>
            </a:r>
          </a:p>
        </p:txBody>
      </p:sp>
      <p:pic>
        <p:nvPicPr>
          <p:cNvPr id="2560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500" y="3429000"/>
            <a:ext cx="221456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662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</a:rPr>
              <a:t>1)3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</a:rPr>
              <a:t> 2)2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</a:rPr>
              <a:t> 3)4</a:t>
            </a:r>
          </a:p>
        </p:txBody>
      </p:sp>
      <p:sp>
        <p:nvSpPr>
          <p:cNvPr id="26631" name="TextBox 5"/>
          <p:cNvSpPr txBox="1">
            <a:spLocks noChangeArrowheads="1"/>
          </p:cNvSpPr>
          <p:nvPr/>
        </p:nvSpPr>
        <p:spPr bwMode="auto">
          <a:xfrm>
            <a:off x="642938" y="1857375"/>
            <a:ext cx="80724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1)В цилиндрическом сосуде уровень жидкости достигает 27 см. На какой высоте будет находиться уровень жидкости, если ее перелить во второй сосуд, диаметр которого в 3 раза больше первого?</a:t>
            </a:r>
          </a:p>
          <a:p>
            <a:endParaRPr lang="ru-RU"/>
          </a:p>
          <a:p>
            <a:r>
              <a:rPr lang="ru-RU"/>
              <a:t>2)В цилиндрическом сосуде уровень жидкости достигает 8 см. На какой высоте будет находиться уровень жидкости, если ее перелить во второй сосуд, диаметр которого в 2 раза больше первого?</a:t>
            </a:r>
          </a:p>
          <a:p>
            <a:endParaRPr lang="ru-RU"/>
          </a:p>
          <a:p>
            <a:r>
              <a:rPr lang="ru-RU"/>
              <a:t>3)В цилиндрическом сосуде уровень жидкости достигает 64 см. На какой высоте будет находиться уровень жидкости, если ее перелить во второй сосуд, диаметр которого в 4 раза больше первого?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</a:t>
            </a:r>
            <a:r>
              <a:rPr lang="ru-RU" sz="3200" b="1" smtClean="0"/>
              <a:t>27043</a:t>
            </a:r>
            <a:r>
              <a:rPr lang="en-US" sz="3200" b="1" smtClean="0"/>
              <a:t>)</a:t>
            </a:r>
            <a:endParaRPr lang="ru-RU" sz="3200" smtClean="0"/>
          </a:p>
        </p:txBody>
      </p:sp>
      <p:sp>
        <p:nvSpPr>
          <p:cNvPr id="276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800" i="1" dirty="0">
                <a:solidFill>
                  <a:srgbClr val="FFFFFF"/>
                </a:solidFill>
              </a:rPr>
              <a:t>V=a</a:t>
            </a:r>
            <a:r>
              <a:rPr lang="en-US" sz="2800" baseline="30000" dirty="0">
                <a:solidFill>
                  <a:srgbClr val="FFFFFF"/>
                </a:solidFill>
              </a:rPr>
              <a:t>3</a:t>
            </a:r>
            <a:r>
              <a:rPr lang="en-US" sz="2800" dirty="0">
                <a:solidFill>
                  <a:srgbClr val="FFFFFF"/>
                </a:solidFill>
              </a:rPr>
              <a:t> ;  </a:t>
            </a:r>
            <a:r>
              <a:rPr lang="ru-RU" sz="2800" dirty="0">
                <a:solidFill>
                  <a:srgbClr val="FFFFFF"/>
                </a:solidFill>
              </a:rPr>
              <a:t>8=</a:t>
            </a:r>
            <a:r>
              <a:rPr lang="en-US" sz="2800" i="1" dirty="0">
                <a:solidFill>
                  <a:srgbClr val="FFFFFF"/>
                </a:solidFill>
              </a:rPr>
              <a:t>a</a:t>
            </a:r>
            <a:r>
              <a:rPr lang="en-US" sz="2800" baseline="30000" dirty="0">
                <a:solidFill>
                  <a:srgbClr val="FFFFFF"/>
                </a:solidFill>
              </a:rPr>
              <a:t>3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ru-RU" sz="2800" dirty="0">
                <a:solidFill>
                  <a:srgbClr val="FFFFFF"/>
                </a:solidFill>
              </a:rPr>
              <a:t>; а=2</a:t>
            </a:r>
          </a:p>
          <a:p>
            <a:pPr algn="ctr">
              <a:defRPr/>
            </a:pPr>
            <a:r>
              <a:rPr lang="ru-RU" sz="2800" dirty="0">
                <a:solidFill>
                  <a:srgbClr val="FFFFFF"/>
                </a:solidFill>
              </a:rPr>
              <a:t> </a:t>
            </a:r>
            <a:r>
              <a:rPr lang="en-US" sz="2800" i="1" dirty="0">
                <a:solidFill>
                  <a:srgbClr val="FFFFFF"/>
                </a:solidFill>
              </a:rPr>
              <a:t>S=6a</a:t>
            </a:r>
            <a:r>
              <a:rPr lang="en-US" sz="2800" baseline="30000" dirty="0">
                <a:solidFill>
                  <a:srgbClr val="FFFFFF"/>
                </a:solidFill>
              </a:rPr>
              <a:t>2</a:t>
            </a:r>
          </a:p>
          <a:p>
            <a:pPr algn="ctr">
              <a:defRPr/>
            </a:pPr>
            <a:r>
              <a:rPr lang="en-US" sz="2800" dirty="0">
                <a:solidFill>
                  <a:srgbClr val="FFFFFF"/>
                </a:solidFill>
              </a:rPr>
              <a:t>S=24.</a:t>
            </a: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24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7655" name="TextBox 5"/>
          <p:cNvSpPr txBox="1">
            <a:spLocks noChangeArrowheads="1"/>
          </p:cNvSpPr>
          <p:nvPr/>
        </p:nvSpPr>
        <p:spPr bwMode="auto">
          <a:xfrm>
            <a:off x="500063" y="1714500"/>
            <a:ext cx="8429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Объем куба равен 8. Найдите площадь его поверхности.</a:t>
            </a:r>
            <a:endParaRPr lang="ru-RU" sz="2400">
              <a:latin typeface="Georgia" pitchFamily="18" charset="0"/>
            </a:endParaRPr>
          </a:p>
        </p:txBody>
      </p:sp>
      <p:pic>
        <p:nvPicPr>
          <p:cNvPr id="2765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88" y="2928938"/>
            <a:ext cx="20574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286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5643578"/>
            <a:ext cx="5611842" cy="116997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1)54;  2)96;  3)0.24;  </a:t>
            </a:r>
            <a:r>
              <a:rPr lang="ru-RU" sz="2800" dirty="0">
                <a:solidFill>
                  <a:srgbClr val="C00000"/>
                </a:solidFill>
              </a:rPr>
              <a:t>4)30 </a:t>
            </a:r>
          </a:p>
        </p:txBody>
      </p:sp>
      <p:sp>
        <p:nvSpPr>
          <p:cNvPr id="28679" name="TextBox 5"/>
          <p:cNvSpPr txBox="1">
            <a:spLocks noChangeArrowheads="1"/>
          </p:cNvSpPr>
          <p:nvPr/>
        </p:nvSpPr>
        <p:spPr bwMode="auto">
          <a:xfrm>
            <a:off x="714375" y="1928813"/>
            <a:ext cx="71469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1) Объем куба равен 27. Найдите площадь его поверхности.</a:t>
            </a:r>
            <a:endParaRPr lang="ru-RU">
              <a:latin typeface="Georgia" pitchFamily="18" charset="0"/>
            </a:endParaRPr>
          </a:p>
          <a:p>
            <a:endParaRPr lang="ru-RU"/>
          </a:p>
          <a:p>
            <a:r>
              <a:rPr lang="ru-RU"/>
              <a:t>2) Объем куба равен 64. Найдите площадь его поверхности.</a:t>
            </a:r>
            <a:endParaRPr lang="ru-RU">
              <a:latin typeface="Georgia" pitchFamily="18" charset="0"/>
            </a:endParaRPr>
          </a:p>
          <a:p>
            <a:endParaRPr lang="ru-RU"/>
          </a:p>
          <a:p>
            <a:r>
              <a:rPr lang="ru-RU"/>
              <a:t>3) Объем куба равен 0.008. Найдите площадь его поверхности.</a:t>
            </a:r>
            <a:endParaRPr lang="ru-RU">
              <a:latin typeface="Georgia" pitchFamily="18" charset="0"/>
            </a:endParaRPr>
          </a:p>
          <a:p>
            <a:endParaRPr lang="ru-RU"/>
          </a:p>
          <a:p>
            <a:r>
              <a:rPr lang="ru-RU"/>
              <a:t>4) Объем куба равен 5√5. Найдите площадь его поверхности.</a:t>
            </a:r>
            <a:endParaRPr lang="ru-RU">
              <a:latin typeface="Georgia" pitchFamily="18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9</a:t>
            </a:r>
            <a:r>
              <a:rPr lang="en-US" sz="3200" b="1" smtClean="0"/>
              <a:t> (№</a:t>
            </a:r>
            <a:r>
              <a:rPr lang="ru-RU" sz="3200" b="1" smtClean="0"/>
              <a:t>27043</a:t>
            </a:r>
            <a:r>
              <a:rPr lang="en-US" sz="3200" b="1" smtClean="0"/>
              <a:t>)</a:t>
            </a:r>
            <a:endParaRPr lang="ru-RU" sz="3200" smtClean="0"/>
          </a:p>
        </p:txBody>
      </p:sp>
      <p:sp>
        <p:nvSpPr>
          <p:cNvPr id="296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hlink"/>
                </a:solidFill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28966" y="4881567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800" dirty="0">
                <a:solidFill>
                  <a:srgbClr val="FFFFFF"/>
                </a:solidFill>
              </a:rPr>
              <a:t>V</a:t>
            </a:r>
            <a:r>
              <a:rPr lang="ru-RU" sz="1400" dirty="0">
                <a:solidFill>
                  <a:srgbClr val="FFFFFF"/>
                </a:solidFill>
              </a:rPr>
              <a:t>1</a:t>
            </a:r>
            <a:r>
              <a:rPr lang="en-US" sz="2800" dirty="0">
                <a:solidFill>
                  <a:srgbClr val="FFFFFF"/>
                </a:solidFill>
              </a:rPr>
              <a:t>=</a:t>
            </a:r>
            <a:r>
              <a:rPr lang="ru-RU" sz="2800" dirty="0">
                <a:solidFill>
                  <a:srgbClr val="FFFFFF"/>
                </a:solidFill>
              </a:rPr>
              <a:t>1/3</a:t>
            </a:r>
            <a:r>
              <a:rPr lang="el-GR" sz="2800" dirty="0">
                <a:solidFill>
                  <a:srgbClr val="FFFFFF"/>
                </a:solidFill>
              </a:rPr>
              <a:t>π</a:t>
            </a:r>
            <a:r>
              <a:rPr lang="en-US" sz="2800" i="1" dirty="0">
                <a:solidFill>
                  <a:srgbClr val="FFFFFF"/>
                </a:solidFill>
              </a:rPr>
              <a:t>r</a:t>
            </a:r>
            <a:r>
              <a:rPr lang="en-US" sz="2800" baseline="30000" dirty="0">
                <a:solidFill>
                  <a:srgbClr val="FFFFFF"/>
                </a:solidFill>
              </a:rPr>
              <a:t>2</a:t>
            </a:r>
            <a:r>
              <a:rPr lang="en-US" sz="2800" i="1" dirty="0">
                <a:solidFill>
                  <a:srgbClr val="FFFFFF"/>
                </a:solidFill>
              </a:rPr>
              <a:t>h</a:t>
            </a:r>
            <a:endParaRPr lang="ru-RU" sz="2800" i="1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FFFF"/>
                </a:solidFill>
              </a:rPr>
              <a:t>V</a:t>
            </a:r>
            <a:r>
              <a:rPr lang="ru-RU" sz="1400" dirty="0">
                <a:solidFill>
                  <a:srgbClr val="FFFFFF"/>
                </a:solidFill>
              </a:rPr>
              <a:t>2</a:t>
            </a:r>
            <a:r>
              <a:rPr lang="en-US" sz="2800" dirty="0">
                <a:solidFill>
                  <a:srgbClr val="FFFFFF"/>
                </a:solidFill>
              </a:rPr>
              <a:t>=</a:t>
            </a:r>
            <a:r>
              <a:rPr lang="ru-RU" sz="2800" dirty="0">
                <a:solidFill>
                  <a:srgbClr val="FFFFFF"/>
                </a:solidFill>
              </a:rPr>
              <a:t>1/3</a:t>
            </a:r>
            <a:r>
              <a:rPr lang="el-GR" sz="2800" dirty="0">
                <a:solidFill>
                  <a:srgbClr val="FFFFFF"/>
                </a:solidFill>
              </a:rPr>
              <a:t>π</a:t>
            </a:r>
            <a:r>
              <a:rPr lang="en-US" sz="2800" i="1" dirty="0">
                <a:solidFill>
                  <a:srgbClr val="FFFFFF"/>
                </a:solidFill>
              </a:rPr>
              <a:t>r</a:t>
            </a:r>
            <a:r>
              <a:rPr lang="en-US" sz="2800" baseline="30000" dirty="0">
                <a:solidFill>
                  <a:srgbClr val="FFFFFF"/>
                </a:solidFill>
              </a:rPr>
              <a:t>2</a:t>
            </a:r>
            <a:r>
              <a:rPr lang="ru-RU" sz="2800" dirty="0">
                <a:solidFill>
                  <a:srgbClr val="FFFFFF"/>
                </a:solidFill>
              </a:rPr>
              <a:t>(1/3</a:t>
            </a:r>
            <a:r>
              <a:rPr lang="ru-RU" sz="2800" baseline="30000" dirty="0">
                <a:solidFill>
                  <a:srgbClr val="FFFFFF"/>
                </a:solidFill>
              </a:rPr>
              <a:t> </a:t>
            </a:r>
            <a:r>
              <a:rPr lang="en-US" sz="2800" i="1" dirty="0">
                <a:solidFill>
                  <a:srgbClr val="FFFFFF"/>
                </a:solidFill>
              </a:rPr>
              <a:t>h</a:t>
            </a:r>
            <a:r>
              <a:rPr lang="ru-RU" sz="2800" i="1" dirty="0">
                <a:solidFill>
                  <a:srgbClr val="FFFFFF"/>
                </a:solidFill>
              </a:rPr>
              <a:t>) =</a:t>
            </a:r>
            <a:r>
              <a:rPr lang="ru-RU" sz="2800" dirty="0">
                <a:solidFill>
                  <a:srgbClr val="FFFFFF"/>
                </a:solidFill>
              </a:rPr>
              <a:t> </a:t>
            </a:r>
            <a:r>
              <a:rPr lang="ru-RU" sz="2800" dirty="0">
                <a:solidFill>
                  <a:srgbClr val="FFFFFF"/>
                </a:solidFill>
              </a:rPr>
              <a:t>1/3</a:t>
            </a:r>
            <a:r>
              <a:rPr lang="en-US" sz="2800" dirty="0">
                <a:solidFill>
                  <a:srgbClr val="FFFFFF"/>
                </a:solidFill>
              </a:rPr>
              <a:t> V</a:t>
            </a:r>
            <a:r>
              <a:rPr lang="ru-RU" sz="1400" dirty="0">
                <a:solidFill>
                  <a:srgbClr val="FFFFFF"/>
                </a:solidFill>
              </a:rPr>
              <a:t>1</a:t>
            </a:r>
            <a:endParaRPr lang="ru-RU" sz="2800" i="1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в 3 раза.</a:t>
            </a:r>
            <a:endParaRPr lang="en-US" sz="2800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9703" name="TextBox 5"/>
          <p:cNvSpPr txBox="1">
            <a:spLocks noChangeArrowheads="1"/>
          </p:cNvSpPr>
          <p:nvPr/>
        </p:nvSpPr>
        <p:spPr bwMode="auto">
          <a:xfrm>
            <a:off x="500063" y="1714500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Во сколько раз уменьшится объем конуса, если его высоту уменьшить в 3 раза?</a:t>
            </a:r>
            <a:endParaRPr lang="ru-RU" sz="2400">
              <a:latin typeface="Georgia" pitchFamily="18" charset="0"/>
            </a:endParaRPr>
          </a:p>
        </p:txBody>
      </p:sp>
      <p:pic>
        <p:nvPicPr>
          <p:cNvPr id="2970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75" y="3000375"/>
            <a:ext cx="19526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30723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175000" y="4929198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Ответ: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1)6 ;     2)4;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 3</a:t>
            </a:r>
            <a:r>
              <a:rPr lang="ru-RU" sz="2800" dirty="0">
                <a:solidFill>
                  <a:srgbClr val="C00000"/>
                </a:solidFill>
              </a:rPr>
              <a:t>) </a:t>
            </a:r>
            <a:r>
              <a:rPr lang="ru-RU" sz="2800" dirty="0">
                <a:solidFill>
                  <a:srgbClr val="C00000"/>
                </a:solidFill>
              </a:rPr>
              <a:t>1,5;     </a:t>
            </a:r>
            <a:r>
              <a:rPr lang="ru-RU" sz="2800" dirty="0">
                <a:solidFill>
                  <a:srgbClr val="C00000"/>
                </a:solidFill>
              </a:rPr>
              <a:t>4)6,5</a:t>
            </a:r>
          </a:p>
        </p:txBody>
      </p:sp>
      <p:sp>
        <p:nvSpPr>
          <p:cNvPr id="30727" name="TextBox 5"/>
          <p:cNvSpPr txBox="1">
            <a:spLocks noChangeArrowheads="1"/>
          </p:cNvSpPr>
          <p:nvPr/>
        </p:nvSpPr>
        <p:spPr bwMode="auto">
          <a:xfrm>
            <a:off x="428625" y="1643063"/>
            <a:ext cx="8215313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1)Во сколько раз уменьшится объем конуса, если его высоту уменьшить в 6 раз?</a:t>
            </a:r>
          </a:p>
          <a:p>
            <a:endParaRPr lang="ru-RU">
              <a:latin typeface="Georgia" pitchFamily="18" charset="0"/>
            </a:endParaRPr>
          </a:p>
          <a:p>
            <a:r>
              <a:rPr lang="ru-RU"/>
              <a:t>2)Во сколько раз уменьшится объем конуса, если его высоту уменьшить в 4 раза?</a:t>
            </a:r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  <a:p>
            <a:r>
              <a:rPr lang="ru-RU"/>
              <a:t>3)Во сколько раз уменьшится объем конуса, если его высоту уменьшить в 1.5 раза?</a:t>
            </a:r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  <a:p>
            <a:r>
              <a:rPr lang="ru-RU"/>
              <a:t>4)Во сколько раз уменьшится объем конуса, если его высоту уменьшить в 6.5 раза?</a:t>
            </a:r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2800" smtClean="0"/>
              <a:t>Список рекомендуемой литературы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324350"/>
          </a:xfrm>
        </p:spPr>
        <p:txBody>
          <a:bodyPr/>
          <a:lstStyle/>
          <a:p>
            <a:pPr eaLnBrk="1" hangingPunct="1">
              <a:defRPr/>
            </a:pPr>
            <a:r>
              <a:rPr lang="ru-RU" sz="1400" dirty="0" smtClean="0"/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</a:t>
            </a:r>
            <a:r>
              <a:rPr lang="ru-RU" sz="1400" dirty="0" err="1" smtClean="0"/>
              <a:t>М.:АСТ:Астрель</a:t>
            </a:r>
            <a:r>
              <a:rPr lang="ru-RU" sz="1400" dirty="0" smtClean="0"/>
              <a:t>, 2010. – 93, (3)с. – (Федеральный институт педагогических измерений)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тематическое планирование  уроков подготовки к экзамену / </a:t>
            </a:r>
            <a:r>
              <a:rPr lang="ru-RU" sz="1400" dirty="0" err="1" smtClean="0"/>
              <a:t>Белошистая.В</a:t>
            </a:r>
            <a:r>
              <a:rPr lang="ru-RU" sz="1400" dirty="0" smtClean="0"/>
              <a:t>. А. –М: Издательство «Экзамен», 2007. – 478 (2) с. (Серия «ЕГЭ 2007. Поурочное планирование»)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самостоятельная подготовка к ЕГЭ / Л.Д. Лаппо, М.А. Попов. – 3-е изд., </a:t>
            </a:r>
            <a:r>
              <a:rPr lang="ru-RU" sz="1400" dirty="0" err="1" smtClean="0"/>
              <a:t>перераб</a:t>
            </a:r>
            <a:r>
              <a:rPr lang="ru-RU" sz="1400" dirty="0" smtClean="0"/>
              <a:t>. И </a:t>
            </a:r>
            <a:r>
              <a:rPr lang="ru-RU" sz="1400" dirty="0" err="1" smtClean="0"/>
              <a:t>дополн</a:t>
            </a:r>
            <a:r>
              <a:rPr lang="ru-RU" sz="1400" dirty="0" smtClean="0"/>
              <a:t>. -  М.: Издательство «Экзамен», 2009. – 381, (3) с. (Серия «ЕГЭ. </a:t>
            </a:r>
            <a:r>
              <a:rPr lang="ru-RU" sz="1400" dirty="0" err="1" smtClean="0"/>
              <a:t>Интенсив</a:t>
            </a:r>
            <a:r>
              <a:rPr lang="ru-RU" sz="1400" dirty="0" smtClean="0"/>
              <a:t>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Математика. Решение задач группы В / Ю.А.Глазков, И.А.Варшавский, М.Я. </a:t>
            </a:r>
            <a:r>
              <a:rPr lang="ru-RU" sz="1400" dirty="0" err="1" smtClean="0"/>
              <a:t>Гаиашвилли</a:t>
            </a:r>
            <a:r>
              <a:rPr lang="ru-RU" sz="1400" dirty="0" smtClean="0"/>
              <a:t>. – М.: Издательство «Экзамен», 2009. – 382 (2) с. (Серия «ЕГЭ. 100 баллов»)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smtClean="0"/>
              <a:t>Математика:  тренировочные тематические задания повышенной сложности с ответами для подготовки к ЕГЭ и к другим формам выпускного и вступительного экзаменов /</a:t>
            </a:r>
            <a:r>
              <a:rPr lang="ru-RU" sz="1400" dirty="0" err="1" smtClean="0"/>
              <a:t>сост</a:t>
            </a:r>
            <a:r>
              <a:rPr lang="ru-RU" sz="1400" dirty="0" smtClean="0"/>
              <a:t> Г.И.Ковалева, </a:t>
            </a:r>
            <a:r>
              <a:rPr lang="ru-RU" sz="1400" dirty="0" err="1" smtClean="0"/>
              <a:t>Т.И.Бузулина</a:t>
            </a:r>
            <a:r>
              <a:rPr lang="ru-RU" sz="1400" dirty="0" smtClean="0"/>
              <a:t>, О.Л.Безрукова,  Ю.А. </a:t>
            </a:r>
            <a:r>
              <a:rPr lang="ru-RU" sz="1400" dirty="0" err="1" smtClean="0"/>
              <a:t>Розка</a:t>
            </a:r>
            <a:r>
              <a:rPr lang="ru-RU" sz="1400" dirty="0" smtClean="0"/>
              <a:t>. _ Волгоград: Учитель, 20089, - 494 с.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400" dirty="0" err="1" smtClean="0"/>
              <a:t>Шабунин</a:t>
            </a:r>
            <a:r>
              <a:rPr lang="ru-RU" sz="1400" dirty="0" smtClean="0"/>
              <a:t> М.И. и др. Алгебра и начала анализа: Дидактические материалы для 10-11 </a:t>
            </a:r>
            <a:r>
              <a:rPr lang="ru-RU" sz="1400" dirty="0" err="1" smtClean="0"/>
              <a:t>кл</a:t>
            </a:r>
            <a:r>
              <a:rPr lang="ru-RU" sz="1400" dirty="0" smtClean="0"/>
              <a:t>. – 3-е изд. – М.: Мнемозина, 2000. – 251 с.: ил.</a:t>
            </a:r>
          </a:p>
          <a:p>
            <a:pPr eaLnBrk="1" hangingPunct="1">
              <a:defRPr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Сайты в сети Интернет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002213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2"/>
              </a:rPr>
              <a:t>www.fipi.ru</a:t>
            </a:r>
            <a:r>
              <a:rPr lang="ru-RU" sz="1350" dirty="0" smtClean="0"/>
              <a:t> – Федеральный институт педагогических измерений (ФИПИ). Особенно обратите внимание на раздел «Открытый сегмент ФБТЗ» – это система для подготовки к ЕГЭ - в режиме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. Вы можете отвечать на вопросы банка заданий ЕГЭ по различным предметам, а так же по выбранной теме.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3"/>
              </a:rPr>
              <a:t>http://mathege.ru</a:t>
            </a:r>
            <a:r>
              <a:rPr lang="ru-RU" sz="1350" dirty="0" smtClean="0"/>
              <a:t> -</a:t>
            </a:r>
            <a:r>
              <a:rPr lang="ru-RU" sz="1350" dirty="0" smtClean="0">
                <a:hlinkClick r:id="rId4"/>
              </a:rPr>
              <a:t>Открытый банк задач </a:t>
            </a:r>
            <a:r>
              <a:rPr lang="ru-RU" sz="1350" b="1" dirty="0" smtClean="0">
                <a:hlinkClick r:id="rId4"/>
              </a:rPr>
              <a:t>ЕГЭ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по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b="1" dirty="0" smtClean="0">
                <a:hlinkClick r:id="rId4"/>
              </a:rPr>
              <a:t>математике</a:t>
            </a:r>
            <a:r>
              <a:rPr lang="ru-RU" sz="1350" dirty="0" smtClean="0"/>
              <a:t>. </a:t>
            </a:r>
            <a:r>
              <a:rPr lang="ru-RU" sz="1350" dirty="0" smtClean="0">
                <a:hlinkClick r:id="rId4"/>
              </a:rPr>
              <a:t> </a:t>
            </a:r>
            <a:r>
              <a:rPr lang="ru-RU" sz="1350" dirty="0" smtClean="0"/>
              <a:t>Главная задача открытого банка заданий </a:t>
            </a:r>
            <a:r>
              <a:rPr lang="ru-RU" sz="1350" b="1" dirty="0" smtClean="0"/>
              <a:t>ЕГЭ</a:t>
            </a:r>
            <a:r>
              <a:rPr lang="ru-RU" sz="1350" dirty="0" smtClean="0"/>
              <a:t>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— дать представление о том, какие задания будут в вариантах Единого государственного экзамена </a:t>
            </a:r>
            <a:r>
              <a:rPr lang="ru-RU" sz="1350" b="1" dirty="0" smtClean="0"/>
              <a:t>по</a:t>
            </a:r>
            <a:r>
              <a:rPr lang="ru-RU" sz="1350" dirty="0" smtClean="0"/>
              <a:t> </a:t>
            </a:r>
            <a:r>
              <a:rPr lang="ru-RU" sz="1350" b="1" dirty="0" smtClean="0"/>
              <a:t>математике</a:t>
            </a:r>
            <a:r>
              <a:rPr lang="ru-RU" sz="1350" dirty="0" smtClean="0"/>
              <a:t> в 2010 году, и помочь выпускникам сориентироваться при </a:t>
            </a:r>
            <a:r>
              <a:rPr lang="ru-RU" sz="1350" b="1" dirty="0" smtClean="0"/>
              <a:t>подготовке</a:t>
            </a:r>
            <a:r>
              <a:rPr lang="ru-RU" sz="1350" dirty="0" smtClean="0"/>
              <a:t> </a:t>
            </a:r>
            <a:r>
              <a:rPr lang="ru-RU" sz="1350" b="1" dirty="0" smtClean="0"/>
              <a:t>к</a:t>
            </a:r>
            <a:r>
              <a:rPr lang="ru-RU" sz="1350" dirty="0" smtClean="0"/>
              <a:t> экзамену. Здесь же можно найти все пробные ЕГЭ по математике, которые уже прошли.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5"/>
              </a:rPr>
              <a:t>http://egetrener.ru/</a:t>
            </a:r>
            <a:r>
              <a:rPr lang="ru-RU" sz="1350" dirty="0" smtClean="0"/>
              <a:t> - математика: </a:t>
            </a:r>
            <a:r>
              <a:rPr lang="ru-RU" sz="1350" dirty="0" err="1" smtClean="0"/>
              <a:t>видеоуроки</a:t>
            </a:r>
            <a:r>
              <a:rPr lang="ru-RU" sz="1350" dirty="0" smtClean="0"/>
              <a:t>, решение задач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6"/>
              </a:rPr>
              <a:t>http://ege-trener.ru/</a:t>
            </a:r>
            <a:r>
              <a:rPr lang="ru-RU" sz="1350" dirty="0" smtClean="0"/>
              <a:t> - очень увлекательная и эффективная подготовка к ЕГЭ по математике. Зарегистрируйтесь и попытайтесь попасть в 30-ку лучших!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7"/>
              </a:rPr>
              <a:t>uztest.ru</a:t>
            </a:r>
            <a:r>
              <a:rPr lang="ru-RU" sz="1350" dirty="0" smtClean="0"/>
              <a:t> — бесплатные материалы для подготовки к ЕГЭ (и не только к ЕГЭ) по математике: интерактивные тематические тренажеры, возможность записи на бесплатные </a:t>
            </a:r>
            <a:r>
              <a:rPr lang="ru-RU" sz="1350" dirty="0" err="1" smtClean="0"/>
              <a:t>on-line</a:t>
            </a:r>
            <a:r>
              <a:rPr lang="ru-RU" sz="1350" dirty="0" smtClean="0"/>
              <a:t> курсы по подготовке к ЕГЭ.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8"/>
              </a:rPr>
              <a:t>www.ege.edu.ru</a:t>
            </a:r>
            <a:r>
              <a:rPr lang="ru-RU" sz="1350" dirty="0" smtClean="0"/>
              <a:t> – официальный информационный портал единого государственного экзамена.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err="1" smtClean="0">
                <a:hlinkClick r:id="rId9"/>
              </a:rPr>
              <a:t>On-line</a:t>
            </a:r>
            <a:r>
              <a:rPr lang="ru-RU" sz="1350" dirty="0" smtClean="0">
                <a:hlinkClick r:id="rId9"/>
              </a:rPr>
              <a:t> </a:t>
            </a:r>
            <a:r>
              <a:rPr lang="ru-RU" sz="1350" dirty="0" err="1" smtClean="0">
                <a:hlinkClick r:id="rId9"/>
              </a:rPr>
              <a:t>видеолекции</a:t>
            </a:r>
            <a:r>
              <a:rPr lang="ru-RU" sz="1350" dirty="0" smtClean="0">
                <a:hlinkClick r:id="rId9"/>
              </a:rPr>
              <a:t> "Консультации по ЕГЭ" по всем предметам.</a:t>
            </a:r>
            <a:endParaRPr lang="ru-RU" sz="135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0"/>
              </a:rPr>
              <a:t>Ролики категории ЕГЭ. Лекции по математике</a:t>
            </a:r>
            <a:r>
              <a:rPr lang="ru-RU" sz="135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1"/>
              </a:rPr>
              <a:t>http://www.alexlarin.narod.ru/ege.html</a:t>
            </a:r>
            <a:r>
              <a:rPr lang="ru-RU" sz="1350" dirty="0" smtClean="0"/>
              <a:t> - материалы для подготовки к ЕГЭ по математике (сайт Ларина Александра Александровича).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2"/>
              </a:rPr>
              <a:t>http://www.diary.ru/~eek/</a:t>
            </a:r>
            <a:r>
              <a:rPr lang="ru-RU" sz="1350" dirty="0" smtClean="0"/>
              <a:t> - сообщество, оказывающее помощь в решении задач по математике, здесь же можно скачать много полезных книг по математике, в том числе для подготовки к ЕГЭ.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350" dirty="0" smtClean="0">
                <a:hlinkClick r:id="rId13"/>
              </a:rPr>
              <a:t>http://4ege.ru/</a:t>
            </a:r>
            <a:r>
              <a:rPr lang="ru-RU" sz="1350" dirty="0" smtClean="0"/>
              <a:t> - </a:t>
            </a:r>
            <a:r>
              <a:rPr lang="ru-RU" sz="1350" dirty="0" smtClean="0">
                <a:hlinkClick r:id="rId13"/>
              </a:rPr>
              <a:t>ЕГЭ портал, всё последнее к ЕГЭ. Вся информация о </a:t>
            </a:r>
            <a:r>
              <a:rPr lang="ru-RU" sz="1350" dirty="0" err="1" smtClean="0">
                <a:hlinkClick r:id="rId13"/>
              </a:rPr>
              <a:t>егэ</a:t>
            </a:r>
            <a:r>
              <a:rPr lang="ru-RU" sz="1350" dirty="0" smtClean="0">
                <a:hlinkClick r:id="rId13"/>
              </a:rPr>
              <a:t>. ЕГЭ 2010.</a:t>
            </a:r>
            <a:r>
              <a:rPr lang="ru-RU" sz="135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Умения по КТ </a:t>
            </a:r>
            <a:r>
              <a:rPr lang="ru-RU" sz="2400" b="1" smtClean="0"/>
              <a:t>(кодификатор требований)</a:t>
            </a:r>
            <a:endParaRPr lang="ru-RU" sz="2400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Решать простейшие стереометрические задачи на нахождение геометрических величин (длин, углов, площадей, объемов); использовать при решении стереометрических задач планиметрические факты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Содержание задания В9 по КЭС</a:t>
            </a:r>
            <a:br>
              <a:rPr lang="ru-RU" b="1" smtClean="0"/>
            </a:br>
            <a:r>
              <a:rPr lang="ru-RU" sz="2400" b="1" smtClean="0"/>
              <a:t>(</a:t>
            </a:r>
            <a:r>
              <a:rPr lang="ru-RU" sz="2400" smtClean="0"/>
              <a:t>кодификатор элементов содержания</a:t>
            </a:r>
            <a:r>
              <a:rPr lang="ru-RU" sz="2400" b="1" smtClean="0"/>
              <a:t>)</a:t>
            </a:r>
            <a:endParaRPr lang="ru-RU" sz="240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929187"/>
          </a:xfrm>
        </p:spPr>
        <p:txBody>
          <a:bodyPr/>
          <a:lstStyle/>
          <a:p>
            <a:pPr eaLnBrk="1" hangingPunct="1"/>
            <a:r>
              <a:rPr lang="ru-RU" sz="1600" b="1" smtClean="0"/>
              <a:t>Прямые и плоскости в пространстве</a:t>
            </a:r>
            <a:r>
              <a:rPr lang="ru-RU" sz="1600" smtClean="0"/>
              <a:t>5.2.3 Параллельность плоскостей, признаки и свойства 5.2.4 Перпендикулярность прямой и плоскости, признаки и свойства; перпендикуляр и наклонная; теорема о трех перпендикулярах 5.2.5 Перпендикулярность плоскостей, признаки и свойства 5.2.6 Параллельное проектирование. Изображение пространственных фигур</a:t>
            </a:r>
          </a:p>
          <a:p>
            <a:pPr eaLnBrk="1" hangingPunct="1"/>
            <a:r>
              <a:rPr lang="ru-RU" sz="1600" b="1" smtClean="0"/>
              <a:t>Многогранники. </a:t>
            </a:r>
            <a:r>
              <a:rPr lang="ru-RU" sz="1600" smtClean="0"/>
              <a:t>5.3.1 Призма, ее основания, боковые ребра, высота, боковая поверхность; прямая призма; правильная призма 5.3.2 Параллелепипед; куб; симметрии в кубе, в параллелепипеде 5.3.3 Пирамида, ее основание, боковые ребра, высота, боковая поверхность; треугольная пирамида; правильная пирамида 5.3.4 Сечения куба, призмы, пирамиды 5.3.5 Представление о правильных многогранниках (тетраэдр, куб, октаэдр, додекаэдр и икосаэдр)</a:t>
            </a:r>
          </a:p>
          <a:p>
            <a:pPr eaLnBrk="1" hangingPunct="1"/>
            <a:r>
              <a:rPr lang="ru-RU" sz="1600" b="1" smtClean="0"/>
              <a:t>Тела и поверхности вращения. </a:t>
            </a:r>
            <a:r>
              <a:rPr lang="ru-RU" sz="1600" smtClean="0"/>
              <a:t>5.4.1 Цилиндр. Основание, высота, боковая поверхность, образующая, развертка 5.4.2 Конус. Основание, высота, боковая поверхность, образующая, развертка 5.4.3 Шар и сфера, их сечения</a:t>
            </a:r>
          </a:p>
          <a:p>
            <a:pPr eaLnBrk="1" hangingPunct="1"/>
            <a:r>
              <a:rPr lang="ru-RU" sz="1600" b="1" smtClean="0"/>
              <a:t>Измерение геометрических величин.</a:t>
            </a:r>
            <a:r>
              <a:rPr lang="ru-RU" sz="1600" smtClean="0"/>
              <a:t> 5.5.5 Площадь треугольника, параллелограмма, трапеции, круга, сектора 5.5.6 Площадь поверхности конуса, цилиндра, сферы 5.5.7 Объем куба, прямоугольного параллелепипеда, пирамиды, призмы, цилиндра, конуса, шара</a:t>
            </a:r>
          </a:p>
          <a:p>
            <a:pPr eaLnBrk="1" hangingPunct="1"/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r>
              <a:rPr lang="ru-RU" smtClean="0">
                <a:solidFill>
                  <a:schemeClr val="hlink"/>
                </a:solidFill>
              </a:rPr>
              <a:t>Памятка ученику</a:t>
            </a:r>
            <a:endParaRPr lang="ru-RU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2249488"/>
            <a:ext cx="6043613" cy="4324350"/>
          </a:xfrm>
        </p:spPr>
        <p:txBody>
          <a:bodyPr/>
          <a:lstStyle/>
          <a:p>
            <a:r>
              <a:rPr lang="ru-RU" smtClean="0"/>
              <a:t>В задании B9 ученику предложат решить простейшие стереометрические задачи на вычисление площадей поверхностей или объемов многогранников и тел вращения.</a:t>
            </a:r>
          </a:p>
          <a:p>
            <a:endParaRPr lang="ru-RU" smtClean="0"/>
          </a:p>
        </p:txBody>
      </p:sp>
      <p:pic>
        <p:nvPicPr>
          <p:cNvPr id="16388" name="Picture 3" descr="E:\Documents and Settings\user\Рабочий стол\0fadc6eadf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785813"/>
            <a:ext cx="2166937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829175" cy="1066800"/>
          </a:xfrm>
        </p:spPr>
        <p:txBody>
          <a:bodyPr/>
          <a:lstStyle/>
          <a:p>
            <a:r>
              <a:rPr lang="ru-RU" sz="2400" smtClean="0">
                <a:solidFill>
                  <a:srgbClr val="C00000"/>
                </a:solidFill>
              </a:rPr>
              <a:t>ОБЪЕМ ПРЯМОУГОЛЬНОГО ПАРАЛЛЕЛЕПИПЕДА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642938" y="2071688"/>
          <a:ext cx="1587500" cy="368300"/>
        </p:xfrm>
        <a:graphic>
          <a:graphicData uri="http://schemas.openxmlformats.org/presentationml/2006/ole">
            <p:oleObj spid="_x0000_s1026" name="Equation" r:id="rId3" imgW="1587240" imgH="368280" progId="Equation.DSMT4">
              <p:embed/>
            </p:oleObj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2910" y="2714620"/>
            <a:ext cx="37084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1" name="Прямоугольник 5"/>
          <p:cNvSpPr>
            <a:spLocks noChangeArrowheads="1"/>
          </p:cNvSpPr>
          <p:nvPr/>
        </p:nvSpPr>
        <p:spPr bwMode="auto">
          <a:xfrm>
            <a:off x="5572125" y="785813"/>
            <a:ext cx="2786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ОБЪЕМ НАКЛОННОГО ПАРАЛЛЕЛЕПИПЕДА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429375" y="1643063"/>
          <a:ext cx="1270000" cy="317500"/>
        </p:xfrm>
        <a:graphic>
          <a:graphicData uri="http://schemas.openxmlformats.org/presentationml/2006/ole">
            <p:oleObj spid="_x0000_s1027" name="Equation" r:id="rId5" imgW="1269720" imgH="317160" progId="Equation.DSMT4">
              <p:embed/>
            </p:oleObj>
          </a:graphicData>
        </a:graphic>
      </p:graphicFrame>
      <p:pic>
        <p:nvPicPr>
          <p:cNvPr id="8" name="Picture 2054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43636" y="2071678"/>
            <a:ext cx="1928825" cy="142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143625" y="3786188"/>
          <a:ext cx="2133600" cy="381000"/>
        </p:xfrm>
        <a:graphic>
          <a:graphicData uri="http://schemas.openxmlformats.org/presentationml/2006/ole">
            <p:oleObj spid="_x0000_s1028" name="Equation" r:id="rId7" imgW="2133360" imgH="380880" progId="Equation.DSMT4">
              <p:embed/>
            </p:oleObj>
          </a:graphicData>
        </a:graphic>
      </p:graphicFrame>
      <p:pic>
        <p:nvPicPr>
          <p:cNvPr id="10" name="Picture 2057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00760" y="4357694"/>
            <a:ext cx="2214578" cy="1638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r>
              <a:rPr lang="ru-RU" sz="2400" smtClean="0">
                <a:solidFill>
                  <a:srgbClr val="C00000"/>
                </a:solidFill>
              </a:rPr>
              <a:t>ОБЪЕМ ПИРАМИДЫ</a:t>
            </a:r>
          </a:p>
        </p:txBody>
      </p:sp>
      <p:pic>
        <p:nvPicPr>
          <p:cNvPr id="5" name="Picture 103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1571612"/>
            <a:ext cx="6192838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2543175" cy="1066800"/>
          </a:xfrm>
        </p:spPr>
        <p:txBody>
          <a:bodyPr/>
          <a:lstStyle/>
          <a:p>
            <a:r>
              <a:rPr lang="ru-RU" sz="2400" smtClean="0">
                <a:solidFill>
                  <a:srgbClr val="C00000"/>
                </a:solidFill>
              </a:rPr>
              <a:t>ОБЪЕМ КОНУСА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428625" y="1428750"/>
          <a:ext cx="1663700" cy="838200"/>
        </p:xfrm>
        <a:graphic>
          <a:graphicData uri="http://schemas.openxmlformats.org/presentationml/2006/ole">
            <p:oleObj spid="_x0000_s2050" name="Equation" r:id="rId3" imgW="1663560" imgH="838080" progId="Equation.DSMT4">
              <p:embed/>
            </p:oleObj>
          </a:graphicData>
        </a:graphic>
      </p:graphicFrame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596" y="2428867"/>
            <a:ext cx="2286016" cy="230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4143375" y="1000125"/>
            <a:ext cx="485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C00000"/>
                </a:solidFill>
              </a:rPr>
              <a:t>ОБЪЕМ УСЕЧЕННОГО КОНУСА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43375" y="1428750"/>
          <a:ext cx="3479800" cy="838200"/>
        </p:xfrm>
        <a:graphic>
          <a:graphicData uri="http://schemas.openxmlformats.org/presentationml/2006/ole">
            <p:oleObj spid="_x0000_s2051" name="Equation" r:id="rId5" imgW="3479760" imgH="838080" progId="Equation.DSMT4">
              <p:embed/>
            </p:oleObj>
          </a:graphicData>
        </a:graphic>
      </p:graphicFrame>
      <p:pic>
        <p:nvPicPr>
          <p:cNvPr id="8" name="Picture 1029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29190" y="2285992"/>
            <a:ext cx="2312157" cy="244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914400" y="642938"/>
            <a:ext cx="8229600" cy="1066800"/>
          </a:xfrm>
        </p:spPr>
        <p:txBody>
          <a:bodyPr/>
          <a:lstStyle/>
          <a:p>
            <a:r>
              <a:rPr lang="ru-RU" sz="2800" smtClean="0">
                <a:solidFill>
                  <a:srgbClr val="C00000"/>
                </a:solidFill>
              </a:rPr>
              <a:t>Объем цилиндра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500063" y="2143125"/>
          <a:ext cx="1384300" cy="342900"/>
        </p:xfrm>
        <a:graphic>
          <a:graphicData uri="http://schemas.openxmlformats.org/presentationml/2006/ole">
            <p:oleObj spid="_x0000_s3074" name="Equation" r:id="rId3" imgW="1384200" imgH="342720" progId="Equation.DSMT4">
              <p:embed/>
            </p:oleObj>
          </a:graphicData>
        </a:graphic>
      </p:graphicFrame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86050" y="2285992"/>
            <a:ext cx="2351088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1127</TotalTime>
  <Words>1373</Words>
  <Application>Microsoft Office PowerPoint</Application>
  <PresentationFormat>Экран (4:3)</PresentationFormat>
  <Paragraphs>155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Trebuchet MS</vt:lpstr>
      <vt:lpstr>Georgia</vt:lpstr>
      <vt:lpstr>Wingdings 2</vt:lpstr>
      <vt:lpstr>Calibri</vt:lpstr>
      <vt:lpstr>Городская</vt:lpstr>
      <vt:lpstr>MathType 5.0 Equation</vt:lpstr>
      <vt:lpstr>MathType 4.0 Equation</vt:lpstr>
      <vt:lpstr>Подготовка к ЕГЭ  по математике Решение заданий В9</vt:lpstr>
      <vt:lpstr>Проверяемые требования (умения)</vt:lpstr>
      <vt:lpstr>Умения по КТ (кодификатор требований)</vt:lpstr>
      <vt:lpstr>Содержание задания В9 по КЭС (кодификатор элементов содержания)</vt:lpstr>
      <vt:lpstr>Памятка ученику</vt:lpstr>
      <vt:lpstr>ОБЪЕМ ПРЯМОУГОЛЬНОГО ПАРАЛЛЕЛЕПИПЕДА</vt:lpstr>
      <vt:lpstr>ОБЪЕМ ПИРАМИДЫ</vt:lpstr>
      <vt:lpstr>ОБЪЕМ КОНУСА </vt:lpstr>
      <vt:lpstr>Объем цилиндра</vt:lpstr>
      <vt:lpstr>ОБЪЕМ ШАРА</vt:lpstr>
      <vt:lpstr>ПЛОЩАДЬ ПОВЕРХНОСТИ</vt:lpstr>
      <vt:lpstr>ПЛОЩАДЬ ПОВЕРХНОСТИ ЦИЛИНДРА</vt:lpstr>
      <vt:lpstr>ПЛОЩАДЬ ПОВЕРХНОСТИ КОНУСА</vt:lpstr>
      <vt:lpstr>ПЛОЩАДЬ ПОВЕРХНОСТИ ШАРА</vt:lpstr>
      <vt:lpstr>Прототип задания B9 (№ 27014)</vt:lpstr>
      <vt:lpstr>Задания для самостоятельного решения</vt:lpstr>
      <vt:lpstr>Прототип задания B9 (№27043)</vt:lpstr>
      <vt:lpstr>Задания для самостоятельного решения</vt:lpstr>
      <vt:lpstr>Прототип задания B9 (№27044)</vt:lpstr>
      <vt:lpstr>Задания для самостоятельного решения</vt:lpstr>
      <vt:lpstr>Прототип задания B9 (№27046)</vt:lpstr>
      <vt:lpstr>Задания для самостоятельного решения</vt:lpstr>
      <vt:lpstr>Прототип задания B9 (№27043)</vt:lpstr>
      <vt:lpstr>Задания для самостоятельного решения</vt:lpstr>
      <vt:lpstr>Прототип задания B9 (№27043)</vt:lpstr>
      <vt:lpstr>Задания для самостоятельного решения</vt:lpstr>
      <vt:lpstr>Список рекомендуемой литературы</vt:lpstr>
      <vt:lpstr>Сайты в сети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88</cp:revision>
  <dcterms:modified xsi:type="dcterms:W3CDTF">2014-12-25T20:07:40Z</dcterms:modified>
</cp:coreProperties>
</file>