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77" r:id="rId2"/>
    <p:sldId id="413" r:id="rId3"/>
    <p:sldId id="451" r:id="rId4"/>
    <p:sldId id="441" r:id="rId5"/>
    <p:sldId id="452" r:id="rId6"/>
    <p:sldId id="453" r:id="rId7"/>
    <p:sldId id="454" r:id="rId8"/>
    <p:sldId id="446" r:id="rId9"/>
    <p:sldId id="429" r:id="rId10"/>
    <p:sldId id="457" r:id="rId11"/>
    <p:sldId id="456" r:id="rId12"/>
    <p:sldId id="458" r:id="rId13"/>
  </p:sldIdLst>
  <p:sldSz cx="9144000" cy="6858000" type="screen4x3"/>
  <p:notesSz cx="9942513" cy="67611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436D0989-46C7-4FE9-80F8-3C15D2FF1CCC}">
          <p14:sldIdLst>
            <p14:sldId id="377"/>
            <p14:sldId id="445"/>
            <p14:sldId id="448"/>
            <p14:sldId id="449"/>
            <p14:sldId id="413"/>
            <p14:sldId id="451"/>
            <p14:sldId id="441"/>
            <p14:sldId id="452"/>
            <p14:sldId id="453"/>
            <p14:sldId id="454"/>
            <p14:sldId id="446"/>
            <p14:sldId id="455"/>
            <p14:sldId id="429"/>
            <p14:sldId id="414"/>
            <p14:sldId id="457"/>
            <p14:sldId id="411"/>
            <p14:sldId id="456"/>
            <p14:sldId id="458"/>
            <p14:sldId id="416"/>
            <p14:sldId id="382"/>
            <p14:sldId id="45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00"/>
    <a:srgbClr val="FF0066"/>
    <a:srgbClr val="0000FF"/>
    <a:srgbClr val="FF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3265" autoAdjust="0"/>
    <p:restoredTop sz="99759" autoAdjust="0"/>
  </p:normalViewPr>
  <p:slideViewPr>
    <p:cSldViewPr>
      <p:cViewPr>
        <p:scale>
          <a:sx n="75" d="100"/>
          <a:sy n="75" d="100"/>
        </p:scale>
        <p:origin x="-1332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8422" cy="3380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ru-RU" smtClean="0"/>
              <a:t>Презентация к уроку "Теорема Пифагора".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31790" y="0"/>
            <a:ext cx="4308422" cy="3380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9826FA-BF9F-4917-B4C9-67F2EB0AB405}" type="datetimeFigureOut">
              <a:rPr lang="ru-RU" smtClean="0"/>
              <a:pPr/>
              <a:t>23.05.2016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21932"/>
            <a:ext cx="4308422" cy="33805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31790" y="6421932"/>
            <a:ext cx="4308422" cy="33805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EFC5D3-87B4-4E48-B314-D5E4771EAF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2416336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847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ru-RU" smtClean="0"/>
              <a:t>Презентация к уроку "Теорема Пифагора".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32450" y="0"/>
            <a:ext cx="430847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B8E031-773C-4F1C-A3D7-383312454F7C}" type="datetimeFigureOut">
              <a:rPr lang="ru-RU" smtClean="0"/>
              <a:pPr/>
              <a:t>23.05.2016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79775" y="506413"/>
            <a:ext cx="3382963" cy="2536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3775" y="3211513"/>
            <a:ext cx="7954963" cy="30432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21438"/>
            <a:ext cx="4308475" cy="338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32450" y="6421438"/>
            <a:ext cx="4308475" cy="338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83DA6E-4BC9-4D00-9CBE-A0A149BA55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16651119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83DA6E-4BC9-4D00-9CBE-A0A149BA5561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ru-RU" smtClean="0"/>
              <a:t>Презентация к уроку "Теорема Пифагора".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64224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2A553-35E3-4E1E-BDF8-A6FBDA80605E}" type="datetimeFigureOut">
              <a:rPr lang="ru-RU" smtClean="0"/>
              <a:pPr/>
              <a:t>23.05.2016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9E9A7-E2A7-4CC4-A485-9A630B8F2C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21616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2A553-35E3-4E1E-BDF8-A6FBDA80605E}" type="datetimeFigureOut">
              <a:rPr lang="ru-RU" smtClean="0"/>
              <a:pPr/>
              <a:t>23.05.2016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9E9A7-E2A7-4CC4-A485-9A630B8F2C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01292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2A553-35E3-4E1E-BDF8-A6FBDA80605E}" type="datetimeFigureOut">
              <a:rPr lang="ru-RU" smtClean="0"/>
              <a:pPr/>
              <a:t>23.05.2016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9E9A7-E2A7-4CC4-A485-9A630B8F2C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85308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2A553-35E3-4E1E-BDF8-A6FBDA80605E}" type="datetimeFigureOut">
              <a:rPr lang="ru-RU" smtClean="0"/>
              <a:pPr/>
              <a:t>23.05.2016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9E9A7-E2A7-4CC4-A485-9A630B8F2C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96453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2A553-35E3-4E1E-BDF8-A6FBDA80605E}" type="datetimeFigureOut">
              <a:rPr lang="ru-RU" smtClean="0"/>
              <a:pPr/>
              <a:t>23.05.2016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9E9A7-E2A7-4CC4-A485-9A630B8F2C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18429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2A553-35E3-4E1E-BDF8-A6FBDA80605E}" type="datetimeFigureOut">
              <a:rPr lang="ru-RU" smtClean="0"/>
              <a:pPr/>
              <a:t>23.05.2016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9E9A7-E2A7-4CC4-A485-9A630B8F2C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64908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2A553-35E3-4E1E-BDF8-A6FBDA80605E}" type="datetimeFigureOut">
              <a:rPr lang="ru-RU" smtClean="0"/>
              <a:pPr/>
              <a:t>23.05.2016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9E9A7-E2A7-4CC4-A485-9A630B8F2C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34128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2A553-35E3-4E1E-BDF8-A6FBDA80605E}" type="datetimeFigureOut">
              <a:rPr lang="ru-RU" smtClean="0"/>
              <a:pPr/>
              <a:t>23.05.2016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9E9A7-E2A7-4CC4-A485-9A630B8F2C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33665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2A553-35E3-4E1E-BDF8-A6FBDA80605E}" type="datetimeFigureOut">
              <a:rPr lang="ru-RU" smtClean="0"/>
              <a:pPr/>
              <a:t>23.05.2016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9E9A7-E2A7-4CC4-A485-9A630B8F2C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82962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2A553-35E3-4E1E-BDF8-A6FBDA80605E}" type="datetimeFigureOut">
              <a:rPr lang="ru-RU" smtClean="0"/>
              <a:pPr/>
              <a:t>23.05.2016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9E9A7-E2A7-4CC4-A485-9A630B8F2C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73410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2A553-35E3-4E1E-BDF8-A6FBDA80605E}" type="datetimeFigureOut">
              <a:rPr lang="ru-RU" smtClean="0"/>
              <a:pPr/>
              <a:t>23.05.2016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9E9A7-E2A7-4CC4-A485-9A630B8F2C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56099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355">
              <a:schemeClr val="accent4">
                <a:lumMod val="20000"/>
                <a:lumOff val="80000"/>
              </a:schemeClr>
            </a:gs>
            <a:gs pos="16240">
              <a:schemeClr val="accent6">
                <a:lumMod val="20000"/>
                <a:lumOff val="80000"/>
              </a:schemeClr>
            </a:gs>
            <a:gs pos="0">
              <a:schemeClr val="accent1">
                <a:lumMod val="20000"/>
                <a:lumOff val="80000"/>
              </a:schemeClr>
            </a:gs>
            <a:gs pos="350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20000"/>
                <a:lumOff val="8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2A553-35E3-4E1E-BDF8-A6FBDA80605E}" type="datetimeFigureOut">
              <a:rPr lang="ru-RU" smtClean="0"/>
              <a:pPr/>
              <a:t>23.05.2016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9E9A7-E2A7-4CC4-A485-9A630B8F2C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97465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428604"/>
            <a:ext cx="7934664" cy="2123658"/>
          </a:xfrm>
          <a:prstGeom prst="rect">
            <a:avLst/>
          </a:prstGeom>
          <a:solidFill>
            <a:schemeClr val="bg1"/>
          </a:solidFill>
          <a:effectLst>
            <a:softEdge rad="635000"/>
          </a:effectLst>
        </p:spPr>
        <p:txBody>
          <a:bodyPr wrap="square">
            <a:spAutoFit/>
          </a:bodyPr>
          <a:lstStyle/>
          <a:p>
            <a:pPr lvl="0" algn="ctr"/>
            <a:r>
              <a:rPr lang="ru-RU" sz="4400" b="1" kern="50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</a:rPr>
              <a:t>Синус, косинус и тангенс острого угла прямоугольного треугольника</a:t>
            </a:r>
            <a:endParaRPr lang="ru-RU" sz="4400" b="1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Дата 2"/>
          <p:cNvSpPr>
            <a:spLocks noGrp="1"/>
          </p:cNvSpPr>
          <p:nvPr>
            <p:ph type="dt" sz="half" idx="10"/>
          </p:nvPr>
        </p:nvSpPr>
        <p:spPr>
          <a:xfrm>
            <a:off x="7010400" y="5206991"/>
            <a:ext cx="2133600" cy="1651009"/>
          </a:xfrm>
        </p:spPr>
        <p:txBody>
          <a:bodyPr/>
          <a:lstStyle/>
          <a:p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Презентацию подготовила ученица 8 «Г» класса</a:t>
            </a:r>
            <a:b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Хадзиева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Роза</a:t>
            </a:r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ый треугольник 8"/>
          <p:cNvSpPr/>
          <p:nvPr/>
        </p:nvSpPr>
        <p:spPr>
          <a:xfrm>
            <a:off x="3500430" y="4429132"/>
            <a:ext cx="2088232" cy="1656184"/>
          </a:xfrm>
          <a:prstGeom prst="rtTriangl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6" name="Прямоугольник 25"/>
              <p:cNvSpPr/>
              <p:nvPr/>
            </p:nvSpPr>
            <p:spPr>
              <a:xfrm>
                <a:off x="4325651" y="4378792"/>
                <a:ext cx="1409360" cy="92333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5400" b="1" i="1" dirty="0">
                    <a:ln w="1905"/>
                    <a:solidFill>
                      <a:srgbClr val="0033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sin</a:t>
                </a:r>
                <a14:m>
                  <m:oMath xmlns:m="http://schemas.openxmlformats.org/officeDocument/2006/math">
                    <m:r>
                      <a:rPr lang="ru-RU" sz="4400" b="1" i="1">
                        <a:ln w="1905"/>
                        <a:solidFill>
                          <a:srgbClr val="00330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Cambria Math"/>
                        <a:cs typeface="Times New Roman" panose="02020603050405020304" pitchFamily="18" charset="0"/>
                      </a:rPr>
                      <m:t>𝜶</m:t>
                    </m:r>
                  </m:oMath>
                </a14:m>
                <a:endParaRPr lang="ru-RU" sz="4400" b="1" i="1" dirty="0">
                  <a:ln w="1905"/>
                  <a:solidFill>
                    <a:srgbClr val="0033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5651" y="4378792"/>
                <a:ext cx="1409360" cy="923330"/>
              </a:xfrm>
              <a:prstGeom prst="rect">
                <a:avLst/>
              </a:prstGeom>
              <a:blipFill rotWithShape="1">
                <a:blip r:embed="rId3"/>
                <a:stretch>
                  <a:fillRect l="-22944" t="-18421" b="-388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7" name="Прямоугольник 46"/>
              <p:cNvSpPr/>
              <p:nvPr/>
            </p:nvSpPr>
            <p:spPr>
              <a:xfrm>
                <a:off x="4804321" y="4735688"/>
                <a:ext cx="1486304" cy="92333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5400" b="1" i="1" cap="none" spc="0" dirty="0" smtClean="0">
                    <a:ln w="1905"/>
                    <a:solidFill>
                      <a:srgbClr val="C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cos</a:t>
                </a:r>
                <a14:m>
                  <m:oMath xmlns:m="http://schemas.openxmlformats.org/officeDocument/2006/math">
                    <m:r>
                      <a:rPr lang="ru-RU" sz="4400" b="1" i="1">
                        <a:ln w="1905"/>
                        <a:solidFill>
                          <a:srgbClr val="C0000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Cambria Math"/>
                        <a:cs typeface="Times New Roman" panose="02020603050405020304" pitchFamily="18" charset="0"/>
                      </a:rPr>
                      <m:t>𝜶</m:t>
                    </m:r>
                  </m:oMath>
                </a14:m>
                <a:endParaRPr lang="ru-RU" sz="4400" b="1" i="1" dirty="0">
                  <a:ln w="1905"/>
                  <a:solidFill>
                    <a:srgbClr val="C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7" name="Прямоугольник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4321" y="4735688"/>
                <a:ext cx="1486304" cy="923330"/>
              </a:xfrm>
              <a:prstGeom prst="rect">
                <a:avLst/>
              </a:prstGeom>
              <a:blipFill rotWithShape="1">
                <a:blip r:embed="rId4"/>
                <a:stretch>
                  <a:fillRect l="-21311" t="-18543" b="-397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8" name="Прямоугольник 47"/>
              <p:cNvSpPr/>
              <p:nvPr/>
            </p:nvSpPr>
            <p:spPr>
              <a:xfrm>
                <a:off x="5206172" y="5083746"/>
                <a:ext cx="1368261" cy="923330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algn="ctr"/>
                <a:r>
                  <a:rPr lang="en-US" sz="5400" b="1" i="1" cap="none" spc="0" dirty="0" err="1" smtClean="0">
                    <a:ln w="1905"/>
                    <a:solidFill>
                      <a:schemeClr val="accent6">
                        <a:lumMod val="75000"/>
                      </a:schemeClr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tg</a:t>
                </a:r>
                <a14:m>
                  <m:oMath xmlns:m="http://schemas.openxmlformats.org/officeDocument/2006/math">
                    <m:r>
                      <a:rPr lang="ru-RU" sz="4400" b="1" i="1">
                        <a:ln w="1905"/>
                        <a:solidFill>
                          <a:schemeClr val="accent6">
                            <a:lumMod val="75000"/>
                          </a:schemeClr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Cambria Math"/>
                        <a:cs typeface="Times New Roman" panose="02020603050405020304" pitchFamily="18" charset="0"/>
                      </a:rPr>
                      <m:t>𝜶</m:t>
                    </m:r>
                  </m:oMath>
                </a14:m>
                <a:endParaRPr lang="ru-RU" sz="4400" b="1" i="1" dirty="0">
                  <a:ln w="1905"/>
                  <a:solidFill>
                    <a:schemeClr val="accent6">
                      <a:lumMod val="75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8" name="Прямоугольник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6172" y="5083746"/>
                <a:ext cx="1368261" cy="923330"/>
              </a:xfrm>
              <a:prstGeom prst="rect">
                <a:avLst/>
              </a:prstGeom>
              <a:blipFill rotWithShape="1">
                <a:blip r:embed="rId5"/>
                <a:stretch>
                  <a:fillRect l="-13839" t="-18543" b="-397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98322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1629" y="-15190"/>
            <a:ext cx="175272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Задача</a:t>
            </a:r>
            <a:endParaRPr lang="ru-RU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03848" y="338753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latin typeface="Times New Roman"/>
              </a:rPr>
              <a:t> </a:t>
            </a:r>
            <a:endParaRPr lang="ru-RU" sz="32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5156" y="997000"/>
            <a:ext cx="9156452" cy="1264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636911"/>
            <a:ext cx="9081127" cy="2324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68723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1629" y="-15190"/>
            <a:ext cx="175272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Задача</a:t>
            </a:r>
            <a:endParaRPr lang="ru-RU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385" y="908720"/>
            <a:ext cx="9116615" cy="1481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589" y="2625953"/>
            <a:ext cx="9128206" cy="731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993858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5190"/>
            <a:ext cx="308283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Итоги урока</a:t>
            </a:r>
            <a:endParaRPr lang="ru-RU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29673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	</a:t>
            </a:r>
          </a:p>
          <a:p>
            <a:r>
              <a:rPr lang="ru-RU" dirty="0"/>
              <a:t>	</a:t>
            </a:r>
          </a:p>
          <a:p>
            <a:endParaRPr lang="ru-RU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178934" y="1341734"/>
            <a:ext cx="11501867" cy="3095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27313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54807" y="332656"/>
            <a:ext cx="64624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b="1" kern="5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  <a:ea typeface="Times New Roman"/>
              </a:rPr>
              <a:t>Признаки подобия треугольников </a:t>
            </a:r>
            <a:endParaRPr lang="ru-RU" sz="32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29989" y="384342"/>
            <a:ext cx="1080120" cy="1080120"/>
          </a:xfrm>
          <a:prstGeom prst="triangl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338233" y="898920"/>
            <a:ext cx="771876" cy="864096"/>
          </a:xfrm>
          <a:prstGeom prst="triangle">
            <a:avLst/>
          </a:prstGeom>
          <a:gradFill>
            <a:gsLst>
              <a:gs pos="0">
                <a:schemeClr val="accent1">
                  <a:tint val="50000"/>
                  <a:satMod val="300000"/>
                  <a:alpha val="43000"/>
                </a:schemeClr>
              </a:gs>
              <a:gs pos="35000">
                <a:schemeClr val="accent1">
                  <a:tint val="37000"/>
                  <a:satMod val="300000"/>
                  <a:alpha val="80000"/>
                </a:schemeClr>
              </a:gs>
              <a:gs pos="100000">
                <a:schemeClr val="accent1">
                  <a:tint val="15000"/>
                  <a:satMod val="350000"/>
                  <a:alpha val="73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7" name="Шестиугольник 6"/>
              <p:cNvSpPr/>
              <p:nvPr/>
            </p:nvSpPr>
            <p:spPr>
              <a:xfrm>
                <a:off x="3491880" y="917430"/>
                <a:ext cx="2016224" cy="1503457"/>
              </a:xfrm>
              <a:prstGeom prst="hexagon">
                <a:avLst>
                  <a:gd name="adj" fmla="val 20401"/>
                  <a:gd name="vf" fmla="val 115470"/>
                </a:avLst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Треугольники АВС </a:t>
                </a:r>
                <a14:m>
                  <m:oMath xmlns:m="http://schemas.openxmlformats.org/officeDocument/2006/math">
                    <m:r>
                      <a:rPr lang="ru-RU" sz="1600" b="0" i="1" smtClean="0">
                        <a:latin typeface="Cambria Math"/>
                        <a:ea typeface="Cambria Math"/>
                      </a:rPr>
                      <m:t>~</m:t>
                    </m:r>
                  </m:oMath>
                </a14:m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</a:t>
                </a:r>
                <a:r>
                  <a:rPr lang="ru-RU" sz="16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</a:t>
                </a:r>
                <a:r>
                  <a:rPr lang="ru-RU" sz="16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</a:t>
                </a:r>
                <a:r>
                  <a:rPr lang="ru-RU" sz="16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</a:p>
              <a:p>
                <a:pPr algn="ctr"/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подобны</a:t>
                </a:r>
                <a:endPara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Шести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880" y="917430"/>
                <a:ext cx="2016224" cy="1503457"/>
              </a:xfrm>
              <a:prstGeom prst="hexagon">
                <a:avLst>
                  <a:gd name="adj" fmla="val 20401"/>
                  <a:gd name="vf" fmla="val 115470"/>
                </a:avLst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Шестиугольник 7"/>
          <p:cNvSpPr/>
          <p:nvPr/>
        </p:nvSpPr>
        <p:spPr>
          <a:xfrm>
            <a:off x="1691680" y="1678886"/>
            <a:ext cx="2016224" cy="1503457"/>
          </a:xfrm>
          <a:prstGeom prst="hexagon">
            <a:avLst>
              <a:gd name="adj" fmla="val 20401"/>
              <a:gd name="vf" fmla="val 11547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Шестиугольник 8"/>
          <p:cNvSpPr/>
          <p:nvPr/>
        </p:nvSpPr>
        <p:spPr>
          <a:xfrm>
            <a:off x="3491880" y="2519271"/>
            <a:ext cx="2016224" cy="1503457"/>
          </a:xfrm>
          <a:prstGeom prst="hexagon">
            <a:avLst>
              <a:gd name="adj" fmla="val 20401"/>
              <a:gd name="vf" fmla="val 11547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Шестиугольник 9"/>
          <p:cNvSpPr/>
          <p:nvPr/>
        </p:nvSpPr>
        <p:spPr>
          <a:xfrm>
            <a:off x="5292080" y="1678886"/>
            <a:ext cx="2016224" cy="1503457"/>
          </a:xfrm>
          <a:prstGeom prst="hexagon">
            <a:avLst>
              <a:gd name="adj" fmla="val 20401"/>
              <a:gd name="vf" fmla="val 11547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Шестиугольник 10"/>
          <p:cNvSpPr/>
          <p:nvPr/>
        </p:nvSpPr>
        <p:spPr>
          <a:xfrm>
            <a:off x="0" y="4022728"/>
            <a:ext cx="2016224" cy="1503457"/>
          </a:xfrm>
          <a:prstGeom prst="hexagon">
            <a:avLst>
              <a:gd name="adj" fmla="val 20401"/>
              <a:gd name="vf" fmla="val 11547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два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угла одного треугольника соответственно равны двум углам другого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2" name="Шестиугольник 11"/>
              <p:cNvSpPr/>
              <p:nvPr/>
            </p:nvSpPr>
            <p:spPr>
              <a:xfrm>
                <a:off x="7025787" y="3584652"/>
                <a:ext cx="2016224" cy="1503457"/>
              </a:xfrm>
              <a:prstGeom prst="hexagon">
                <a:avLst>
                  <a:gd name="adj" fmla="val 20401"/>
                  <a:gd name="vf" fmla="val 115470"/>
                </a:avLst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15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если три </a:t>
                </a:r>
                <a:r>
                  <a:rPr lang="ru-RU" sz="15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стороны одного </a:t>
                </a:r>
                <a14:m>
                  <m:oMath xmlns:m="http://schemas.openxmlformats.org/officeDocument/2006/math">
                    <m:r>
                      <a:rPr lang="ru-RU" sz="150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∆</m:t>
                    </m:r>
                  </m:oMath>
                </a14:m>
                <a:r>
                  <a:rPr lang="ru-RU" sz="15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пропорциональны </a:t>
                </a:r>
                <a:r>
                  <a:rPr lang="ru-RU" sz="15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трем сторонам </a:t>
                </a:r>
                <a:r>
                  <a:rPr lang="ru-RU" sz="15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другого </a:t>
                </a:r>
                <a14:m>
                  <m:oMath xmlns:m="http://schemas.openxmlformats.org/officeDocument/2006/math">
                    <m:r>
                      <a:rPr lang="ru-RU" sz="1500" i="1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∆</m:t>
                    </m:r>
                  </m:oMath>
                </a14:m>
                <a:endParaRPr lang="ru-RU" sz="15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2" name="Шести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5787" y="3584652"/>
                <a:ext cx="2016224" cy="1503457"/>
              </a:xfrm>
              <a:prstGeom prst="hexagon">
                <a:avLst>
                  <a:gd name="adj" fmla="val 20401"/>
                  <a:gd name="vf" fmla="val 115470"/>
                </a:avLst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3" name="Шестиугольник 12"/>
              <p:cNvSpPr/>
              <p:nvPr/>
            </p:nvSpPr>
            <p:spPr>
              <a:xfrm>
                <a:off x="3419872" y="5311201"/>
                <a:ext cx="2016224" cy="1503457"/>
              </a:xfrm>
              <a:prstGeom prst="hexagon">
                <a:avLst>
                  <a:gd name="adj" fmla="val 20401"/>
                  <a:gd name="vf" fmla="val 115470"/>
                </a:avLst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если две </a:t>
                </a:r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стороны одного 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r>
                      <a:rPr lang="ru-RU" sz="1200" i="1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∆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пропорциональны </a:t>
                </a:r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двум сторонам другого 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r>
                      <a:rPr lang="ru-RU" sz="1200" i="1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∆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 углы, заключенные между этими сторонами, равны</a:t>
                </a:r>
              </a:p>
            </p:txBody>
          </p:sp>
        </mc:Choice>
        <mc:Fallback>
          <p:sp>
            <p:nvSpPr>
              <p:cNvPr id="13" name="Шести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5311201"/>
                <a:ext cx="2016224" cy="1503457"/>
              </a:xfrm>
              <a:prstGeom prst="hexagon">
                <a:avLst>
                  <a:gd name="adj" fmla="val 20401"/>
                  <a:gd name="vf" fmla="val 115470"/>
                </a:avLst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4" name="Шестиугольник 13"/>
              <p:cNvSpPr/>
              <p:nvPr/>
            </p:nvSpPr>
            <p:spPr>
              <a:xfrm>
                <a:off x="5148064" y="4336380"/>
                <a:ext cx="2016224" cy="1503457"/>
              </a:xfrm>
              <a:prstGeom prst="hexagon">
                <a:avLst>
                  <a:gd name="adj" fmla="val 20401"/>
                  <a:gd name="vf" fmla="val 115470"/>
                </a:avLst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Если сторона и два прилежащих к ней угла одного </a:t>
                </a:r>
                <a14:m>
                  <m:oMath xmlns:m="http://schemas.openxmlformats.org/officeDocument/2006/math">
                    <m:r>
                      <a:rPr lang="ru-RU" sz="1200" i="1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∆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соответственно </a:t>
                </a:r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равны стороне и двум прилежащим к ней углам другого </a:t>
                </a:r>
                <a14:m>
                  <m:oMath xmlns:m="http://schemas.openxmlformats.org/officeDocument/2006/math">
                    <m:r>
                      <a:rPr lang="ru-RU" sz="1200" i="1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∆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4" name="Шести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4336380"/>
                <a:ext cx="2016224" cy="1503457"/>
              </a:xfrm>
              <a:prstGeom prst="hexagon">
                <a:avLst>
                  <a:gd name="adj" fmla="val 20401"/>
                  <a:gd name="vf" fmla="val 115470"/>
                </a:avLst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5" name="Шестиугольник 14"/>
              <p:cNvSpPr/>
              <p:nvPr/>
            </p:nvSpPr>
            <p:spPr>
              <a:xfrm>
                <a:off x="1259632" y="5354543"/>
                <a:ext cx="2016224" cy="1503457"/>
              </a:xfrm>
              <a:prstGeom prst="hexagon">
                <a:avLst>
                  <a:gd name="adj" fmla="val 20401"/>
                  <a:gd name="vf" fmla="val 115470"/>
                </a:avLst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11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если две </a:t>
                </a:r>
                <a:r>
                  <a:rPr lang="ru-RU" sz="1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стороны и угол, заключенный между ними, </a:t>
                </a:r>
                <a:r>
                  <a:rPr lang="ru-RU" sz="11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одного </a:t>
                </a:r>
                <a14:m>
                  <m:oMath xmlns:m="http://schemas.openxmlformats.org/officeDocument/2006/math">
                    <m:r>
                      <a:rPr lang="ru-RU" sz="1100" i="1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∆</m:t>
                    </m:r>
                  </m:oMath>
                </a14:m>
                <a:r>
                  <a:rPr lang="ru-RU" sz="11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соответственно </a:t>
                </a:r>
                <a:r>
                  <a:rPr lang="ru-RU" sz="1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равны двум сторонам и углу, заключенному между ними, другого </a:t>
                </a:r>
                <a14:m>
                  <m:oMath xmlns:m="http://schemas.openxmlformats.org/officeDocument/2006/math">
                    <m:r>
                      <a:rPr lang="ru-RU" sz="1100" i="1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∆</m:t>
                    </m:r>
                  </m:oMath>
                </a14:m>
                <a:endParaRPr lang="ru-RU" sz="11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5" name="Шести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5354543"/>
                <a:ext cx="2016224" cy="1503457"/>
              </a:xfrm>
              <a:prstGeom prst="hexagon">
                <a:avLst>
                  <a:gd name="adj" fmla="val 20401"/>
                  <a:gd name="vf" fmla="val 115470"/>
                </a:avLst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Шестиугольник 15"/>
          <p:cNvSpPr/>
          <p:nvPr/>
        </p:nvSpPr>
        <p:spPr>
          <a:xfrm>
            <a:off x="6994919" y="5231955"/>
            <a:ext cx="2016224" cy="1503457"/>
          </a:xfrm>
          <a:prstGeom prst="hexagon">
            <a:avLst>
              <a:gd name="adj" fmla="val 20401"/>
              <a:gd name="vf" fmla="val 11547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три стороны одного треугольника соответственно равны трем сторонам другого треугольника</a:t>
            </a:r>
          </a:p>
        </p:txBody>
      </p:sp>
    </p:spTree>
    <p:extLst>
      <p:ext uri="{BB962C8B-B14F-4D97-AF65-F5344CB8AC3E}">
        <p14:creationId xmlns:p14="http://schemas.microsoft.com/office/powerpoint/2010/main" xmlns="" val="2524920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9.06568E-7 L 0.18507 -0.3427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53" y="-171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11933E-6 L -0.38646 -0.1531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323" y="-76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9.25069E-9 L 0.21268 -0.5305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25" y="-265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1.84089E-6 L -3.88889E-6 0.53469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7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12283E-6 L 1.66667E-6 0.48855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4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3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275856" y="3019045"/>
            <a:ext cx="5688632" cy="3600400"/>
          </a:xfrm>
          <a:prstGeom prst="rect">
            <a:avLst/>
          </a:prstGeom>
          <a:pattFill prst="lgGrid">
            <a:fgClr>
              <a:schemeClr val="accent1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  <a:effectLst>
            <a:outerShdw blurRad="241300" dist="50800" dir="5400000" algn="ctr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ый треугольник 4"/>
          <p:cNvSpPr/>
          <p:nvPr/>
        </p:nvSpPr>
        <p:spPr>
          <a:xfrm>
            <a:off x="3923928" y="3392996"/>
            <a:ext cx="2448272" cy="2808312"/>
          </a:xfrm>
          <a:prstGeom prst="rtTriangl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300318" y="2997266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n w="1905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ru-RU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372200" y="6023029"/>
            <a:ext cx="4924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n w="1905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ru-RU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325966" y="5973427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n w="1905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ru-RU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923928" y="5877272"/>
            <a:ext cx="288032" cy="324036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Дуга 10"/>
          <p:cNvSpPr/>
          <p:nvPr/>
        </p:nvSpPr>
        <p:spPr>
          <a:xfrm rot="5964939">
            <a:off x="3712164" y="3346641"/>
            <a:ext cx="565019" cy="346813"/>
          </a:xfrm>
          <a:prstGeom prst="arc">
            <a:avLst>
              <a:gd name="adj1" fmla="val 17961390"/>
              <a:gd name="adj2" fmla="val 320086"/>
            </a:avLst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2" name="TextBox 11"/>
              <p:cNvSpPr txBox="1"/>
              <p:nvPr/>
            </p:nvSpPr>
            <p:spPr>
              <a:xfrm>
                <a:off x="3923928" y="3648017"/>
                <a:ext cx="39305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 smtClean="0">
                          <a:latin typeface="Cambria Math"/>
                          <a:ea typeface="Cambria Math"/>
                        </a:rPr>
                        <m:t>𝜶</m:t>
                      </m:r>
                    </m:oMath>
                  </m:oMathPara>
                </a14:m>
                <a:endParaRPr lang="ru-RU" b="1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3648017"/>
                <a:ext cx="393056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единительная линия 13"/>
          <p:cNvCxnSpPr>
            <a:stCxn id="5" idx="4"/>
            <a:endCxn id="5" idx="2"/>
          </p:cNvCxnSpPr>
          <p:nvPr/>
        </p:nvCxnSpPr>
        <p:spPr>
          <a:xfrm flipH="1">
            <a:off x="3923928" y="6201308"/>
            <a:ext cx="2448272" cy="0"/>
          </a:xfrm>
          <a:prstGeom prst="line">
            <a:avLst/>
          </a:prstGeom>
          <a:ln w="76200">
            <a:solidFill>
              <a:srgbClr val="0000FF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5" idx="2"/>
            <a:endCxn id="5" idx="0"/>
          </p:cNvCxnSpPr>
          <p:nvPr/>
        </p:nvCxnSpPr>
        <p:spPr>
          <a:xfrm flipV="1">
            <a:off x="3923928" y="3392996"/>
            <a:ext cx="0" cy="2808312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51520" y="1342235"/>
            <a:ext cx="85689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гипотенуза </a:t>
            </a:r>
          </a:p>
          <a:p>
            <a:r>
              <a:rPr lang="en-US" sz="3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катет, противолежащий углу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AC</a:t>
            </a: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катет,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прилежащий углу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endParaRPr lang="ru-RU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85808" y="116632"/>
            <a:ext cx="7934664" cy="1077218"/>
          </a:xfrm>
          <a:prstGeom prst="rect">
            <a:avLst/>
          </a:prstGeom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ru-RU" sz="3200" b="1" kern="50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</a:rPr>
              <a:t>Синус, косинус и тангенс острого угла прямоугольного треугольника</a:t>
            </a:r>
            <a:endParaRPr lang="ru-RU" sz="3200" b="1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flipH="1">
            <a:off x="2619921" y="3039385"/>
            <a:ext cx="3998500" cy="1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>
            <a:off x="2619921" y="2492896"/>
            <a:ext cx="4760391" cy="0"/>
          </a:xfrm>
          <a:prstGeom prst="line">
            <a:avLst/>
          </a:prstGeom>
          <a:ln w="76200">
            <a:solidFill>
              <a:srgbClr val="0000FF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5" idx="4"/>
            <a:endCxn id="5" idx="0"/>
          </p:cNvCxnSpPr>
          <p:nvPr/>
        </p:nvCxnSpPr>
        <p:spPr>
          <a:xfrm flipH="1" flipV="1">
            <a:off x="3923928" y="3392996"/>
            <a:ext cx="2448272" cy="280831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H="1">
            <a:off x="1404665" y="1916832"/>
            <a:ext cx="218034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4" name="Прямоугольник 33"/>
              <p:cNvSpPr/>
              <p:nvPr/>
            </p:nvSpPr>
            <p:spPr>
              <a:xfrm>
                <a:off x="6385973" y="3202042"/>
                <a:ext cx="1409360" cy="92333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5400" b="1" i="1" dirty="0">
                    <a:ln w="1905"/>
                    <a:solidFill>
                      <a:srgbClr val="0033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sin</a:t>
                </a:r>
                <a14:m>
                  <m:oMath xmlns:m="http://schemas.openxmlformats.org/officeDocument/2006/math">
                    <m:r>
                      <a:rPr lang="ru-RU" sz="4400" b="1" i="1">
                        <a:ln w="1905"/>
                        <a:solidFill>
                          <a:srgbClr val="00330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Cambria Math"/>
                        <a:cs typeface="Times New Roman" panose="02020603050405020304" pitchFamily="18" charset="0"/>
                      </a:rPr>
                      <m:t>𝜶</m:t>
                    </m:r>
                  </m:oMath>
                </a14:m>
                <a:endParaRPr lang="ru-RU" sz="4400" b="1" i="1" dirty="0">
                  <a:ln w="1905"/>
                  <a:solidFill>
                    <a:srgbClr val="0033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4" name="Прямоугольник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5973" y="3202042"/>
                <a:ext cx="1409360" cy="923330"/>
              </a:xfrm>
              <a:prstGeom prst="rect">
                <a:avLst/>
              </a:prstGeom>
              <a:blipFill rotWithShape="1">
                <a:blip r:embed="rId3"/>
                <a:stretch>
                  <a:fillRect l="-22944" t="-18421" b="-388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5" name="Прямоугольник 34"/>
              <p:cNvSpPr/>
              <p:nvPr/>
            </p:nvSpPr>
            <p:spPr>
              <a:xfrm>
                <a:off x="6864643" y="3558938"/>
                <a:ext cx="1486304" cy="92333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5400" b="1" i="1" cap="none" spc="0" dirty="0" smtClean="0">
                    <a:ln w="1905"/>
                    <a:solidFill>
                      <a:srgbClr val="C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cos</a:t>
                </a:r>
                <a14:m>
                  <m:oMath xmlns:m="http://schemas.openxmlformats.org/officeDocument/2006/math">
                    <m:r>
                      <a:rPr lang="ru-RU" sz="4400" b="1" i="1">
                        <a:ln w="1905"/>
                        <a:solidFill>
                          <a:srgbClr val="C0000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Cambria Math"/>
                        <a:cs typeface="Times New Roman" panose="02020603050405020304" pitchFamily="18" charset="0"/>
                      </a:rPr>
                      <m:t>𝜶</m:t>
                    </m:r>
                  </m:oMath>
                </a14:m>
                <a:endParaRPr lang="ru-RU" sz="4400" b="1" i="1" dirty="0">
                  <a:ln w="1905"/>
                  <a:solidFill>
                    <a:srgbClr val="C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5" name="Прямоугольник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4643" y="3558938"/>
                <a:ext cx="1486304" cy="923330"/>
              </a:xfrm>
              <a:prstGeom prst="rect">
                <a:avLst/>
              </a:prstGeom>
              <a:blipFill rotWithShape="1">
                <a:blip r:embed="rId4"/>
                <a:stretch>
                  <a:fillRect l="-21311" t="-18543" b="-397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6" name="Прямоугольник 35"/>
              <p:cNvSpPr/>
              <p:nvPr/>
            </p:nvSpPr>
            <p:spPr>
              <a:xfrm>
                <a:off x="7266494" y="3906996"/>
                <a:ext cx="1368261" cy="923330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algn="ctr"/>
                <a:r>
                  <a:rPr lang="en-US" sz="5400" b="1" i="1" cap="none" spc="0" dirty="0" err="1" smtClean="0">
                    <a:ln w="1905"/>
                    <a:solidFill>
                      <a:schemeClr val="accent6">
                        <a:lumMod val="75000"/>
                      </a:schemeClr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tg</a:t>
                </a:r>
                <a14:m>
                  <m:oMath xmlns:m="http://schemas.openxmlformats.org/officeDocument/2006/math">
                    <m:r>
                      <a:rPr lang="ru-RU" sz="4400" b="1" i="1">
                        <a:ln w="1905"/>
                        <a:solidFill>
                          <a:schemeClr val="accent6">
                            <a:lumMod val="75000"/>
                          </a:schemeClr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Cambria Math"/>
                        <a:cs typeface="Times New Roman" panose="02020603050405020304" pitchFamily="18" charset="0"/>
                      </a:rPr>
                      <m:t>𝜶</m:t>
                    </m:r>
                  </m:oMath>
                </a14:m>
                <a:endParaRPr lang="ru-RU" sz="4400" b="1" i="1" dirty="0">
                  <a:ln w="1905"/>
                  <a:solidFill>
                    <a:schemeClr val="accent6">
                      <a:lumMod val="75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6" name="Прямоугольник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6494" y="3906996"/>
                <a:ext cx="1368261" cy="923330"/>
              </a:xfrm>
              <a:prstGeom prst="rect">
                <a:avLst/>
              </a:prstGeom>
              <a:blipFill rotWithShape="1">
                <a:blip r:embed="rId5"/>
                <a:stretch>
                  <a:fillRect l="-13839" t="-18543" b="-397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968638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8967" y="860286"/>
            <a:ext cx="8745521" cy="1754326"/>
          </a:xfrm>
          <a:prstGeom prst="rect">
            <a:avLst/>
          </a:prstGeom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266700" algn="just"/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Синусом</a:t>
            </a: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острого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угла прямоугольного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треугольника называется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отношение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противолежащего катета к гипотенузе.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162439" y="-100474"/>
            <a:ext cx="522579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kern="50" dirty="0">
                <a:ln w="1905"/>
                <a:solidFill>
                  <a:srgbClr val="00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</a:rPr>
              <a:t>Синус острого угла </a:t>
            </a: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flipH="1">
            <a:off x="330829" y="2564904"/>
            <a:ext cx="3446556" cy="0"/>
          </a:xfrm>
          <a:prstGeom prst="line">
            <a:avLst/>
          </a:prstGeom>
          <a:ln w="76200">
            <a:solidFill>
              <a:srgbClr val="0000FF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3275856" y="3019045"/>
            <a:ext cx="5688632" cy="3600400"/>
          </a:xfrm>
          <a:prstGeom prst="rect">
            <a:avLst/>
          </a:prstGeom>
          <a:pattFill prst="lgGrid">
            <a:fgClr>
              <a:schemeClr val="accent1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  <a:effectLst>
            <a:outerShdw blurRad="241300" dist="50800" dir="5400000" algn="ctr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Прямоугольный треугольник 26"/>
          <p:cNvSpPr/>
          <p:nvPr/>
        </p:nvSpPr>
        <p:spPr>
          <a:xfrm>
            <a:off x="3923928" y="3392996"/>
            <a:ext cx="2448272" cy="2808312"/>
          </a:xfrm>
          <a:prstGeom prst="rtTriangl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3300318" y="2997266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n w="1905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ru-RU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372200" y="6023029"/>
            <a:ext cx="4924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n w="1905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ru-RU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325966" y="5973427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n w="1905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ru-RU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923928" y="5877272"/>
            <a:ext cx="288032" cy="324036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Дуга 31"/>
          <p:cNvSpPr/>
          <p:nvPr/>
        </p:nvSpPr>
        <p:spPr>
          <a:xfrm rot="5964939">
            <a:off x="3712164" y="3346641"/>
            <a:ext cx="565019" cy="346813"/>
          </a:xfrm>
          <a:prstGeom prst="arc">
            <a:avLst>
              <a:gd name="adj1" fmla="val 17961390"/>
              <a:gd name="adj2" fmla="val 320086"/>
            </a:avLst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3" name="TextBox 32"/>
              <p:cNvSpPr txBox="1"/>
              <p:nvPr/>
            </p:nvSpPr>
            <p:spPr>
              <a:xfrm>
                <a:off x="3923928" y="3648017"/>
                <a:ext cx="39305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 smtClean="0">
                          <a:latin typeface="Cambria Math"/>
                          <a:ea typeface="Cambria Math"/>
                        </a:rPr>
                        <m:t>𝜶</m:t>
                      </m:r>
                    </m:oMath>
                  </m:oMathPara>
                </a14:m>
                <a:endParaRPr lang="ru-RU" b="1" dirty="0"/>
              </a:p>
            </p:txBody>
          </p:sp>
        </mc:Choice>
        <mc:Fallback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3648017"/>
                <a:ext cx="393056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Прямая соединительная линия 33"/>
          <p:cNvCxnSpPr>
            <a:stCxn id="27" idx="4"/>
            <a:endCxn id="27" idx="2"/>
          </p:cNvCxnSpPr>
          <p:nvPr/>
        </p:nvCxnSpPr>
        <p:spPr>
          <a:xfrm flipH="1">
            <a:off x="3923928" y="6201308"/>
            <a:ext cx="2448272" cy="0"/>
          </a:xfrm>
          <a:prstGeom prst="line">
            <a:avLst/>
          </a:prstGeom>
          <a:ln w="76200">
            <a:solidFill>
              <a:srgbClr val="0000FF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stCxn id="27" idx="2"/>
            <a:endCxn id="27" idx="0"/>
          </p:cNvCxnSpPr>
          <p:nvPr/>
        </p:nvCxnSpPr>
        <p:spPr>
          <a:xfrm flipV="1">
            <a:off x="3923928" y="3392996"/>
            <a:ext cx="0" cy="2808312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stCxn id="27" idx="4"/>
            <a:endCxn id="27" idx="0"/>
          </p:cNvCxnSpPr>
          <p:nvPr/>
        </p:nvCxnSpPr>
        <p:spPr>
          <a:xfrm flipH="1" flipV="1">
            <a:off x="3923928" y="3392996"/>
            <a:ext cx="2448272" cy="280831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H="1">
            <a:off x="5588060" y="2564904"/>
            <a:ext cx="215229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4" name="Прямоугольник 43"/>
              <p:cNvSpPr/>
              <p:nvPr/>
            </p:nvSpPr>
            <p:spPr>
              <a:xfrm>
                <a:off x="7236296" y="39196"/>
                <a:ext cx="1409360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b="1" i="1" dirty="0" smtClean="0">
                    <a:ln w="1905"/>
                    <a:solidFill>
                      <a:srgbClr val="00B05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sin</a:t>
                </a:r>
                <a14:m>
                  <m:oMath xmlns:m="http://schemas.openxmlformats.org/officeDocument/2006/math">
                    <m:r>
                      <a:rPr lang="ru-RU" sz="4400" b="1" i="1">
                        <a:ln w="1905"/>
                        <a:solidFill>
                          <a:srgbClr val="00B05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Cambria Math"/>
                        <a:cs typeface="Times New Roman" panose="02020603050405020304" pitchFamily="18" charset="0"/>
                      </a:rPr>
                      <m:t>𝜶</m:t>
                    </m:r>
                  </m:oMath>
                </a14:m>
                <a:endParaRPr lang="ru-RU" sz="4400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44" name="Прямоугольник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6296" y="39196"/>
                <a:ext cx="1409360" cy="923330"/>
              </a:xfrm>
              <a:prstGeom prst="rect">
                <a:avLst/>
              </a:prstGeom>
              <a:blipFill rotWithShape="1">
                <a:blip r:embed="rId3"/>
                <a:stretch>
                  <a:fillRect l="-22944" t="-18421" b="-388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6" name="Прямоугольник 45"/>
              <p:cNvSpPr/>
              <p:nvPr/>
            </p:nvSpPr>
            <p:spPr>
              <a:xfrm>
                <a:off x="430012" y="3072294"/>
                <a:ext cx="2593018" cy="16004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:r>
                  <a:rPr lang="ru-RU" sz="3200" b="1" dirty="0" smtClean="0">
                    <a:ln w="1905"/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обозначение:</a:t>
                </a:r>
              </a:p>
              <a:p>
                <a:pPr algn="ctr"/>
                <a:r>
                  <a:rPr lang="en-US" sz="6600" b="1" i="1" dirty="0" smtClean="0">
                    <a:ln w="1905"/>
                    <a:solidFill>
                      <a:srgbClr val="00B05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sin</a:t>
                </a:r>
                <a14:m>
                  <m:oMath xmlns:m="http://schemas.openxmlformats.org/officeDocument/2006/math">
                    <m:r>
                      <a:rPr lang="ru-RU" sz="5400" b="1" i="1">
                        <a:ln w="1905"/>
                        <a:solidFill>
                          <a:srgbClr val="00B05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Cambria Math"/>
                        <a:cs typeface="Times New Roman" panose="02020603050405020304" pitchFamily="18" charset="0"/>
                      </a:rPr>
                      <m:t>𝜶</m:t>
                    </m:r>
                  </m:oMath>
                </a14:m>
                <a:endParaRPr lang="ru-RU" sz="5400" b="1" i="1" dirty="0" smtClean="0">
                  <a:ln w="1905"/>
                  <a:solidFill>
                    <a:srgbClr val="00B05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6" name="Прямоугольник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012" y="3072294"/>
                <a:ext cx="2593018" cy="1600438"/>
              </a:xfrm>
              <a:prstGeom prst="rect">
                <a:avLst/>
              </a:prstGeom>
              <a:blipFill rotWithShape="1">
                <a:blip r:embed="rId4"/>
                <a:stretch>
                  <a:fillRect l="-6353" t="-5703" r="-7059" b="-2813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9" name="Прямоугольник 48"/>
              <p:cNvSpPr/>
              <p:nvPr/>
            </p:nvSpPr>
            <p:spPr>
              <a:xfrm>
                <a:off x="5085607" y="3004587"/>
                <a:ext cx="3760966" cy="1648143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5400" b="1" i="1" cap="none" spc="0" smtClean="0">
                              <a:ln w="1905"/>
                              <a:solidFill>
                                <a:srgbClr val="0070C0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5400" b="1" i="0" cap="none" spc="0" smtClean="0">
                              <a:ln w="1905"/>
                              <a:solidFill>
                                <a:srgbClr val="0070C0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</a:rPr>
                            <m:t>𝐬𝐢𝐧</m:t>
                          </m:r>
                        </m:fName>
                        <m:e>
                          <m:r>
                            <a:rPr lang="en-US" sz="5400" b="1" i="1" cap="none" spc="0" smtClean="0">
                              <a:ln w="1905"/>
                              <a:solidFill>
                                <a:srgbClr val="0070C0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</a:rPr>
                            <m:t>𝑨</m:t>
                          </m:r>
                        </m:e>
                      </m:func>
                      <m:r>
                        <a:rPr lang="en-US" sz="5400" b="1" i="1" cap="none" spc="0" smtClean="0">
                          <a:ln w="1905"/>
                          <a:solidFill>
                            <a:srgbClr val="0070C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5400" b="1" i="1" cap="none" spc="0" smtClean="0">
                              <a:ln w="1905"/>
                              <a:solidFill>
                                <a:srgbClr val="0070C0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5400" b="1" i="1" cap="none" spc="0" smtClean="0">
                              <a:ln w="1905"/>
                              <a:solidFill>
                                <a:srgbClr val="0070C0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</a:rPr>
                            <m:t>𝑩𝑪</m:t>
                          </m:r>
                        </m:num>
                        <m:den>
                          <m:r>
                            <a:rPr lang="en-US" sz="5400" b="1" i="1" cap="none" spc="0" smtClean="0">
                              <a:ln w="1905"/>
                              <a:solidFill>
                                <a:srgbClr val="0070C0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</a:rPr>
                            <m:t>𝑨𝑩</m:t>
                          </m:r>
                        </m:den>
                      </m:f>
                    </m:oMath>
                  </m:oMathPara>
                </a14:m>
                <a:endParaRPr lang="ru-RU" sz="5400" b="1" cap="none" spc="0" dirty="0">
                  <a:ln w="1905"/>
                  <a:solidFill>
                    <a:srgbClr val="0070C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endParaRPr>
              </a:p>
            </p:txBody>
          </p:sp>
        </mc:Choice>
        <mc:Fallback>
          <p:sp>
            <p:nvSpPr>
              <p:cNvPr id="49" name="Прямоугольник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5607" y="3004587"/>
                <a:ext cx="3760966" cy="164814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Прямоугольник 51"/>
          <p:cNvSpPr/>
          <p:nvPr/>
        </p:nvSpPr>
        <p:spPr>
          <a:xfrm>
            <a:off x="180262" y="4641274"/>
            <a:ext cx="28458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dirty="0">
                <a:ln w="1905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(«синус альфа»)</a:t>
            </a:r>
            <a:endParaRPr lang="ru-RU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8889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500"/>
                            </p:stCondLst>
                            <p:childTnLst>
                              <p:par>
                                <p:cTn id="12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2900"/>
                            </p:stCondLst>
                            <p:childTnLst>
                              <p:par>
                                <p:cTn id="19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5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9" grpId="0" animBg="1"/>
      <p:bldP spid="5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8967" y="860286"/>
            <a:ext cx="8745521" cy="1754326"/>
          </a:xfrm>
          <a:prstGeom prst="rect">
            <a:avLst/>
          </a:prstGeom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266700" algn="just"/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Косинусом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острого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угла прямоугольного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треугольника называется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отношение прилежащего катета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гипотенузе.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909583" y="-100474"/>
            <a:ext cx="573150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kern="50" dirty="0" smtClean="0">
                <a:ln w="1905"/>
                <a:solidFill>
                  <a:srgbClr val="00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</a:rPr>
              <a:t>Косинус острого </a:t>
            </a:r>
            <a:r>
              <a:rPr lang="ru-RU" sz="4400" b="1" kern="50" dirty="0">
                <a:ln w="1905"/>
                <a:solidFill>
                  <a:srgbClr val="00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</a:rPr>
              <a:t>угла 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3275856" y="3019045"/>
            <a:ext cx="5688632" cy="3600400"/>
          </a:xfrm>
          <a:prstGeom prst="rect">
            <a:avLst/>
          </a:prstGeom>
          <a:pattFill prst="lgGrid">
            <a:fgClr>
              <a:schemeClr val="accent1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  <a:effectLst>
            <a:outerShdw blurRad="241300" dist="50800" dir="5400000" algn="ctr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Прямоугольный треугольник 26"/>
          <p:cNvSpPr/>
          <p:nvPr/>
        </p:nvSpPr>
        <p:spPr>
          <a:xfrm>
            <a:off x="3923928" y="3392996"/>
            <a:ext cx="2448272" cy="2808312"/>
          </a:xfrm>
          <a:prstGeom prst="rtTriangl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3300318" y="2997266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n w="1905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ru-RU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372200" y="6023029"/>
            <a:ext cx="4924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n w="1905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ru-RU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325966" y="5973427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n w="1905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ru-RU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923928" y="5877272"/>
            <a:ext cx="288032" cy="324036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Дуга 31"/>
          <p:cNvSpPr/>
          <p:nvPr/>
        </p:nvSpPr>
        <p:spPr>
          <a:xfrm rot="5964939">
            <a:off x="3712164" y="3346641"/>
            <a:ext cx="565019" cy="346813"/>
          </a:xfrm>
          <a:prstGeom prst="arc">
            <a:avLst>
              <a:gd name="adj1" fmla="val 17961390"/>
              <a:gd name="adj2" fmla="val 320086"/>
            </a:avLst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3" name="TextBox 32"/>
              <p:cNvSpPr txBox="1"/>
              <p:nvPr/>
            </p:nvSpPr>
            <p:spPr>
              <a:xfrm>
                <a:off x="3923928" y="3648017"/>
                <a:ext cx="39305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 smtClean="0">
                          <a:latin typeface="Cambria Math"/>
                          <a:ea typeface="Cambria Math"/>
                        </a:rPr>
                        <m:t>𝜶</m:t>
                      </m:r>
                    </m:oMath>
                  </m:oMathPara>
                </a14:m>
                <a:endParaRPr lang="ru-RU" b="1" dirty="0"/>
              </a:p>
            </p:txBody>
          </p:sp>
        </mc:Choice>
        <mc:Fallback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3648017"/>
                <a:ext cx="393056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Прямая соединительная линия 33"/>
          <p:cNvCxnSpPr>
            <a:stCxn id="27" idx="4"/>
            <a:endCxn id="27" idx="2"/>
          </p:cNvCxnSpPr>
          <p:nvPr/>
        </p:nvCxnSpPr>
        <p:spPr>
          <a:xfrm flipH="1">
            <a:off x="3923928" y="6201308"/>
            <a:ext cx="2448272" cy="0"/>
          </a:xfrm>
          <a:prstGeom prst="line">
            <a:avLst/>
          </a:prstGeom>
          <a:ln w="76200">
            <a:solidFill>
              <a:srgbClr val="0000FF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stCxn id="27" idx="2"/>
            <a:endCxn id="27" idx="0"/>
          </p:cNvCxnSpPr>
          <p:nvPr/>
        </p:nvCxnSpPr>
        <p:spPr>
          <a:xfrm flipV="1">
            <a:off x="3923928" y="3392996"/>
            <a:ext cx="0" cy="2808312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stCxn id="27" idx="4"/>
            <a:endCxn id="27" idx="0"/>
          </p:cNvCxnSpPr>
          <p:nvPr/>
        </p:nvCxnSpPr>
        <p:spPr>
          <a:xfrm flipH="1" flipV="1">
            <a:off x="3923928" y="3392996"/>
            <a:ext cx="2448272" cy="280831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H="1">
            <a:off x="4712351" y="2564904"/>
            <a:ext cx="215229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4" name="Прямоугольник 43"/>
              <p:cNvSpPr/>
              <p:nvPr/>
            </p:nvSpPr>
            <p:spPr>
              <a:xfrm>
                <a:off x="7236296" y="39196"/>
                <a:ext cx="1479892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b="1" i="1" dirty="0" smtClean="0">
                    <a:ln w="1905"/>
                    <a:solidFill>
                      <a:srgbClr val="00B05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ln w="1905"/>
                        <a:solidFill>
                          <a:srgbClr val="00B05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Cambria Math"/>
                        <a:cs typeface="Times New Roman" panose="02020603050405020304" pitchFamily="18" charset="0"/>
                      </a:rPr>
                      <m:t>𝒐𝒔</m:t>
                    </m:r>
                    <m:r>
                      <a:rPr lang="ru-RU" sz="4400" b="1" i="1">
                        <a:ln w="1905"/>
                        <a:solidFill>
                          <a:srgbClr val="00B05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Cambria Math"/>
                        <a:cs typeface="Times New Roman" panose="02020603050405020304" pitchFamily="18" charset="0"/>
                      </a:rPr>
                      <m:t>𝜶</m:t>
                    </m:r>
                  </m:oMath>
                </a14:m>
                <a:endParaRPr lang="ru-RU" sz="4400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44" name="Прямоугольник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6296" y="39196"/>
                <a:ext cx="1479892" cy="923330"/>
              </a:xfrm>
              <a:prstGeom prst="rect">
                <a:avLst/>
              </a:prstGeom>
              <a:blipFill rotWithShape="1">
                <a:blip r:embed="rId3"/>
                <a:stretch>
                  <a:fillRect l="-21811" t="-18421" b="-388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6" name="Прямоугольник 45"/>
              <p:cNvSpPr/>
              <p:nvPr/>
            </p:nvSpPr>
            <p:spPr>
              <a:xfrm>
                <a:off x="430012" y="3072294"/>
                <a:ext cx="2593018" cy="16004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:r>
                  <a:rPr lang="ru-RU" sz="3200" b="1" dirty="0" smtClean="0">
                    <a:ln w="1905"/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обозначение:</a:t>
                </a:r>
              </a:p>
              <a:p>
                <a:pPr algn="ctr"/>
                <a:r>
                  <a:rPr lang="en-US" sz="6600" b="1" i="1" dirty="0" smtClean="0">
                    <a:ln w="1905"/>
                    <a:solidFill>
                      <a:srgbClr val="00B05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14:m>
                  <m:oMath xmlns:m="http://schemas.openxmlformats.org/officeDocument/2006/math">
                    <m:r>
                      <a:rPr lang="en-US" sz="5400" b="1" i="1" smtClean="0">
                        <a:ln w="1905"/>
                        <a:solidFill>
                          <a:srgbClr val="00B05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Cambria Math"/>
                        <a:cs typeface="Times New Roman" panose="02020603050405020304" pitchFamily="18" charset="0"/>
                      </a:rPr>
                      <m:t>𝒐𝒔</m:t>
                    </m:r>
                    <m:r>
                      <a:rPr lang="ru-RU" sz="5400" b="1" i="1">
                        <a:ln w="1905"/>
                        <a:solidFill>
                          <a:srgbClr val="00B05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Cambria Math"/>
                        <a:cs typeface="Times New Roman" panose="02020603050405020304" pitchFamily="18" charset="0"/>
                      </a:rPr>
                      <m:t>𝜶</m:t>
                    </m:r>
                  </m:oMath>
                </a14:m>
                <a:endParaRPr lang="ru-RU" sz="5400" b="1" i="1" dirty="0" smtClean="0">
                  <a:ln w="1905"/>
                  <a:solidFill>
                    <a:srgbClr val="00B05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6" name="Прямоугольник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012" y="3072294"/>
                <a:ext cx="2593018" cy="1600438"/>
              </a:xfrm>
              <a:prstGeom prst="rect">
                <a:avLst/>
              </a:prstGeom>
              <a:blipFill rotWithShape="1">
                <a:blip r:embed="rId4"/>
                <a:stretch>
                  <a:fillRect l="-6353" t="-5703" r="-7059" b="-2813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9" name="Прямоугольник 48"/>
              <p:cNvSpPr/>
              <p:nvPr/>
            </p:nvSpPr>
            <p:spPr>
              <a:xfrm>
                <a:off x="5034312" y="3004587"/>
                <a:ext cx="3863557" cy="1648143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5400" b="1" i="1" cap="none" spc="0" smtClean="0">
                              <a:ln w="1905"/>
                              <a:solidFill>
                                <a:srgbClr val="0070C0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5400" b="1" i="0" cap="none" spc="0" smtClean="0">
                              <a:ln w="1905"/>
                              <a:solidFill>
                                <a:srgbClr val="0070C0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</a:rPr>
                            <m:t>𝐜𝐨</m:t>
                          </m:r>
                          <m:r>
                            <a:rPr lang="en-US" sz="5400" b="1" i="1" cap="none" spc="0" smtClean="0">
                              <a:ln w="1905"/>
                              <a:solidFill>
                                <a:srgbClr val="0070C0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</a:rPr>
                            <m:t>𝒔</m:t>
                          </m:r>
                        </m:fName>
                        <m:e>
                          <m:r>
                            <a:rPr lang="en-US" sz="5400" b="1" i="1" cap="none" spc="0" smtClean="0">
                              <a:ln w="1905"/>
                              <a:solidFill>
                                <a:srgbClr val="0070C0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</a:rPr>
                            <m:t>𝑨</m:t>
                          </m:r>
                        </m:e>
                      </m:func>
                      <m:r>
                        <a:rPr lang="en-US" sz="5400" b="1" i="1" cap="none" spc="0" smtClean="0">
                          <a:ln w="1905"/>
                          <a:solidFill>
                            <a:srgbClr val="0070C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5400" b="1" i="1" cap="none" spc="0" smtClean="0">
                              <a:ln w="1905"/>
                              <a:solidFill>
                                <a:srgbClr val="0070C0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5400" b="1" i="1" cap="none" spc="0" smtClean="0">
                              <a:ln w="1905"/>
                              <a:solidFill>
                                <a:srgbClr val="0070C0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</a:rPr>
                            <m:t>𝑨𝑪</m:t>
                          </m:r>
                        </m:num>
                        <m:den>
                          <m:r>
                            <a:rPr lang="en-US" sz="5400" b="1" i="1" cap="none" spc="0" smtClean="0">
                              <a:ln w="1905"/>
                              <a:solidFill>
                                <a:srgbClr val="0070C0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</a:rPr>
                            <m:t>𝑨𝑩</m:t>
                          </m:r>
                        </m:den>
                      </m:f>
                    </m:oMath>
                  </m:oMathPara>
                </a14:m>
                <a:endParaRPr lang="ru-RU" sz="5400" b="1" cap="none" spc="0" dirty="0">
                  <a:ln w="1905"/>
                  <a:solidFill>
                    <a:srgbClr val="0070C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endParaRPr>
              </a:p>
            </p:txBody>
          </p:sp>
        </mc:Choice>
        <mc:Fallback>
          <p:sp>
            <p:nvSpPr>
              <p:cNvPr id="49" name="Прямоугольник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4312" y="3004587"/>
                <a:ext cx="3863557" cy="164814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Прямоугольник 51"/>
          <p:cNvSpPr/>
          <p:nvPr/>
        </p:nvSpPr>
        <p:spPr>
          <a:xfrm>
            <a:off x="180262" y="4641274"/>
            <a:ext cx="28458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dirty="0" smtClean="0">
                <a:ln w="1905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(«косинус </a:t>
            </a:r>
            <a:r>
              <a:rPr lang="ru-RU" sz="2400" b="1" dirty="0">
                <a:ln w="1905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альфа»)</a:t>
            </a:r>
            <a:endParaRPr lang="ru-RU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>
            <a:off x="307496" y="2564904"/>
            <a:ext cx="2608320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82290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300"/>
                            </p:stCondLst>
                            <p:childTnLst>
                              <p:par>
                                <p:cTn id="12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2700"/>
                            </p:stCondLst>
                            <p:childTnLst>
                              <p:par>
                                <p:cTn id="19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5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9" grpId="0" animBg="1"/>
      <p:bldP spid="5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8967" y="860286"/>
            <a:ext cx="8745521" cy="2308324"/>
          </a:xfrm>
          <a:prstGeom prst="rect">
            <a:avLst/>
          </a:prstGeom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266700" algn="just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Тангенсом острого угла прямоугольного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треугольника называется отношение противолежащего катета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прилежащему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катету.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289765" y="-100474"/>
            <a:ext cx="660392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kern="50" dirty="0" smtClean="0">
                <a:ln w="1905"/>
                <a:solidFill>
                  <a:srgbClr val="00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</a:rPr>
              <a:t>Тангенсом острого </a:t>
            </a:r>
            <a:r>
              <a:rPr lang="ru-RU" sz="4400" b="1" kern="50" dirty="0">
                <a:ln w="1905"/>
                <a:solidFill>
                  <a:srgbClr val="00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</a:rPr>
              <a:t>угла 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3275856" y="3019045"/>
            <a:ext cx="5688632" cy="3600400"/>
          </a:xfrm>
          <a:prstGeom prst="rect">
            <a:avLst/>
          </a:prstGeom>
          <a:pattFill prst="lgGrid">
            <a:fgClr>
              <a:schemeClr val="accent1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  <a:effectLst>
            <a:outerShdw blurRad="241300" dist="50800" dir="5400000" algn="ctr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Прямоугольный треугольник 26"/>
          <p:cNvSpPr/>
          <p:nvPr/>
        </p:nvSpPr>
        <p:spPr>
          <a:xfrm>
            <a:off x="3923928" y="3392996"/>
            <a:ext cx="2448272" cy="2808312"/>
          </a:xfrm>
          <a:prstGeom prst="rtTriangl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3300318" y="2997266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n w="1905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ru-RU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372200" y="6023029"/>
            <a:ext cx="4924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n w="1905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ru-RU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325966" y="5973427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n w="1905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ru-RU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923928" y="5877272"/>
            <a:ext cx="288032" cy="324036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Дуга 31"/>
          <p:cNvSpPr/>
          <p:nvPr/>
        </p:nvSpPr>
        <p:spPr>
          <a:xfrm rot="5964939">
            <a:off x="3712164" y="3346641"/>
            <a:ext cx="565019" cy="346813"/>
          </a:xfrm>
          <a:prstGeom prst="arc">
            <a:avLst>
              <a:gd name="adj1" fmla="val 17961390"/>
              <a:gd name="adj2" fmla="val 320086"/>
            </a:avLst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3" name="TextBox 32"/>
              <p:cNvSpPr txBox="1"/>
              <p:nvPr/>
            </p:nvSpPr>
            <p:spPr>
              <a:xfrm>
                <a:off x="3923928" y="3648017"/>
                <a:ext cx="39305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 smtClean="0">
                          <a:latin typeface="Cambria Math"/>
                          <a:ea typeface="Cambria Math"/>
                        </a:rPr>
                        <m:t>𝜶</m:t>
                      </m:r>
                    </m:oMath>
                  </m:oMathPara>
                </a14:m>
                <a:endParaRPr lang="ru-RU" b="1" dirty="0"/>
              </a:p>
            </p:txBody>
          </p:sp>
        </mc:Choice>
        <mc:Fallback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3648017"/>
                <a:ext cx="393056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Прямая соединительная линия 33"/>
          <p:cNvCxnSpPr>
            <a:stCxn id="27" idx="4"/>
            <a:endCxn id="27" idx="2"/>
          </p:cNvCxnSpPr>
          <p:nvPr/>
        </p:nvCxnSpPr>
        <p:spPr>
          <a:xfrm flipH="1">
            <a:off x="3923928" y="6201308"/>
            <a:ext cx="2448272" cy="0"/>
          </a:xfrm>
          <a:prstGeom prst="line">
            <a:avLst/>
          </a:prstGeom>
          <a:ln w="76200">
            <a:solidFill>
              <a:srgbClr val="0000FF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stCxn id="27" idx="2"/>
            <a:endCxn id="27" idx="0"/>
          </p:cNvCxnSpPr>
          <p:nvPr/>
        </p:nvCxnSpPr>
        <p:spPr>
          <a:xfrm flipV="1">
            <a:off x="3923928" y="3392996"/>
            <a:ext cx="0" cy="2808312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stCxn id="27" idx="4"/>
            <a:endCxn id="27" idx="0"/>
          </p:cNvCxnSpPr>
          <p:nvPr/>
        </p:nvCxnSpPr>
        <p:spPr>
          <a:xfrm flipH="1" flipV="1">
            <a:off x="3923928" y="3392996"/>
            <a:ext cx="2448272" cy="280831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4" name="Прямоугольник 43"/>
              <p:cNvSpPr/>
              <p:nvPr/>
            </p:nvSpPr>
            <p:spPr>
              <a:xfrm>
                <a:off x="7395590" y="39196"/>
                <a:ext cx="1136850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b="1" i="1" dirty="0" smtClean="0">
                    <a:ln w="1905"/>
                    <a:solidFill>
                      <a:srgbClr val="00B05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ln w="1905"/>
                        <a:solidFill>
                          <a:srgbClr val="00B05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Cambria Math"/>
                        <a:cs typeface="Times New Roman" panose="02020603050405020304" pitchFamily="18" charset="0"/>
                      </a:rPr>
                      <m:t>𝒈</m:t>
                    </m:r>
                    <m:r>
                      <a:rPr lang="ru-RU" sz="4400" b="1" i="1">
                        <a:ln w="1905"/>
                        <a:solidFill>
                          <a:srgbClr val="00B05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Cambria Math"/>
                        <a:cs typeface="Times New Roman" panose="02020603050405020304" pitchFamily="18" charset="0"/>
                      </a:rPr>
                      <m:t>𝜶</m:t>
                    </m:r>
                  </m:oMath>
                </a14:m>
                <a:endParaRPr lang="ru-RU" sz="4400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44" name="Прямоугольник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5590" y="39196"/>
                <a:ext cx="1136850" cy="923330"/>
              </a:xfrm>
              <a:prstGeom prst="rect">
                <a:avLst/>
              </a:prstGeom>
              <a:blipFill rotWithShape="1">
                <a:blip r:embed="rId3"/>
                <a:stretch>
                  <a:fillRect l="-28342" t="-18421" b="-388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6" name="Прямоугольник 45"/>
              <p:cNvSpPr/>
              <p:nvPr/>
            </p:nvSpPr>
            <p:spPr>
              <a:xfrm>
                <a:off x="430012" y="3072294"/>
                <a:ext cx="2593018" cy="16004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:r>
                  <a:rPr lang="ru-RU" sz="3200" b="1" dirty="0" smtClean="0">
                    <a:ln w="1905"/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обозначение:</a:t>
                </a:r>
              </a:p>
              <a:p>
                <a:pPr algn="ctr"/>
                <a:r>
                  <a:rPr lang="en-US" sz="6600" b="1" i="1" dirty="0" smtClean="0">
                    <a:ln w="1905"/>
                    <a:solidFill>
                      <a:srgbClr val="00B05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14:m>
                  <m:oMath xmlns:m="http://schemas.openxmlformats.org/officeDocument/2006/math">
                    <m:r>
                      <a:rPr lang="en-US" sz="5400" b="1" i="1" smtClean="0">
                        <a:ln w="1905"/>
                        <a:solidFill>
                          <a:srgbClr val="00B05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Cambria Math"/>
                        <a:cs typeface="Times New Roman" panose="02020603050405020304" pitchFamily="18" charset="0"/>
                      </a:rPr>
                      <m:t>𝒈</m:t>
                    </m:r>
                    <m:r>
                      <a:rPr lang="ru-RU" sz="5400" b="1" i="1">
                        <a:ln w="1905"/>
                        <a:solidFill>
                          <a:srgbClr val="00B05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Cambria Math"/>
                        <a:cs typeface="Times New Roman" panose="02020603050405020304" pitchFamily="18" charset="0"/>
                      </a:rPr>
                      <m:t>𝜶</m:t>
                    </m:r>
                  </m:oMath>
                </a14:m>
                <a:endParaRPr lang="ru-RU" sz="5400" b="1" i="1" dirty="0" smtClean="0">
                  <a:ln w="1905"/>
                  <a:solidFill>
                    <a:srgbClr val="00B05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6" name="Прямоугольник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012" y="3072294"/>
                <a:ext cx="2593018" cy="1600438"/>
              </a:xfrm>
              <a:prstGeom prst="rect">
                <a:avLst/>
              </a:prstGeom>
              <a:blipFill rotWithShape="1">
                <a:blip r:embed="rId4"/>
                <a:stretch>
                  <a:fillRect l="-6353" t="-5703" r="-7059" b="-2813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9" name="Прямоугольник 48"/>
              <p:cNvSpPr/>
              <p:nvPr/>
            </p:nvSpPr>
            <p:spPr>
              <a:xfrm>
                <a:off x="5198619" y="3004587"/>
                <a:ext cx="3534942" cy="1648143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5400" b="1" i="1" cap="none" spc="0" smtClean="0">
                              <a:ln w="1905"/>
                              <a:solidFill>
                                <a:srgbClr val="0070C0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5400" b="1" i="1" cap="none" spc="0" smtClean="0">
                              <a:ln w="1905"/>
                              <a:solidFill>
                                <a:srgbClr val="0070C0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</a:rPr>
                            <m:t>𝒕𝒈</m:t>
                          </m:r>
                        </m:fName>
                        <m:e>
                          <m:r>
                            <a:rPr lang="en-US" sz="5400" b="1" i="1" cap="none" spc="0" smtClean="0">
                              <a:ln w="1905"/>
                              <a:solidFill>
                                <a:srgbClr val="0070C0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</a:rPr>
                            <m:t>𝑨</m:t>
                          </m:r>
                        </m:e>
                      </m:func>
                      <m:r>
                        <a:rPr lang="en-US" sz="5400" b="1" i="1" cap="none" spc="0" smtClean="0">
                          <a:ln w="1905"/>
                          <a:solidFill>
                            <a:srgbClr val="0070C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5400" b="1" i="1" cap="none" spc="0" smtClean="0">
                              <a:ln w="1905"/>
                              <a:solidFill>
                                <a:srgbClr val="0070C0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5400" b="1" i="1" cap="none" spc="0" smtClean="0">
                              <a:ln w="1905"/>
                              <a:solidFill>
                                <a:srgbClr val="0070C0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</a:rPr>
                            <m:t>𝑩𝑪</m:t>
                          </m:r>
                        </m:num>
                        <m:den>
                          <m:r>
                            <a:rPr lang="en-US" sz="5400" b="1" i="1" cap="none" spc="0" smtClean="0">
                              <a:ln w="1905"/>
                              <a:solidFill>
                                <a:srgbClr val="0070C0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</a:rPr>
                            <m:t>𝑨𝑪</m:t>
                          </m:r>
                        </m:den>
                      </m:f>
                    </m:oMath>
                  </m:oMathPara>
                </a14:m>
                <a:endParaRPr lang="ru-RU" sz="5400" b="1" cap="none" spc="0" dirty="0">
                  <a:ln w="1905"/>
                  <a:solidFill>
                    <a:srgbClr val="0070C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endParaRPr>
              </a:p>
            </p:txBody>
          </p:sp>
        </mc:Choice>
        <mc:Fallback>
          <p:sp>
            <p:nvSpPr>
              <p:cNvPr id="49" name="Прямоугольник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8619" y="3004587"/>
                <a:ext cx="3534942" cy="164814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Прямоугольник 51"/>
          <p:cNvSpPr/>
          <p:nvPr/>
        </p:nvSpPr>
        <p:spPr>
          <a:xfrm>
            <a:off x="180262" y="4641274"/>
            <a:ext cx="28458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dirty="0" smtClean="0">
                <a:ln w="1905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(«тангенс </a:t>
            </a:r>
            <a:r>
              <a:rPr lang="ru-RU" sz="2400" b="1" dirty="0">
                <a:ln w="1905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альфа»)</a:t>
            </a:r>
            <a:endParaRPr lang="ru-RU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>
            <a:off x="6120568" y="2568228"/>
            <a:ext cx="2737098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>
            <a:off x="314903" y="2589808"/>
            <a:ext cx="3465009" cy="0"/>
          </a:xfrm>
          <a:prstGeom prst="line">
            <a:avLst/>
          </a:prstGeom>
          <a:ln w="76200">
            <a:solidFill>
              <a:srgbClr val="0000FF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61888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1400"/>
                            </p:stCondLst>
                            <p:childTnLst>
                              <p:par>
                                <p:cTn id="12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3700"/>
                            </p:stCondLst>
                            <p:childTnLst>
                              <p:par>
                                <p:cTn id="19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5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9" grpId="0" animBg="1"/>
      <p:bldP spid="5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Прямоугольник 3"/>
              <p:cNvSpPr/>
              <p:nvPr/>
            </p:nvSpPr>
            <p:spPr>
              <a:xfrm>
                <a:off x="149729" y="255036"/>
                <a:ext cx="3100849" cy="1359988"/>
              </a:xfrm>
              <a:prstGeom prst="rect">
                <a:avLst/>
              </a:prstGeom>
              <a:ln>
                <a:noFill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none" lIns="91440" tIns="45720" rIns="91440" bIns="4572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400" b="1" i="1">
                              <a:ln w="1905"/>
                              <a:solidFill>
                                <a:srgbClr val="0070C0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4400" b="1" i="1">
                              <a:ln w="1905"/>
                              <a:solidFill>
                                <a:srgbClr val="0070C0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</a:rPr>
                            <m:t>𝐬𝐢𝐧</m:t>
                          </m:r>
                        </m:fName>
                        <m:e>
                          <m:r>
                            <a:rPr lang="en-US" sz="4400" b="1" i="1">
                              <a:ln w="1905"/>
                              <a:solidFill>
                                <a:srgbClr val="0070C0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</a:rPr>
                            <m:t>𝑨</m:t>
                          </m:r>
                        </m:e>
                      </m:func>
                      <m:r>
                        <a:rPr lang="en-US" sz="4400" b="1" i="1">
                          <a:ln w="1905"/>
                          <a:solidFill>
                            <a:srgbClr val="0070C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4400" b="1" i="1">
                              <a:ln w="1905"/>
                              <a:solidFill>
                                <a:srgbClr val="0070C0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4400" b="1" i="1">
                              <a:ln w="1905"/>
                              <a:solidFill>
                                <a:srgbClr val="0070C0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</a:rPr>
                            <m:t>𝑩𝑪</m:t>
                          </m:r>
                        </m:num>
                        <m:den>
                          <m:r>
                            <a:rPr lang="en-US" sz="4400" b="1" i="1">
                              <a:ln w="1905"/>
                              <a:solidFill>
                                <a:srgbClr val="0070C0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</a:rPr>
                            <m:t>𝑨𝑩</m:t>
                          </m:r>
                        </m:den>
                      </m:f>
                    </m:oMath>
                  </m:oMathPara>
                </a14:m>
                <a:endParaRPr lang="ru-RU" sz="4400" b="1" i="1" dirty="0">
                  <a:ln w="1905"/>
                  <a:solidFill>
                    <a:srgbClr val="0070C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mbria Math"/>
                </a:endParaRPr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729" y="255036"/>
                <a:ext cx="3100849" cy="135998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Прямоугольник 4"/>
              <p:cNvSpPr/>
              <p:nvPr/>
            </p:nvSpPr>
            <p:spPr>
              <a:xfrm>
                <a:off x="5868144" y="260000"/>
                <a:ext cx="3184205" cy="1359988"/>
              </a:xfrm>
              <a:prstGeom prst="rect">
                <a:avLst/>
              </a:prstGeom>
              <a:ln>
                <a:noFill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none" lIns="91440" tIns="45720" rIns="91440" bIns="4572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400" b="1" i="1" cap="none" spc="0" smtClean="0">
                              <a:ln w="1905"/>
                              <a:solidFill>
                                <a:srgbClr val="0070C0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4400" b="1" i="0" cap="none" spc="0" smtClean="0">
                              <a:ln w="1905"/>
                              <a:solidFill>
                                <a:srgbClr val="0070C0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</a:rPr>
                            <m:t>𝐜𝐨</m:t>
                          </m:r>
                          <m:r>
                            <a:rPr lang="en-US" sz="4400" b="1" i="1" cap="none" spc="0" smtClean="0">
                              <a:ln w="1905"/>
                              <a:solidFill>
                                <a:srgbClr val="0070C0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</a:rPr>
                            <m:t>𝒔</m:t>
                          </m:r>
                        </m:fName>
                        <m:e>
                          <m:r>
                            <a:rPr lang="en-US" sz="4400" b="1" i="1" cap="none" spc="0" smtClean="0">
                              <a:ln w="1905"/>
                              <a:solidFill>
                                <a:srgbClr val="0070C0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</a:rPr>
                            <m:t>𝑨</m:t>
                          </m:r>
                        </m:e>
                      </m:func>
                      <m:r>
                        <a:rPr lang="en-US" sz="4400" b="1" i="1" cap="none" spc="0" smtClean="0">
                          <a:ln w="1905"/>
                          <a:solidFill>
                            <a:srgbClr val="0070C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4400" b="1" i="1" cap="none" spc="0" smtClean="0">
                              <a:ln w="1905"/>
                              <a:solidFill>
                                <a:srgbClr val="0070C0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4400" b="1" i="1" cap="none" spc="0" smtClean="0">
                              <a:ln w="1905"/>
                              <a:solidFill>
                                <a:srgbClr val="0070C0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</a:rPr>
                            <m:t>𝑨𝑪</m:t>
                          </m:r>
                        </m:num>
                        <m:den>
                          <m:r>
                            <a:rPr lang="en-US" sz="4400" b="1" i="1" cap="none" spc="0" smtClean="0">
                              <a:ln w="1905"/>
                              <a:solidFill>
                                <a:srgbClr val="0070C0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</a:rPr>
                            <m:t>𝑨𝑩</m:t>
                          </m:r>
                        </m:den>
                      </m:f>
                    </m:oMath>
                  </m:oMathPara>
                </a14:m>
                <a:endParaRPr lang="ru-RU" sz="4400" b="1" cap="none" spc="0" dirty="0">
                  <a:ln w="1905"/>
                  <a:solidFill>
                    <a:srgbClr val="0070C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endParaRPr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260000"/>
                <a:ext cx="3184205" cy="135998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Прямоугольник 1"/>
              <p:cNvSpPr/>
              <p:nvPr/>
            </p:nvSpPr>
            <p:spPr>
              <a:xfrm>
                <a:off x="556848" y="2602508"/>
                <a:ext cx="7910627" cy="18742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8000" b="1" i="1" smtClean="0">
                            <a:ln w="1905"/>
                            <a:solidFill>
                              <a:srgbClr val="0070C0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sz="8000" b="1" i="1">
                                <a:ln w="1905"/>
                                <a:solidFill>
                                  <a:srgbClr val="0070C0"/>
                                </a:solidFill>
                                <a:effectLst>
                                  <a:innerShdw blurRad="69850" dist="43180" dir="5400000">
                                    <a:srgbClr val="000000">
                                      <a:alpha val="65000"/>
                                    </a:srgbClr>
                                  </a:innerShdw>
                                </a:effectLst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en-US" sz="8000" b="1">
                                <a:ln w="1905"/>
                                <a:solidFill>
                                  <a:srgbClr val="0070C0"/>
                                </a:solidFill>
                                <a:effectLst>
                                  <a:innerShdw blurRad="69850" dist="43180" dir="5400000">
                                    <a:srgbClr val="000000">
                                      <a:alpha val="65000"/>
                                    </a:srgbClr>
                                  </a:innerShdw>
                                </a:effectLst>
                                <a:latin typeface="Cambria Math"/>
                              </a:rPr>
                              <m:t>𝐬𝐢𝐧</m:t>
                            </m:r>
                          </m:fName>
                          <m:e>
                            <m:r>
                              <a:rPr lang="en-US" sz="8000" b="1" i="1">
                                <a:ln w="1905"/>
                                <a:solidFill>
                                  <a:srgbClr val="0070C0"/>
                                </a:solidFill>
                                <a:effectLst>
                                  <a:innerShdw blurRad="69850" dist="43180" dir="5400000">
                                    <a:srgbClr val="000000">
                                      <a:alpha val="65000"/>
                                    </a:srgbClr>
                                  </a:innerShdw>
                                </a:effectLst>
                                <a:latin typeface="Cambria Math"/>
                              </a:rPr>
                              <m:t>𝑨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US" sz="8000" b="1" i="1">
                                <a:ln w="1905"/>
                                <a:solidFill>
                                  <a:srgbClr val="0070C0"/>
                                </a:solidFill>
                                <a:effectLst>
                                  <a:innerShdw blurRad="69850" dist="43180" dir="5400000">
                                    <a:srgbClr val="000000">
                                      <a:alpha val="65000"/>
                                    </a:srgbClr>
                                  </a:innerShdw>
                                </a:effectLst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en-US" sz="8000" b="1">
                                <a:ln w="1905"/>
                                <a:solidFill>
                                  <a:srgbClr val="0070C0"/>
                                </a:solidFill>
                                <a:effectLst>
                                  <a:innerShdw blurRad="69850" dist="43180" dir="5400000">
                                    <a:srgbClr val="000000">
                                      <a:alpha val="65000"/>
                                    </a:srgbClr>
                                  </a:innerShdw>
                                </a:effectLst>
                                <a:latin typeface="Cambria Math"/>
                              </a:rPr>
                              <m:t>𝐜𝐨</m:t>
                            </m:r>
                            <m:r>
                              <a:rPr lang="en-US" sz="8000" b="1" i="1">
                                <a:ln w="1905"/>
                                <a:solidFill>
                                  <a:srgbClr val="0070C0"/>
                                </a:solidFill>
                                <a:effectLst>
                                  <a:innerShdw blurRad="69850" dist="43180" dir="5400000">
                                    <a:srgbClr val="000000">
                                      <a:alpha val="65000"/>
                                    </a:srgbClr>
                                  </a:innerShdw>
                                </a:effectLst>
                                <a:latin typeface="Cambria Math"/>
                              </a:rPr>
                              <m:t>𝒔</m:t>
                            </m:r>
                          </m:fName>
                          <m:e>
                            <m:r>
                              <a:rPr lang="en-US" sz="8000" b="1" i="1">
                                <a:ln w="1905"/>
                                <a:solidFill>
                                  <a:srgbClr val="0070C0"/>
                                </a:solidFill>
                                <a:effectLst>
                                  <a:innerShdw blurRad="69850" dist="43180" dir="5400000">
                                    <a:srgbClr val="000000">
                                      <a:alpha val="65000"/>
                                    </a:srgbClr>
                                  </a:innerShdw>
                                </a:effectLst>
                                <a:latin typeface="Cambria Math"/>
                              </a:rPr>
                              <m:t>𝑨</m:t>
                            </m:r>
                          </m:e>
                        </m:func>
                      </m:den>
                    </m:f>
                  </m:oMath>
                </a14:m>
                <a:r>
                  <a:rPr lang="en-US" sz="8000" b="1" dirty="0">
                    <a:ln w="1905"/>
                    <a:solidFill>
                      <a:srgbClr val="0070C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Cambria Math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8000" b="1" i="1">
                            <a:ln w="1905"/>
                            <a:solidFill>
                              <a:srgbClr val="0070C0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sz="8000" b="1" i="1">
                            <a:ln w="1905"/>
                            <a:solidFill>
                              <a:srgbClr val="0070C0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/>
                          </a:rPr>
                          <m:t>𝑩𝑪</m:t>
                        </m:r>
                      </m:num>
                      <m:den>
                        <m:r>
                          <a:rPr lang="en-US" sz="8000" b="1" i="1">
                            <a:ln w="1905"/>
                            <a:solidFill>
                              <a:srgbClr val="0070C0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/>
                          </a:rPr>
                          <m:t>𝑨𝑩</m:t>
                        </m:r>
                      </m:den>
                    </m:f>
                    <m:r>
                      <a:rPr lang="en-US" sz="8000" b="1" i="1" smtClean="0">
                        <a:ln w="1905"/>
                        <a:solidFill>
                          <a:srgbClr val="0070C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Cambria Math"/>
                        <a:ea typeface="Cambria Math"/>
                      </a:rPr>
                      <m:t>∙</m:t>
                    </m:r>
                    <m:f>
                      <m:fPr>
                        <m:ctrlPr>
                          <a:rPr lang="en-US" sz="8000" b="1" i="1" smtClean="0">
                            <a:ln w="1905"/>
                            <a:solidFill>
                              <a:srgbClr val="0070C0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sz="8000" b="1" i="1">
                            <a:ln w="1905"/>
                            <a:solidFill>
                              <a:srgbClr val="0070C0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/>
                          </a:rPr>
                          <m:t>𝑨</m:t>
                        </m:r>
                        <m:r>
                          <a:rPr lang="en-US" sz="8000" b="1" i="1" smtClean="0">
                            <a:ln w="1905"/>
                            <a:solidFill>
                              <a:srgbClr val="0070C0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/>
                          </a:rPr>
                          <m:t>𝑩</m:t>
                        </m:r>
                      </m:num>
                      <m:den>
                        <m:r>
                          <a:rPr lang="en-US" sz="8000" b="1" i="1">
                            <a:ln w="1905"/>
                            <a:solidFill>
                              <a:srgbClr val="0070C0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/>
                          </a:rPr>
                          <m:t>𝑨</m:t>
                        </m:r>
                        <m:r>
                          <a:rPr lang="en-US" sz="8000" b="1" i="1" smtClean="0">
                            <a:ln w="1905"/>
                            <a:solidFill>
                              <a:srgbClr val="0070C0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/>
                          </a:rPr>
                          <m:t>𝑪</m:t>
                        </m:r>
                      </m:den>
                    </m:f>
                    <m:r>
                      <a:rPr lang="en-US" sz="8000" b="1" i="1" smtClean="0">
                        <a:ln w="1905"/>
                        <a:solidFill>
                          <a:srgbClr val="0070C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8000" b="1" i="1">
                            <a:ln w="1905"/>
                            <a:solidFill>
                              <a:srgbClr val="0070C0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sz="8000" b="1" i="1">
                            <a:ln w="1905"/>
                            <a:solidFill>
                              <a:srgbClr val="0070C0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/>
                          </a:rPr>
                          <m:t>𝑩𝑪</m:t>
                        </m:r>
                      </m:num>
                      <m:den>
                        <m:r>
                          <a:rPr lang="en-US" sz="8000" b="1" i="1">
                            <a:ln w="1905"/>
                            <a:solidFill>
                              <a:srgbClr val="0070C0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/>
                          </a:rPr>
                          <m:t>𝑨𝑪</m:t>
                        </m:r>
                      </m:den>
                    </m:f>
                  </m:oMath>
                </a14:m>
                <a:endParaRPr lang="ru-RU" sz="8000" dirty="0"/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848" y="2602508"/>
                <a:ext cx="7910627" cy="1874231"/>
              </a:xfrm>
              <a:prstGeom prst="rect">
                <a:avLst/>
              </a:prstGeom>
              <a:blipFill rotWithShape="1">
                <a:blip r:embed="rId4"/>
                <a:stretch>
                  <a:fillRect b="-143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Стрелка вниз 2"/>
          <p:cNvSpPr/>
          <p:nvPr/>
        </p:nvSpPr>
        <p:spPr>
          <a:xfrm>
            <a:off x="4203328" y="2233028"/>
            <a:ext cx="744421" cy="504056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1" name="Прямоугольник 10"/>
              <p:cNvSpPr/>
              <p:nvPr/>
            </p:nvSpPr>
            <p:spPr>
              <a:xfrm>
                <a:off x="251520" y="5053464"/>
                <a:ext cx="2897268" cy="1364412"/>
              </a:xfrm>
              <a:prstGeom prst="rect">
                <a:avLst/>
              </a:prstGeom>
              <a:ln>
                <a:noFill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none" lIns="91440" tIns="45720" rIns="91440" bIns="4572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400" b="1" i="1" smtClean="0">
                              <a:ln w="1905"/>
                              <a:solidFill>
                                <a:srgbClr val="0070C0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4400" b="1" i="1">
                              <a:ln w="1905"/>
                              <a:solidFill>
                                <a:srgbClr val="0070C0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</a:rPr>
                            <m:t>𝒕𝒈</m:t>
                          </m:r>
                        </m:fName>
                        <m:e>
                          <m:r>
                            <a:rPr lang="en-US" sz="4400" b="1" i="1">
                              <a:ln w="1905"/>
                              <a:solidFill>
                                <a:srgbClr val="0070C0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</a:rPr>
                            <m:t>𝑨</m:t>
                          </m:r>
                        </m:e>
                      </m:func>
                      <m:r>
                        <a:rPr lang="en-US" sz="4400" b="1" i="1">
                          <a:ln w="1905"/>
                          <a:solidFill>
                            <a:srgbClr val="0070C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4400" b="1" i="1">
                              <a:ln w="1905"/>
                              <a:solidFill>
                                <a:srgbClr val="0070C0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4400" b="1" i="1">
                              <a:ln w="1905"/>
                              <a:solidFill>
                                <a:srgbClr val="0070C0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</a:rPr>
                            <m:t>𝑩𝑪</m:t>
                          </m:r>
                        </m:num>
                        <m:den>
                          <m:r>
                            <a:rPr lang="en-US" sz="4400" b="1" i="1">
                              <a:ln w="1905"/>
                              <a:solidFill>
                                <a:srgbClr val="0070C0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</a:rPr>
                            <m:t>𝑨𝑪</m:t>
                          </m:r>
                        </m:den>
                      </m:f>
                    </m:oMath>
                  </m:oMathPara>
                </a14:m>
                <a:endParaRPr lang="ru-RU" sz="4400" b="1" i="1" dirty="0">
                  <a:ln w="1905"/>
                  <a:solidFill>
                    <a:srgbClr val="0070C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mbria Math"/>
                </a:endParaRPr>
              </a:p>
            </p:txBody>
          </p:sp>
        </mc:Choice>
        <mc:Fallback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5053464"/>
                <a:ext cx="2897268" cy="136441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Стрелка вниз 12"/>
          <p:cNvSpPr/>
          <p:nvPr/>
        </p:nvSpPr>
        <p:spPr>
          <a:xfrm rot="16200000">
            <a:off x="3307924" y="5443353"/>
            <a:ext cx="744421" cy="504056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Прямоугольник 7"/>
              <p:cNvSpPr/>
              <p:nvPr/>
            </p:nvSpPr>
            <p:spPr>
              <a:xfrm>
                <a:off x="4203328" y="4780034"/>
                <a:ext cx="4688528" cy="1830694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6000" b="1" i="1" smtClean="0">
                              <a:ln w="1905"/>
                              <a:solidFill>
                                <a:srgbClr val="0070C0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6000" b="1" i="1">
                              <a:ln w="1905"/>
                              <a:solidFill>
                                <a:srgbClr val="0070C0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</a:rPr>
                            <m:t>𝒕𝒈</m:t>
                          </m:r>
                        </m:fName>
                        <m:e>
                          <m:r>
                            <a:rPr lang="en-US" sz="6000" b="1" i="1">
                              <a:ln w="1905"/>
                              <a:solidFill>
                                <a:srgbClr val="0070C0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</a:rPr>
                            <m:t>𝑨</m:t>
                          </m:r>
                        </m:e>
                      </m:func>
                      <m:r>
                        <a:rPr lang="en-US" sz="6000" b="1" i="1" smtClean="0">
                          <a:ln w="1905"/>
                          <a:solidFill>
                            <a:srgbClr val="0070C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6000" b="1" i="1">
                              <a:ln w="1905"/>
                              <a:solidFill>
                                <a:srgbClr val="0070C0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6000" b="1" i="1">
                                  <a:ln w="1905"/>
                                  <a:solidFill>
                                    <a:srgbClr val="0070C0"/>
                                  </a:solidFill>
                                  <a:effectLst>
                                    <a:innerShdw blurRad="69850" dist="43180" dir="5400000">
                                      <a:srgbClr val="000000">
                                        <a:alpha val="65000"/>
                                      </a:srgbClr>
                                    </a:innerShdw>
                                  </a:effectLst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US" sz="6000" b="1">
                                  <a:ln w="1905"/>
                                  <a:solidFill>
                                    <a:srgbClr val="0070C0"/>
                                  </a:solidFill>
                                  <a:effectLst>
                                    <a:innerShdw blurRad="69850" dist="43180" dir="5400000">
                                      <a:srgbClr val="000000">
                                        <a:alpha val="65000"/>
                                      </a:srgbClr>
                                    </a:innerShdw>
                                  </a:effectLst>
                                  <a:latin typeface="Cambria Math"/>
                                </a:rPr>
                                <m:t>𝐬𝐢𝐧</m:t>
                              </m:r>
                            </m:fName>
                            <m:e>
                              <m:r>
                                <a:rPr lang="en-US" sz="6000" b="1" i="1">
                                  <a:ln w="1905"/>
                                  <a:solidFill>
                                    <a:srgbClr val="0070C0"/>
                                  </a:solidFill>
                                  <a:effectLst>
                                    <a:innerShdw blurRad="69850" dist="43180" dir="5400000">
                                      <a:srgbClr val="000000">
                                        <a:alpha val="65000"/>
                                      </a:srgbClr>
                                    </a:innerShdw>
                                  </a:effectLst>
                                  <a:latin typeface="Cambria Math"/>
                                </a:rPr>
                                <m:t>𝑨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sz="6000" b="1" i="1">
                                  <a:ln w="1905"/>
                                  <a:solidFill>
                                    <a:srgbClr val="0070C0"/>
                                  </a:solidFill>
                                  <a:effectLst>
                                    <a:innerShdw blurRad="69850" dist="43180" dir="5400000">
                                      <a:srgbClr val="000000">
                                        <a:alpha val="65000"/>
                                      </a:srgbClr>
                                    </a:innerShdw>
                                  </a:effectLst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US" sz="6000" b="1">
                                  <a:ln w="1905"/>
                                  <a:solidFill>
                                    <a:srgbClr val="0070C0"/>
                                  </a:solidFill>
                                  <a:effectLst>
                                    <a:innerShdw blurRad="69850" dist="43180" dir="5400000">
                                      <a:srgbClr val="000000">
                                        <a:alpha val="65000"/>
                                      </a:srgbClr>
                                    </a:innerShdw>
                                  </a:effectLst>
                                  <a:latin typeface="Cambria Math"/>
                                </a:rPr>
                                <m:t>𝐜𝐨</m:t>
                              </m:r>
                              <m:r>
                                <a:rPr lang="en-US" sz="6000" b="1" i="1">
                                  <a:ln w="1905"/>
                                  <a:solidFill>
                                    <a:srgbClr val="0070C0"/>
                                  </a:solidFill>
                                  <a:effectLst>
                                    <a:innerShdw blurRad="69850" dist="43180" dir="5400000">
                                      <a:srgbClr val="000000">
                                        <a:alpha val="65000"/>
                                      </a:srgbClr>
                                    </a:innerShdw>
                                  </a:effectLst>
                                  <a:latin typeface="Cambria Math"/>
                                </a:rPr>
                                <m:t>𝒔</m:t>
                              </m:r>
                            </m:fName>
                            <m:e>
                              <m:r>
                                <a:rPr lang="en-US" sz="6000" b="1" i="1">
                                  <a:ln w="1905"/>
                                  <a:solidFill>
                                    <a:srgbClr val="0070C0"/>
                                  </a:solidFill>
                                  <a:effectLst>
                                    <a:innerShdw blurRad="69850" dist="43180" dir="5400000">
                                      <a:srgbClr val="000000">
                                        <a:alpha val="65000"/>
                                      </a:srgbClr>
                                    </a:innerShdw>
                                  </a:effectLst>
                                  <a:latin typeface="Cambria Math"/>
                                </a:rPr>
                                <m:t>𝑨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ru-RU" sz="6000" dirty="0"/>
              </a:p>
            </p:txBody>
          </p:sp>
        </mc:Choice>
        <mc:Fallback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3328" y="4780034"/>
                <a:ext cx="4688528" cy="183069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Группа 8"/>
          <p:cNvGrpSpPr/>
          <p:nvPr/>
        </p:nvGrpSpPr>
        <p:grpSpPr>
          <a:xfrm>
            <a:off x="3490775" y="-135730"/>
            <a:ext cx="2042771" cy="2083443"/>
            <a:chOff x="3309446" y="-135730"/>
            <a:chExt cx="3720631" cy="3744953"/>
          </a:xfrm>
        </p:grpSpPr>
        <p:sp>
          <p:nvSpPr>
            <p:cNvPr id="14" name="Прямоугольный треугольник 13"/>
            <p:cNvSpPr/>
            <p:nvPr/>
          </p:nvSpPr>
          <p:spPr>
            <a:xfrm>
              <a:off x="3933056" y="260000"/>
              <a:ext cx="2448272" cy="2808312"/>
            </a:xfrm>
            <a:prstGeom prst="rtTriangl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100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3309446" y="-135730"/>
              <a:ext cx="675023" cy="71919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="1" dirty="0" smtClean="0">
                  <a:ln w="1905"/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ru-RU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6381329" y="2890032"/>
              <a:ext cx="648748" cy="71919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="1" dirty="0" smtClean="0">
                  <a:ln w="1905"/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ru-RU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3335094" y="2840430"/>
              <a:ext cx="675023" cy="71919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="1" dirty="0" smtClean="0">
                  <a:ln w="1905"/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ru-RU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3933056" y="2744276"/>
              <a:ext cx="288032" cy="324036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100"/>
            </a:p>
          </p:txBody>
        </p:sp>
        <p:sp>
          <p:nvSpPr>
            <p:cNvPr id="19" name="Дуга 18"/>
            <p:cNvSpPr/>
            <p:nvPr/>
          </p:nvSpPr>
          <p:spPr>
            <a:xfrm rot="5964939">
              <a:off x="3721292" y="213645"/>
              <a:ext cx="565019" cy="346813"/>
            </a:xfrm>
            <a:prstGeom prst="arc">
              <a:avLst>
                <a:gd name="adj1" fmla="val 17961390"/>
                <a:gd name="adj2" fmla="val 320086"/>
              </a:avLst>
            </a:prstGeom>
            <a:ln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 sz="1100"/>
            </a:p>
          </p:txBody>
        </p: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3933056" y="515022"/>
                  <a:ext cx="566998" cy="47023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ru-RU" sz="1100" b="1" i="1" smtClean="0">
                            <a:latin typeface="Cambria Math"/>
                            <a:ea typeface="Cambria Math"/>
                          </a:rPr>
                          <m:t>𝜶</m:t>
                        </m:r>
                      </m:oMath>
                    </m:oMathPara>
                  </a14:m>
                  <a:endParaRPr lang="ru-RU" sz="1100" b="1" dirty="0"/>
                </a:p>
              </p:txBody>
            </p:sp>
          </mc:Choice>
          <mc:Fallback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33056" y="515022"/>
                  <a:ext cx="566998" cy="470239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1" name="Прямая соединительная линия 20"/>
            <p:cNvCxnSpPr>
              <a:stCxn id="14" idx="4"/>
              <a:endCxn id="14" idx="2"/>
            </p:cNvCxnSpPr>
            <p:nvPr/>
          </p:nvCxnSpPr>
          <p:spPr>
            <a:xfrm flipH="1">
              <a:off x="3933056" y="3068312"/>
              <a:ext cx="2448272" cy="0"/>
            </a:xfrm>
            <a:prstGeom prst="line">
              <a:avLst/>
            </a:prstGeom>
            <a:ln w="76200">
              <a:solidFill>
                <a:srgbClr val="0000FF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>
              <a:stCxn id="14" idx="2"/>
              <a:endCxn id="14" idx="0"/>
            </p:cNvCxnSpPr>
            <p:nvPr/>
          </p:nvCxnSpPr>
          <p:spPr>
            <a:xfrm flipV="1">
              <a:off x="3933056" y="260000"/>
              <a:ext cx="0" cy="2808312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>
              <a:stCxn id="14" idx="4"/>
              <a:endCxn id="14" idx="0"/>
            </p:cNvCxnSpPr>
            <p:nvPr/>
          </p:nvCxnSpPr>
          <p:spPr>
            <a:xfrm flipH="1" flipV="1">
              <a:off x="3933056" y="260000"/>
              <a:ext cx="2448272" cy="2808312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7" name="Правая фигурная скобка 6"/>
          <p:cNvSpPr/>
          <p:nvPr/>
        </p:nvSpPr>
        <p:spPr>
          <a:xfrm rot="5400000">
            <a:off x="4550797" y="-1056700"/>
            <a:ext cx="401168" cy="5833928"/>
          </a:xfrm>
          <a:prstGeom prst="rightBrace">
            <a:avLst>
              <a:gd name="adj1" fmla="val 36993"/>
              <a:gd name="adj2" fmla="val 52830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32148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400"/>
                            </p:stCondLst>
                            <p:childTnLst>
                              <p:par>
                                <p:cTn id="12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8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800"/>
                            </p:stCondLst>
                            <p:childTnLst>
                              <p:par>
                                <p:cTn id="2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800"/>
                            </p:stCondLst>
                            <p:childTnLst>
                              <p:par>
                                <p:cTn id="32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31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4100"/>
                            </p:stCondLst>
                            <p:childTnLst>
                              <p:par>
                                <p:cTn id="4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2" grpId="0" animBg="1"/>
      <p:bldP spid="3" grpId="0" animBg="1"/>
      <p:bldP spid="11" grpId="0" animBg="1"/>
      <p:bldP spid="13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212976"/>
            <a:ext cx="856895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4500"/>
            <a:r>
              <a:rPr lang="ru-RU" sz="4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Тангенс угла </a:t>
            </a:r>
            <a:r>
              <a:rPr lang="ru-RU" sz="4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равен отношению синуса </a:t>
            </a:r>
            <a:r>
              <a:rPr lang="ru-RU" sz="4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4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косинусу этого угла. 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Прямоугольник 2"/>
              <p:cNvSpPr/>
              <p:nvPr/>
            </p:nvSpPr>
            <p:spPr>
              <a:xfrm>
                <a:off x="2123728" y="620688"/>
                <a:ext cx="4688528" cy="1830694"/>
              </a:xfrm>
              <a:prstGeom prst="rect">
                <a:avLst/>
              </a:prstGeom>
              <a:noFill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6000" b="1" i="1" smtClean="0">
                              <a:ln w="1905"/>
                              <a:solidFill>
                                <a:srgbClr val="0070C0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6000" b="1" i="1">
                              <a:ln w="1905"/>
                              <a:solidFill>
                                <a:srgbClr val="0070C0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</a:rPr>
                            <m:t>𝒕𝒈</m:t>
                          </m:r>
                        </m:fName>
                        <m:e>
                          <m:r>
                            <a:rPr lang="en-US" sz="6000" b="1" i="1">
                              <a:ln w="1905"/>
                              <a:solidFill>
                                <a:srgbClr val="0070C0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</a:rPr>
                            <m:t>𝑨</m:t>
                          </m:r>
                        </m:e>
                      </m:func>
                      <m:r>
                        <a:rPr lang="en-US" sz="6000" b="1" i="1" smtClean="0">
                          <a:ln w="1905"/>
                          <a:solidFill>
                            <a:srgbClr val="0070C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6000" b="1" i="1">
                              <a:ln w="1905"/>
                              <a:solidFill>
                                <a:srgbClr val="0070C0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6000" b="1" i="1">
                                  <a:ln w="1905"/>
                                  <a:solidFill>
                                    <a:srgbClr val="0070C0"/>
                                  </a:solidFill>
                                  <a:effectLst>
                                    <a:innerShdw blurRad="69850" dist="43180" dir="5400000">
                                      <a:srgbClr val="000000">
                                        <a:alpha val="65000"/>
                                      </a:srgbClr>
                                    </a:innerShdw>
                                  </a:effectLst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US" sz="6000" b="1">
                                  <a:ln w="1905"/>
                                  <a:solidFill>
                                    <a:srgbClr val="0070C0"/>
                                  </a:solidFill>
                                  <a:effectLst>
                                    <a:innerShdw blurRad="69850" dist="43180" dir="5400000">
                                      <a:srgbClr val="000000">
                                        <a:alpha val="65000"/>
                                      </a:srgbClr>
                                    </a:innerShdw>
                                  </a:effectLst>
                                  <a:latin typeface="Cambria Math"/>
                                </a:rPr>
                                <m:t>𝐬𝐢𝐧</m:t>
                              </m:r>
                            </m:fName>
                            <m:e>
                              <m:r>
                                <a:rPr lang="en-US" sz="6000" b="1" i="1">
                                  <a:ln w="1905"/>
                                  <a:solidFill>
                                    <a:srgbClr val="0070C0"/>
                                  </a:solidFill>
                                  <a:effectLst>
                                    <a:innerShdw blurRad="69850" dist="43180" dir="5400000">
                                      <a:srgbClr val="000000">
                                        <a:alpha val="65000"/>
                                      </a:srgbClr>
                                    </a:innerShdw>
                                  </a:effectLst>
                                  <a:latin typeface="Cambria Math"/>
                                </a:rPr>
                                <m:t>𝑨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sz="6000" b="1" i="1">
                                  <a:ln w="1905"/>
                                  <a:solidFill>
                                    <a:srgbClr val="0070C0"/>
                                  </a:solidFill>
                                  <a:effectLst>
                                    <a:innerShdw blurRad="69850" dist="43180" dir="5400000">
                                      <a:srgbClr val="000000">
                                        <a:alpha val="65000"/>
                                      </a:srgbClr>
                                    </a:innerShdw>
                                  </a:effectLst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US" sz="6000" b="1">
                                  <a:ln w="1905"/>
                                  <a:solidFill>
                                    <a:srgbClr val="0070C0"/>
                                  </a:solidFill>
                                  <a:effectLst>
                                    <a:innerShdw blurRad="69850" dist="43180" dir="5400000">
                                      <a:srgbClr val="000000">
                                        <a:alpha val="65000"/>
                                      </a:srgbClr>
                                    </a:innerShdw>
                                  </a:effectLst>
                                  <a:latin typeface="Cambria Math"/>
                                </a:rPr>
                                <m:t>𝐜𝐨</m:t>
                              </m:r>
                              <m:r>
                                <a:rPr lang="en-US" sz="6000" b="1" i="1">
                                  <a:ln w="1905"/>
                                  <a:solidFill>
                                    <a:srgbClr val="0070C0"/>
                                  </a:solidFill>
                                  <a:effectLst>
                                    <a:innerShdw blurRad="69850" dist="43180" dir="5400000">
                                      <a:srgbClr val="000000">
                                        <a:alpha val="65000"/>
                                      </a:srgbClr>
                                    </a:innerShdw>
                                  </a:effectLst>
                                  <a:latin typeface="Cambria Math"/>
                                </a:rPr>
                                <m:t>𝒔</m:t>
                              </m:r>
                            </m:fName>
                            <m:e>
                              <m:r>
                                <a:rPr lang="en-US" sz="6000" b="1" i="1">
                                  <a:ln w="1905"/>
                                  <a:solidFill>
                                    <a:srgbClr val="0070C0"/>
                                  </a:solidFill>
                                  <a:effectLst>
                                    <a:innerShdw blurRad="69850" dist="43180" dir="5400000">
                                      <a:srgbClr val="000000">
                                        <a:alpha val="65000"/>
                                      </a:srgbClr>
                                    </a:innerShdw>
                                  </a:effectLst>
                                  <a:latin typeface="Cambria Math"/>
                                </a:rPr>
                                <m:t>𝑨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ru-RU" sz="6000" dirty="0"/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620688"/>
                <a:ext cx="4688528" cy="183069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865201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5667" y="620688"/>
            <a:ext cx="8332667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kern="50" dirty="0">
                <a:ln w="1905"/>
                <a:solidFill>
                  <a:srgbClr val="00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</a:rPr>
              <a:t> </a:t>
            </a:r>
            <a:r>
              <a:rPr lang="ru-RU" sz="4400" b="1" kern="50" dirty="0" smtClean="0">
                <a:ln w="1905"/>
                <a:solidFill>
                  <a:srgbClr val="00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</a:rPr>
              <a:t>Основное тригонометрическое </a:t>
            </a:r>
          </a:p>
          <a:p>
            <a:pPr algn="ctr"/>
            <a:r>
              <a:rPr lang="ru-RU" sz="4400" b="1" kern="50" dirty="0" smtClean="0">
                <a:ln w="1905"/>
                <a:solidFill>
                  <a:srgbClr val="00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</a:rPr>
              <a:t>тождество </a:t>
            </a:r>
            <a:endParaRPr lang="ru-RU" sz="4400" b="1" kern="50" dirty="0">
              <a:ln w="1905"/>
              <a:solidFill>
                <a:srgbClr val="0033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98623" y="2852936"/>
            <a:ext cx="7946753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44500"/>
            <a:r>
              <a:rPr lang="en-US" sz="8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8000" b="1" i="1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8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 + cos</a:t>
            </a:r>
            <a:r>
              <a:rPr lang="en-US" sz="8000" b="1" i="1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8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 = 1</a:t>
            </a:r>
            <a:endParaRPr lang="ru-RU" sz="80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168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2559</TotalTime>
  <Words>172</Words>
  <Application>Microsoft Office PowerPoint</Application>
  <PresentationFormat>Экран (4:3)</PresentationFormat>
  <Paragraphs>76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 Windows</cp:lastModifiedBy>
  <cp:revision>439</cp:revision>
  <cp:lastPrinted>2013-12-24T20:08:42Z</cp:lastPrinted>
  <dcterms:created xsi:type="dcterms:W3CDTF">2013-10-29T15:28:48Z</dcterms:created>
  <dcterms:modified xsi:type="dcterms:W3CDTF">2016-05-23T07:36:18Z</dcterms:modified>
</cp:coreProperties>
</file>