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7" r:id="rId2"/>
    <p:sldId id="413" r:id="rId3"/>
    <p:sldId id="451" r:id="rId4"/>
    <p:sldId id="441" r:id="rId5"/>
    <p:sldId id="452" r:id="rId6"/>
    <p:sldId id="453" r:id="rId7"/>
    <p:sldId id="454" r:id="rId8"/>
    <p:sldId id="446" r:id="rId9"/>
    <p:sldId id="429" r:id="rId10"/>
    <p:sldId id="457" r:id="rId11"/>
    <p:sldId id="456" r:id="rId12"/>
    <p:sldId id="458" r:id="rId13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36D0989-46C7-4FE9-80F8-3C15D2FF1CCC}">
          <p14:sldIdLst>
            <p14:sldId id="377"/>
            <p14:sldId id="445"/>
            <p14:sldId id="448"/>
            <p14:sldId id="449"/>
            <p14:sldId id="413"/>
            <p14:sldId id="451"/>
            <p14:sldId id="441"/>
            <p14:sldId id="452"/>
            <p14:sldId id="453"/>
            <p14:sldId id="454"/>
            <p14:sldId id="446"/>
            <p14:sldId id="455"/>
            <p14:sldId id="429"/>
            <p14:sldId id="414"/>
            <p14:sldId id="457"/>
            <p14:sldId id="411"/>
            <p14:sldId id="456"/>
            <p14:sldId id="458"/>
            <p14:sldId id="416"/>
            <p14:sldId id="382"/>
            <p14:sldId id="4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FF0066"/>
    <a:srgbClr val="00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265" autoAdjust="0"/>
    <p:restoredTop sz="99759" autoAdjust="0"/>
  </p:normalViewPr>
  <p:slideViewPr>
    <p:cSldViewPr>
      <p:cViewPr>
        <p:scale>
          <a:sx n="75" d="100"/>
          <a:sy n="75" d="100"/>
        </p:scale>
        <p:origin x="-133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Презентация к уроку "Теорема Пифагора".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826FA-BF9F-4917-B4C9-67F2EB0AB405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C5D3-87B4-4E48-B314-D5E4771EA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1633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Презентация к уроку "Теорема Пифагора".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8E031-773C-4F1C-A3D7-383312454F7C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DA6E-4BC9-4D00-9CBE-A0A149BA55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6511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DA6E-4BC9-4D00-9CBE-A0A149BA556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Презентация к уроку "Теорема Пифагора".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22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61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12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3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4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42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90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12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66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9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4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0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355">
              <a:schemeClr val="accent4">
                <a:lumMod val="20000"/>
                <a:lumOff val="80000"/>
              </a:schemeClr>
            </a:gs>
            <a:gs pos="16240">
              <a:schemeClr val="accent6">
                <a:lumMod val="20000"/>
                <a:lumOff val="80000"/>
              </a:schemeClr>
            </a:gs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A553-35E3-4E1E-BDF8-A6FBDA80605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E9A7-E2A7-4CC4-A485-9A630B8F2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46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934664" cy="2123658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4400" b="1" kern="5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Синус, косинус и тангенс острого угла прямоугольного треугольника</a:t>
            </a:r>
            <a:endParaRPr lang="ru-RU" sz="4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>
          <a:xfrm>
            <a:off x="7010400" y="5206991"/>
            <a:ext cx="2133600" cy="1651009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ученица 8 «Г» класса</a:t>
            </a:r>
            <a:b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Хадзиева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Роза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3500430" y="4429132"/>
            <a:ext cx="2088232" cy="1656184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Прямоугольник 25"/>
              <p:cNvSpPr/>
              <p:nvPr/>
            </p:nvSpPr>
            <p:spPr>
              <a:xfrm>
                <a:off x="4325651" y="4378792"/>
                <a:ext cx="140936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i="1" dirty="0">
                    <a:ln w="1905"/>
                    <a:solidFill>
                      <a:srgbClr val="0033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rgbClr val="0033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rgbClr val="0033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651" y="4378792"/>
                <a:ext cx="14093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2944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4804321" y="4735688"/>
                <a:ext cx="1486304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i="1" cap="none" spc="0" dirty="0" smtClean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321" y="4735688"/>
                <a:ext cx="148630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1311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5206172" y="5083746"/>
                <a:ext cx="1368261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5400" b="1" i="1" cap="none" spc="0" dirty="0" err="1" smtClean="0">
                    <a:ln w="1905"/>
                    <a:solidFill>
                      <a:schemeClr val="accent6">
                        <a:lumMod val="75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172" y="5083746"/>
                <a:ext cx="1368261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3839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83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629" y="-15190"/>
            <a:ext cx="17527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33875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/>
              </a:rPr>
              <a:t> 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156" y="997000"/>
            <a:ext cx="9156452" cy="126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36911"/>
            <a:ext cx="9081127" cy="232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7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629" y="-15190"/>
            <a:ext cx="17527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5" y="908720"/>
            <a:ext cx="9116615" cy="148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89" y="2625953"/>
            <a:ext cx="9128206" cy="73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38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5190"/>
            <a:ext cx="30828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урока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	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78934" y="1341734"/>
            <a:ext cx="11501867" cy="309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31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4807" y="332656"/>
            <a:ext cx="6462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kern="5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Признаки подобия треугольников </a:t>
            </a: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989" y="384342"/>
            <a:ext cx="1080120" cy="108012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8233" y="898920"/>
            <a:ext cx="771876" cy="864096"/>
          </a:xfrm>
          <a:prstGeom prst="triangl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43000"/>
                </a:schemeClr>
              </a:gs>
              <a:gs pos="35000">
                <a:schemeClr val="accent1">
                  <a:tint val="37000"/>
                  <a:satMod val="300000"/>
                  <a:alpha val="80000"/>
                </a:schemeClr>
              </a:gs>
              <a:gs pos="100000">
                <a:schemeClr val="accent1">
                  <a:tint val="15000"/>
                  <a:satMod val="350000"/>
                  <a:alpha val="73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Шестиугольник 6"/>
              <p:cNvSpPr/>
              <p:nvPr/>
            </p:nvSpPr>
            <p:spPr>
              <a:xfrm>
                <a:off x="3491880" y="917430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Треугольники АВС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16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подобны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Шести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917430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Шестиугольник 7"/>
          <p:cNvSpPr/>
          <p:nvPr/>
        </p:nvSpPr>
        <p:spPr>
          <a:xfrm>
            <a:off x="1691680" y="1678886"/>
            <a:ext cx="2016224" cy="1503457"/>
          </a:xfrm>
          <a:prstGeom prst="hexagon">
            <a:avLst>
              <a:gd name="adj" fmla="val 20401"/>
              <a:gd name="vf" fmla="val 1154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491880" y="2519271"/>
            <a:ext cx="2016224" cy="1503457"/>
          </a:xfrm>
          <a:prstGeom prst="hexagon">
            <a:avLst>
              <a:gd name="adj" fmla="val 20401"/>
              <a:gd name="vf" fmla="val 1154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5292080" y="1678886"/>
            <a:ext cx="2016224" cy="1503457"/>
          </a:xfrm>
          <a:prstGeom prst="hexagon">
            <a:avLst>
              <a:gd name="adj" fmla="val 20401"/>
              <a:gd name="vf" fmla="val 1154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0" y="4022728"/>
            <a:ext cx="2016224" cy="1503457"/>
          </a:xfrm>
          <a:prstGeom prst="hexagon">
            <a:avLst>
              <a:gd name="adj" fmla="val 20401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угла одного треугольника соответственно равны двум углам другого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Шестиугольник 11"/>
              <p:cNvSpPr/>
              <p:nvPr/>
            </p:nvSpPr>
            <p:spPr>
              <a:xfrm>
                <a:off x="7025787" y="3584652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три </a:t>
                </a:r>
                <a:r>
                  <a:rPr lang="ru-RU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стороны одного </a:t>
                </a:r>
                <a14:m>
                  <m:oMath xmlns:m="http://schemas.openxmlformats.org/officeDocument/2006/math">
                    <m:r>
                      <a:rPr lang="ru-RU" sz="15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пропорциональны </a:t>
                </a:r>
                <a:r>
                  <a:rPr lang="ru-RU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трем сторонам </a:t>
                </a:r>
                <a:r>
                  <a:rPr lang="ru-RU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другого </a:t>
                </a:r>
                <a14:m>
                  <m:oMath xmlns:m="http://schemas.openxmlformats.org/officeDocument/2006/math">
                    <m:r>
                      <a:rPr lang="ru-RU" sz="15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endParaRPr lang="ru-RU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Шести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787" y="3584652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Шестиугольник 12"/>
              <p:cNvSpPr/>
              <p:nvPr/>
            </p:nvSpPr>
            <p:spPr>
              <a:xfrm>
                <a:off x="3419872" y="5311201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две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стороны одного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пропорциональны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двум сторонам другого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углы, заключенные между этими сторонами, равны</a:t>
                </a:r>
              </a:p>
            </p:txBody>
          </p:sp>
        </mc:Choice>
        <mc:Fallback>
          <p:sp>
            <p:nvSpPr>
              <p:cNvPr id="13" name="Шести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311201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Шестиугольник 13"/>
              <p:cNvSpPr/>
              <p:nvPr/>
            </p:nvSpPr>
            <p:spPr>
              <a:xfrm>
                <a:off x="5148064" y="4336380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сторона и два прилежащих к ней угла одного </a:t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равны стороне и двум прилежащим к ней углам другого </a:t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Шести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336380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Шестиугольник 14"/>
              <p:cNvSpPr/>
              <p:nvPr/>
            </p:nvSpPr>
            <p:spPr>
              <a:xfrm>
                <a:off x="1259632" y="5354543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две </a:t>
                </a: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стороны и угол, заключенный между ними, </a:t>
                </a:r>
                <a:r>
                  <a:rPr lang="ru-RU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одного </a:t>
                </a:r>
                <a14:m>
                  <m:oMath xmlns:m="http://schemas.openxmlformats.org/officeDocument/2006/math">
                    <m:r>
                      <a:rPr lang="ru-RU" sz="11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ru-RU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соответственно </a:t>
                </a: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равны двум сторонам и углу, заключенному между ними, другого </a:t>
                </a:r>
                <a14:m>
                  <m:oMath xmlns:m="http://schemas.openxmlformats.org/officeDocument/2006/math">
                    <m:r>
                      <a:rPr lang="ru-RU" sz="11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Шести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354543"/>
                <a:ext cx="2016224" cy="1503457"/>
              </a:xfrm>
              <a:prstGeom prst="hexagon">
                <a:avLst>
                  <a:gd name="adj" fmla="val 20401"/>
                  <a:gd name="vf" fmla="val 115470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Шестиугольник 15"/>
          <p:cNvSpPr/>
          <p:nvPr/>
        </p:nvSpPr>
        <p:spPr>
          <a:xfrm>
            <a:off x="6994919" y="5231955"/>
            <a:ext cx="2016224" cy="1503457"/>
          </a:xfrm>
          <a:prstGeom prst="hexagon">
            <a:avLst>
              <a:gd name="adj" fmla="val 20401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три стороны одного треугольника соответственно равны трем сторонам другого треугольника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25249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9.06568E-7 L 0.18507 -0.342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-17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933E-6 L -0.38646 -0.15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23" y="-7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9.25069E-9 L 0.21268 -0.530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65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4089E-6 L -3.88889E-6 0.534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7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12283E-6 L 1.66667E-6 0.488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75856" y="3019045"/>
            <a:ext cx="5688632" cy="3600400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41300" dist="50800" dir="5400000" algn="ctr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3923928" y="3392996"/>
            <a:ext cx="2448272" cy="280831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00318" y="299726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602302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5966" y="597342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5877272"/>
            <a:ext cx="288032" cy="3240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5964939">
            <a:off x="3712164" y="3346641"/>
            <a:ext cx="565019" cy="346813"/>
          </a:xfrm>
          <a:prstGeom prst="arc">
            <a:avLst>
              <a:gd name="adj1" fmla="val 17961390"/>
              <a:gd name="adj2" fmla="val 3200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>
            <a:stCxn id="5" idx="4"/>
            <a:endCxn id="5" idx="2"/>
          </p:cNvCxnSpPr>
          <p:nvPr/>
        </p:nvCxnSpPr>
        <p:spPr>
          <a:xfrm flipH="1">
            <a:off x="3923928" y="6201308"/>
            <a:ext cx="2448272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  <a:endCxn id="5" idx="0"/>
          </p:cNvCxnSpPr>
          <p:nvPr/>
        </p:nvCxnSpPr>
        <p:spPr>
          <a:xfrm flipV="1">
            <a:off x="3923928" y="3392996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1342235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гипотенуза </a:t>
            </a:r>
          </a:p>
          <a:p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катет, противолежащий углу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катет,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прилежащий углу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5808" y="116632"/>
            <a:ext cx="7934664" cy="107721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3200" b="1" kern="5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Синус, косинус и тангенс острого угла прямоугольного треугольника</a:t>
            </a:r>
            <a:endParaRPr lang="ru-RU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619921" y="3039385"/>
            <a:ext cx="399850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619921" y="2492896"/>
            <a:ext cx="4760391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4"/>
            <a:endCxn id="5" idx="0"/>
          </p:cNvCxnSpPr>
          <p:nvPr/>
        </p:nvCxnSpPr>
        <p:spPr>
          <a:xfrm flipH="1" flipV="1">
            <a:off x="3923928" y="3392996"/>
            <a:ext cx="2448272" cy="2808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404665" y="1916832"/>
            <a:ext cx="218034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6385973" y="3202042"/>
                <a:ext cx="140936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i="1" dirty="0">
                    <a:ln w="1905"/>
                    <a:solidFill>
                      <a:srgbClr val="0033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rgbClr val="0033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rgbClr val="0033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973" y="3202042"/>
                <a:ext cx="14093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2944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Прямоугольник 34"/>
              <p:cNvSpPr/>
              <p:nvPr/>
            </p:nvSpPr>
            <p:spPr>
              <a:xfrm>
                <a:off x="6864643" y="3558938"/>
                <a:ext cx="1486304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i="1" cap="none" spc="0" dirty="0" smtClean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643" y="3558938"/>
                <a:ext cx="148630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1311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Прямоугольник 35"/>
              <p:cNvSpPr/>
              <p:nvPr/>
            </p:nvSpPr>
            <p:spPr>
              <a:xfrm>
                <a:off x="7266494" y="3906996"/>
                <a:ext cx="1368261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5400" b="1" i="1" cap="none" spc="0" dirty="0" err="1" smtClean="0">
                    <a:ln w="1905"/>
                    <a:solidFill>
                      <a:schemeClr val="accent6">
                        <a:lumMod val="75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b="1" i="1" dirty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494" y="3906996"/>
                <a:ext cx="1368261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3839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686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67" y="860286"/>
            <a:ext cx="8745521" cy="1754326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 algn="just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Синусом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угла прямоугольного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называется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противолежащего катета к гипотенузе.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2439" y="-100474"/>
            <a:ext cx="5225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kern="50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Синус острого угла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30829" y="2564904"/>
            <a:ext cx="3446556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275856" y="3019045"/>
            <a:ext cx="5688632" cy="3600400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41300" dist="50800" dir="5400000" algn="ctr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3923928" y="3392996"/>
            <a:ext cx="2448272" cy="280831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00318" y="299726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602302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25966" y="597342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5877272"/>
            <a:ext cx="288032" cy="3240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5964939">
            <a:off x="3712164" y="3346641"/>
            <a:ext cx="565019" cy="346813"/>
          </a:xfrm>
          <a:prstGeom prst="arc">
            <a:avLst>
              <a:gd name="adj1" fmla="val 17961390"/>
              <a:gd name="adj2" fmla="val 3200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>
            <a:stCxn id="27" idx="4"/>
            <a:endCxn id="27" idx="2"/>
          </p:cNvCxnSpPr>
          <p:nvPr/>
        </p:nvCxnSpPr>
        <p:spPr>
          <a:xfrm flipH="1">
            <a:off x="3923928" y="6201308"/>
            <a:ext cx="2448272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7" idx="2"/>
            <a:endCxn id="27" idx="0"/>
          </p:cNvCxnSpPr>
          <p:nvPr/>
        </p:nvCxnSpPr>
        <p:spPr>
          <a:xfrm flipV="1">
            <a:off x="3923928" y="3392996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7" idx="4"/>
            <a:endCxn id="27" idx="0"/>
          </p:cNvCxnSpPr>
          <p:nvPr/>
        </p:nvCxnSpPr>
        <p:spPr>
          <a:xfrm flipH="1" flipV="1">
            <a:off x="3923928" y="3392996"/>
            <a:ext cx="2448272" cy="2808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588060" y="2564904"/>
            <a:ext cx="21522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Прямоугольник 43"/>
              <p:cNvSpPr/>
              <p:nvPr/>
            </p:nvSpPr>
            <p:spPr>
              <a:xfrm>
                <a:off x="7236296" y="39196"/>
                <a:ext cx="140936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ru-RU" sz="4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9196"/>
                <a:ext cx="14093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2944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Прямоугольник 45"/>
              <p:cNvSpPr/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200" b="1" dirty="0" smtClean="0">
                    <a:ln w="1905"/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</a:t>
                </a:r>
              </a:p>
              <a:p>
                <a:pPr algn="ctr"/>
                <a:r>
                  <a:rPr lang="en-US" sz="66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ru-RU" sz="5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5400" b="1" i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  <a:blipFill rotWithShape="1">
                <a:blip r:embed="rId4"/>
                <a:stretch>
                  <a:fillRect l="-6353" t="-5703" r="-7059" b="-28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5085607" y="3004587"/>
                <a:ext cx="3760966" cy="164814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5400" b="1" i="0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5400" b="1" i="1" cap="none" spc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𝑨𝑩</m:t>
                          </m:r>
                        </m:den>
                      </m:f>
                    </m:oMath>
                  </m:oMathPara>
                </a14:m>
                <a:endParaRPr lang="ru-RU" sz="5400" b="1" cap="none" spc="0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607" y="3004587"/>
                <a:ext cx="3760966" cy="1648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ямоугольник 51"/>
          <p:cNvSpPr/>
          <p:nvPr/>
        </p:nvSpPr>
        <p:spPr>
          <a:xfrm>
            <a:off x="180262" y="4641274"/>
            <a:ext cx="28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(«синус альфа»)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8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900"/>
                            </p:stCondLst>
                            <p:childTnLst>
                              <p:par>
                                <p:cTn id="1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67" y="860286"/>
            <a:ext cx="8745521" cy="1754326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 algn="just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Косинусом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угла прямоугольного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называется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прилежащего катета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гипотенузе.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9583" y="-100474"/>
            <a:ext cx="57315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kern="5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Косинус острого </a:t>
            </a:r>
            <a:r>
              <a:rPr lang="ru-RU" sz="4400" b="1" kern="50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угла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3019045"/>
            <a:ext cx="5688632" cy="3600400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41300" dist="50800" dir="5400000" algn="ctr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3923928" y="3392996"/>
            <a:ext cx="2448272" cy="280831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00318" y="299726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602302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25966" y="597342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5877272"/>
            <a:ext cx="288032" cy="3240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5964939">
            <a:off x="3712164" y="3346641"/>
            <a:ext cx="565019" cy="346813"/>
          </a:xfrm>
          <a:prstGeom prst="arc">
            <a:avLst>
              <a:gd name="adj1" fmla="val 17961390"/>
              <a:gd name="adj2" fmla="val 3200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>
            <a:stCxn id="27" idx="4"/>
            <a:endCxn id="27" idx="2"/>
          </p:cNvCxnSpPr>
          <p:nvPr/>
        </p:nvCxnSpPr>
        <p:spPr>
          <a:xfrm flipH="1">
            <a:off x="3923928" y="6201308"/>
            <a:ext cx="2448272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7" idx="2"/>
            <a:endCxn id="27" idx="0"/>
          </p:cNvCxnSpPr>
          <p:nvPr/>
        </p:nvCxnSpPr>
        <p:spPr>
          <a:xfrm flipV="1">
            <a:off x="3923928" y="3392996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7" idx="4"/>
            <a:endCxn id="27" idx="0"/>
          </p:cNvCxnSpPr>
          <p:nvPr/>
        </p:nvCxnSpPr>
        <p:spPr>
          <a:xfrm flipH="1" flipV="1">
            <a:off x="3923928" y="3392996"/>
            <a:ext cx="2448272" cy="2808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4712351" y="2564904"/>
            <a:ext cx="21522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Прямоугольник 43"/>
              <p:cNvSpPr/>
              <p:nvPr/>
            </p:nvSpPr>
            <p:spPr>
              <a:xfrm>
                <a:off x="7236296" y="39196"/>
                <a:ext cx="14798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𝒐𝒔</m:t>
                    </m:r>
                    <m:r>
                      <a:rPr lang="ru-RU" sz="4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9196"/>
                <a:ext cx="1479892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1811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Прямоугольник 45"/>
              <p:cNvSpPr/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200" b="1" dirty="0" smtClean="0">
                    <a:ln w="1905"/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</a:t>
                </a:r>
              </a:p>
              <a:p>
                <a:pPr algn="ctr"/>
                <a:r>
                  <a:rPr lang="en-US" sz="66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𝒐𝒔</m:t>
                    </m:r>
                    <m:r>
                      <a:rPr lang="ru-RU" sz="5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5400" b="1" i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  <a:blipFill rotWithShape="1">
                <a:blip r:embed="rId4"/>
                <a:stretch>
                  <a:fillRect l="-6353" t="-5703" r="-7059" b="-28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5034312" y="3004587"/>
                <a:ext cx="3863557" cy="164814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5400" b="1" i="0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𝐜𝐨</m:t>
                          </m:r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𝒔</m:t>
                          </m:r>
                        </m:fName>
                        <m:e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5400" b="1" i="1" cap="none" spc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𝑨𝑩</m:t>
                          </m:r>
                        </m:den>
                      </m:f>
                    </m:oMath>
                  </m:oMathPara>
                </a14:m>
                <a:endParaRPr lang="ru-RU" sz="5400" b="1" cap="none" spc="0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312" y="3004587"/>
                <a:ext cx="3863557" cy="1648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ямоугольник 51"/>
          <p:cNvSpPr/>
          <p:nvPr/>
        </p:nvSpPr>
        <p:spPr>
          <a:xfrm>
            <a:off x="180262" y="4641274"/>
            <a:ext cx="28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(«косинус </a:t>
            </a:r>
            <a:r>
              <a:rPr lang="ru-RU" sz="2400" b="1" dirty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альфа»)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07496" y="2564904"/>
            <a:ext cx="260832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229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3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700"/>
                            </p:stCondLst>
                            <p:childTnLst>
                              <p:par>
                                <p:cTn id="1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67" y="860286"/>
            <a:ext cx="8745521" cy="2308324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Тангенсом острого угла прямоугольного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называется отношение противолежащего катета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прилежащему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катету.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9765" y="-100474"/>
            <a:ext cx="66039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kern="5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Тангенсом острого </a:t>
            </a:r>
            <a:r>
              <a:rPr lang="ru-RU" sz="4400" b="1" kern="50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угла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3019045"/>
            <a:ext cx="5688632" cy="3600400"/>
          </a:xfrm>
          <a:prstGeom prst="rect">
            <a:avLst/>
          </a:prstGeom>
          <a:pattFill prst="lgGrid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41300" dist="50800" dir="5400000" algn="ctr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3923928" y="3392996"/>
            <a:ext cx="2448272" cy="280831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00318" y="299726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6023029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25966" y="597342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5877272"/>
            <a:ext cx="288032" cy="3240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5964939">
            <a:off x="3712164" y="3346641"/>
            <a:ext cx="565019" cy="346813"/>
          </a:xfrm>
          <a:prstGeom prst="arc">
            <a:avLst>
              <a:gd name="adj1" fmla="val 17961390"/>
              <a:gd name="adj2" fmla="val 3200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48017"/>
                <a:ext cx="39305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>
            <a:stCxn id="27" idx="4"/>
            <a:endCxn id="27" idx="2"/>
          </p:cNvCxnSpPr>
          <p:nvPr/>
        </p:nvCxnSpPr>
        <p:spPr>
          <a:xfrm flipH="1">
            <a:off x="3923928" y="6201308"/>
            <a:ext cx="2448272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7" idx="2"/>
            <a:endCxn id="27" idx="0"/>
          </p:cNvCxnSpPr>
          <p:nvPr/>
        </p:nvCxnSpPr>
        <p:spPr>
          <a:xfrm flipV="1">
            <a:off x="3923928" y="3392996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7" idx="4"/>
            <a:endCxn id="27" idx="0"/>
          </p:cNvCxnSpPr>
          <p:nvPr/>
        </p:nvCxnSpPr>
        <p:spPr>
          <a:xfrm flipH="1" flipV="1">
            <a:off x="3923928" y="3392996"/>
            <a:ext cx="2448272" cy="2808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Прямоугольник 43"/>
              <p:cNvSpPr/>
              <p:nvPr/>
            </p:nvSpPr>
            <p:spPr>
              <a:xfrm>
                <a:off x="7395590" y="39196"/>
                <a:ext cx="113685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𝒈</m:t>
                    </m:r>
                    <m:r>
                      <a:rPr lang="ru-RU" sz="4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590" y="39196"/>
                <a:ext cx="113685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8342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Прямоугольник 45"/>
              <p:cNvSpPr/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200" b="1" dirty="0" smtClean="0">
                    <a:ln w="1905"/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</a:t>
                </a:r>
              </a:p>
              <a:p>
                <a:pPr algn="ctr"/>
                <a:r>
                  <a:rPr lang="en-US" sz="6600" b="1" i="1" dirty="0" smtClean="0">
                    <a:ln w="1905"/>
                    <a:solidFill>
                      <a:srgbClr val="00B05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𝒈</m:t>
                    </m:r>
                    <m:r>
                      <a:rPr lang="ru-RU" sz="5400" b="1" i="1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anose="02020603050405020304" pitchFamily="18" charset="0"/>
                      </a:rPr>
                      <m:t>𝜶</m:t>
                    </m:r>
                  </m:oMath>
                </a14:m>
                <a:endParaRPr lang="ru-RU" sz="5400" b="1" i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2" y="3072294"/>
                <a:ext cx="2593018" cy="1600438"/>
              </a:xfrm>
              <a:prstGeom prst="rect">
                <a:avLst/>
              </a:prstGeom>
              <a:blipFill rotWithShape="1">
                <a:blip r:embed="rId4"/>
                <a:stretch>
                  <a:fillRect l="-6353" t="-5703" r="-7059" b="-28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5198619" y="3004587"/>
                <a:ext cx="3534942" cy="164814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𝒕𝒈</m:t>
                          </m:r>
                        </m:fName>
                        <m:e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5400" b="1" i="1" cap="none" spc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5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𝑨𝑪</m:t>
                          </m:r>
                        </m:den>
                      </m:f>
                    </m:oMath>
                  </m:oMathPara>
                </a14:m>
                <a:endParaRPr lang="ru-RU" sz="5400" b="1" cap="none" spc="0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619" y="3004587"/>
                <a:ext cx="3534942" cy="1648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ямоугольник 51"/>
          <p:cNvSpPr/>
          <p:nvPr/>
        </p:nvSpPr>
        <p:spPr>
          <a:xfrm>
            <a:off x="180262" y="4641274"/>
            <a:ext cx="28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(«тангенс </a:t>
            </a:r>
            <a:r>
              <a:rPr lang="ru-RU" sz="2400" b="1" dirty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альфа»)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6120568" y="2568228"/>
            <a:ext cx="273709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14903" y="2589808"/>
            <a:ext cx="3465009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18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4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700"/>
                            </p:stCondLst>
                            <p:childTnLst>
                              <p:par>
                                <p:cTn id="1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49729" y="255036"/>
                <a:ext cx="3100849" cy="1359988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4400" b="1" i="1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𝑨𝑩</m:t>
                          </m:r>
                        </m:den>
                      </m:f>
                    </m:oMath>
                  </m:oMathPara>
                </a14:m>
                <a:endParaRPr lang="ru-RU" sz="4400" b="1" i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29" y="255036"/>
                <a:ext cx="3100849" cy="13599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5868144" y="260000"/>
                <a:ext cx="3184205" cy="1359988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400" b="1" i="0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𝐜𝐨</m:t>
                          </m:r>
                          <m: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𝒔</m:t>
                          </m:r>
                        </m:fName>
                        <m:e>
                          <m: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4400" b="1" i="1" cap="none" spc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4400" b="1" i="1" cap="none" spc="0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𝑨𝑩</m:t>
                          </m:r>
                        </m:den>
                      </m:f>
                    </m:oMath>
                  </m:oMathPara>
                </a14:m>
                <a:endParaRPr lang="ru-RU" sz="4400" b="1" cap="none" spc="0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60000"/>
                <a:ext cx="3184205" cy="13599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556848" y="2602508"/>
                <a:ext cx="7910627" cy="1874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8000" b="1" i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8000" b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8000" b="1" i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  <m:t>𝑨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8000" b="1" i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8000" b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  <m:t>𝐜𝐨</m:t>
                            </m:r>
                            <m:r>
                              <a:rPr lang="en-US" sz="8000" b="1" i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  <m:t>𝒔</m:t>
                            </m:r>
                          </m:fName>
                          <m:e>
                            <m:r>
                              <a:rPr lang="en-US" sz="8000" b="1" i="1">
                                <a:ln w="1905"/>
                                <a:solidFill>
                                  <a:srgbClr val="0070C0"/>
                                </a:solidFill>
                                <a:effectLst>
                                  <a:innerShdw blurRad="69850" dist="43180" dir="5400000">
                                    <a:srgbClr val="000000">
                                      <a:alpha val="65000"/>
                                    </a:srgbClr>
                                  </a:innerShdw>
                                </a:effectLst>
                                <a:latin typeface="Cambria Math"/>
                              </a:rPr>
                              <m:t>𝑨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8000" b="1" dirty="0">
                    <a:ln w="1905"/>
                    <a:solidFill>
                      <a:srgbClr val="0070C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𝑨𝑩</m:t>
                        </m:r>
                      </m:den>
                    </m:f>
                    <m:r>
                      <a:rPr lang="en-US" sz="8000" b="1" i="1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8000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𝑨</m:t>
                        </m:r>
                        <m:r>
                          <a:rPr lang="en-US" sz="8000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𝑩</m:t>
                        </m:r>
                      </m:num>
                      <m:den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𝑨</m:t>
                        </m:r>
                        <m:r>
                          <a:rPr lang="en-US" sz="8000" b="1" i="1" smtClean="0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𝑪</m:t>
                        </m:r>
                      </m:den>
                    </m:f>
                    <m:r>
                      <a:rPr lang="en-US" sz="8000" b="1" i="1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US" sz="8000" b="1" i="1">
                            <a:ln w="1905"/>
                            <a:solidFill>
                              <a:srgbClr val="0070C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𝑨𝑪</m:t>
                        </m:r>
                      </m:den>
                    </m:f>
                  </m:oMath>
                </a14:m>
                <a:endParaRPr lang="ru-RU" sz="80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48" y="2602508"/>
                <a:ext cx="7910627" cy="1874231"/>
              </a:xfrm>
              <a:prstGeom prst="rect">
                <a:avLst/>
              </a:prstGeom>
              <a:blipFill rotWithShape="1">
                <a:blip r:embed="rId4"/>
                <a:stretch>
                  <a:fillRect b="-143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трелка вниз 2"/>
          <p:cNvSpPr/>
          <p:nvPr/>
        </p:nvSpPr>
        <p:spPr>
          <a:xfrm>
            <a:off x="4203328" y="2233028"/>
            <a:ext cx="744421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251520" y="5053464"/>
                <a:ext cx="2897268" cy="1364412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𝒕𝒈</m:t>
                          </m:r>
                        </m:fName>
                        <m:e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4400" b="1" i="1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44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𝑨𝑪</m:t>
                          </m:r>
                        </m:den>
                      </m:f>
                    </m:oMath>
                  </m:oMathPara>
                </a14:m>
                <a:endParaRPr lang="ru-RU" sz="4400" b="1" i="1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53464"/>
                <a:ext cx="2897268" cy="13644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Стрелка вниз 12"/>
          <p:cNvSpPr/>
          <p:nvPr/>
        </p:nvSpPr>
        <p:spPr>
          <a:xfrm rot="16200000">
            <a:off x="3307924" y="5443353"/>
            <a:ext cx="744421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4203328" y="4780034"/>
                <a:ext cx="4688528" cy="18306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b="1" i="1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𝒕𝒈</m:t>
                          </m:r>
                        </m:fName>
                        <m:e>
                          <m: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6000" b="1" i="1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6000" b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6000" b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𝐜𝐨</m:t>
                              </m:r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𝒔</m:t>
                              </m:r>
                            </m:fName>
                            <m:e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328" y="4780034"/>
                <a:ext cx="4688528" cy="18306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3490775" y="-135730"/>
            <a:ext cx="2042771" cy="2083443"/>
            <a:chOff x="3309446" y="-135730"/>
            <a:chExt cx="3720631" cy="3744953"/>
          </a:xfrm>
        </p:grpSpPr>
        <p:sp>
          <p:nvSpPr>
            <p:cNvPr id="14" name="Прямоугольный треугольник 13"/>
            <p:cNvSpPr/>
            <p:nvPr/>
          </p:nvSpPr>
          <p:spPr>
            <a:xfrm>
              <a:off x="3933056" y="260000"/>
              <a:ext cx="2448272" cy="2808312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09446" y="-135730"/>
              <a:ext cx="675023" cy="719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381329" y="2890032"/>
              <a:ext cx="648748" cy="719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35094" y="2840430"/>
              <a:ext cx="675023" cy="719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33056" y="2744276"/>
              <a:ext cx="288032" cy="3240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9" name="Дуга 18"/>
            <p:cNvSpPr/>
            <p:nvPr/>
          </p:nvSpPr>
          <p:spPr>
            <a:xfrm rot="5964939">
              <a:off x="3721292" y="213645"/>
              <a:ext cx="565019" cy="346813"/>
            </a:xfrm>
            <a:prstGeom prst="arc">
              <a:avLst>
                <a:gd name="adj1" fmla="val 17961390"/>
                <a:gd name="adj2" fmla="val 320086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933056" y="515022"/>
                  <a:ext cx="566998" cy="4702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1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oMath>
                    </m:oMathPara>
                  </a14:m>
                  <a:endParaRPr lang="ru-RU" sz="1100" b="1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3056" y="515022"/>
                  <a:ext cx="566998" cy="47023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Прямая соединительная линия 20"/>
            <p:cNvCxnSpPr>
              <a:stCxn id="14" idx="4"/>
              <a:endCxn id="14" idx="2"/>
            </p:cNvCxnSpPr>
            <p:nvPr/>
          </p:nvCxnSpPr>
          <p:spPr>
            <a:xfrm flipH="1">
              <a:off x="3933056" y="3068312"/>
              <a:ext cx="2448272" cy="0"/>
            </a:xfrm>
            <a:prstGeom prst="line">
              <a:avLst/>
            </a:prstGeom>
            <a:ln w="76200"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4" idx="2"/>
              <a:endCxn id="14" idx="0"/>
            </p:cNvCxnSpPr>
            <p:nvPr/>
          </p:nvCxnSpPr>
          <p:spPr>
            <a:xfrm flipV="1">
              <a:off x="3933056" y="260000"/>
              <a:ext cx="0" cy="280831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4" idx="4"/>
              <a:endCxn id="14" idx="0"/>
            </p:cNvCxnSpPr>
            <p:nvPr/>
          </p:nvCxnSpPr>
          <p:spPr>
            <a:xfrm flipH="1" flipV="1">
              <a:off x="3933056" y="260000"/>
              <a:ext cx="2448272" cy="280831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Правая фигурная скобка 6"/>
          <p:cNvSpPr/>
          <p:nvPr/>
        </p:nvSpPr>
        <p:spPr>
          <a:xfrm rot="5400000">
            <a:off x="4550797" y="-1056700"/>
            <a:ext cx="401168" cy="5833928"/>
          </a:xfrm>
          <a:prstGeom prst="rightBrace">
            <a:avLst>
              <a:gd name="adj1" fmla="val 36993"/>
              <a:gd name="adj2" fmla="val 5283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14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8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1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1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3" grpId="0" animBg="1"/>
      <p:bldP spid="11" grpId="0" animBg="1"/>
      <p:bldP spid="1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212976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 угла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равен отношению синуса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косинусу этого угла.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2123728" y="620688"/>
                <a:ext cx="4688528" cy="1830694"/>
              </a:xfrm>
              <a:prstGeom prst="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b="1" i="1" smtClean="0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𝒕𝒈</m:t>
                          </m:r>
                        </m:fName>
                        <m:e>
                          <m: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US" sz="6000" b="1" i="1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6000" b="1" i="1">
                              <a:ln w="1905"/>
                              <a:solidFill>
                                <a:srgbClr val="0070C0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6000" b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6000" b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𝐜𝐨</m:t>
                              </m:r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𝒔</m:t>
                              </m:r>
                            </m:fName>
                            <m:e>
                              <m:r>
                                <a:rPr lang="en-US" sz="6000" b="1" i="1">
                                  <a:ln w="1905"/>
                                  <a:solidFill>
                                    <a:srgbClr val="0070C0"/>
                                  </a:soli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620688"/>
                <a:ext cx="4688528" cy="1830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652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667" y="620688"/>
            <a:ext cx="83326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kern="50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 </a:t>
            </a:r>
            <a:r>
              <a:rPr lang="ru-RU" sz="4400" b="1" kern="5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Основное тригонометрическое </a:t>
            </a:r>
          </a:p>
          <a:p>
            <a:pPr algn="ctr"/>
            <a:r>
              <a:rPr lang="ru-RU" sz="4400" b="1" kern="5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тождество </a:t>
            </a:r>
            <a:endParaRPr lang="ru-RU" sz="4400" b="1" kern="5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8623" y="2852936"/>
            <a:ext cx="7946753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4500"/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8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+ cos</a:t>
            </a:r>
            <a:r>
              <a:rPr lang="en-US" sz="80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= 1</a:t>
            </a:r>
            <a:endParaRPr lang="ru-RU" sz="8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6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172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439</cp:revision>
  <cp:lastPrinted>2013-12-24T20:08:42Z</cp:lastPrinted>
  <dcterms:created xsi:type="dcterms:W3CDTF">2013-10-29T15:28:48Z</dcterms:created>
  <dcterms:modified xsi:type="dcterms:W3CDTF">2016-05-23T07:36:18Z</dcterms:modified>
</cp:coreProperties>
</file>