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2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489D-AF91-4E6B-8835-0E3E39D0B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33631-6A54-4994-A694-0F2186C97C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99CE6-0C04-44BA-8C7E-95EA76F79B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70FD1-452B-4065-808F-6ADE5749A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BAB7D-2C93-4891-8CC4-B9239D2D8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FBCB1-28B8-4A01-AE49-2BBC1F2EE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C1871-9C79-4CD8-AE1D-62881C9963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0B295-6D87-44A7-B60E-E8D0B4511B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9957C-08DF-4190-B230-C7FCC62269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2608E-C27A-4240-8A5E-B85588217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234AB-FF3E-4D4C-A940-B1802CE4C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E2802-6210-493F-B1A1-6EC1527BD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chemeClr val="accent1"/>
          </a:fgClr>
          <a:bgClr>
            <a:srgbClr val="66CC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3F786AB6-F5BA-418F-B29A-6392A73998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900igr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6;&#1074;&#1077;&#1088;&#1086;&#1095;&#1085;&#1072;&#1103;%20&#1088;&#1072;&#1073;&#1086;&#1090;&#1072;.do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58;&#1077;&#1089;&#1090;.do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7772400" cy="1152525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Урок по алгебре в 11 классе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1844675"/>
            <a:ext cx="7416800" cy="37941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6600"/>
                </a:solidFill>
              </a:rPr>
              <a:t>Выполнила учительница </a:t>
            </a:r>
            <a:r>
              <a:rPr lang="ru-RU" dirty="0" smtClean="0">
                <a:solidFill>
                  <a:srgbClr val="006600"/>
                </a:solidFill>
              </a:rPr>
              <a:t>математики</a:t>
            </a:r>
          </a:p>
          <a:p>
            <a:pPr eaLnBrk="1" hangingPunct="1"/>
            <a:endParaRPr lang="ru-RU" dirty="0" smtClean="0">
              <a:solidFill>
                <a:srgbClr val="006600"/>
              </a:solidFill>
            </a:endParaRPr>
          </a:p>
          <a:p>
            <a:pPr eaLnBrk="1" hangingPunct="1"/>
            <a:r>
              <a:rPr lang="ru-RU" smtClean="0">
                <a:solidFill>
                  <a:srgbClr val="006600"/>
                </a:solidFill>
              </a:rPr>
              <a:t>Туаева Э.П.</a:t>
            </a:r>
            <a:endParaRPr lang="ru-RU" dirty="0" smtClean="0">
              <a:solidFill>
                <a:srgbClr val="006600"/>
              </a:solidFill>
            </a:endParaRPr>
          </a:p>
        </p:txBody>
      </p:sp>
      <p:sp>
        <p:nvSpPr>
          <p:cNvPr id="6" name="Скругленный прямоугольник 5">
            <a:hlinkClick r:id="rId2" tooltip=" Каталог презентаций "/>
          </p:cNvPr>
          <p:cNvSpPr/>
          <p:nvPr/>
        </p:nvSpPr>
        <p:spPr>
          <a:xfrm>
            <a:off x="3898900" y="6477000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900" tIns="25400" rIns="88900" bIns="50800" anchor="ctr"/>
          <a:lstStyle/>
          <a:p>
            <a:pPr algn="ctr">
              <a:defRPr/>
            </a:pPr>
            <a:r>
              <a:rPr lang="en-US" sz="2000" u="sng">
                <a:solidFill>
                  <a:srgbClr val="3333CC"/>
                </a:solidFill>
              </a:rPr>
              <a:t>900igr.net</a:t>
            </a:r>
            <a:endParaRPr lang="ru-RU" sz="2000" u="sng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	</a:t>
            </a:r>
          </a:p>
        </p:txBody>
      </p:sp>
      <p:graphicFrame>
        <p:nvGraphicFramePr>
          <p:cNvPr id="12339" name="Group 51"/>
          <p:cNvGraphicFramePr>
            <a:graphicFrameLocks noGrp="1"/>
          </p:cNvGraphicFramePr>
          <p:nvPr>
            <p:ph sz="half" idx="2"/>
          </p:nvPr>
        </p:nvGraphicFramePr>
        <p:xfrm>
          <a:off x="755650" y="1600200"/>
          <a:ext cx="7931150" cy="4651375"/>
        </p:xfrm>
        <a:graphic>
          <a:graphicData uri="http://schemas.openxmlformats.org/drawingml/2006/table">
            <a:tbl>
              <a:tblPr/>
              <a:tblGrid>
                <a:gridCol w="1322388"/>
                <a:gridCol w="1320800"/>
                <a:gridCol w="1322387"/>
                <a:gridCol w="1322388"/>
                <a:gridCol w="1320800"/>
                <a:gridCol w="1322387"/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6600"/>
                </a:solidFill>
              </a:rPr>
              <a:t>Работа по учебнику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smtClean="0"/>
              <a:t>1. №424 (а), №424 (б),  №425(а), с комментарием  №425 (б) самостоятельно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Рассмотреть по учебнику решение систем уравнений пример 7 на стр.208 ст., стр.216 по нов.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№421 (а) – на доске 1 ученик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№421 (б)- самостоятельно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№426 (а)- с комментарием сильный ученик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Уравнения, решаемые способом замены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smtClean="0"/>
              <a:t>1 ученик №425 (а)    2 ученик №425 (б)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u="sng" smtClean="0">
                <a:solidFill>
                  <a:srgbClr val="FF0000"/>
                </a:solidFill>
              </a:rPr>
              <a:t>2 урок</a:t>
            </a:r>
            <a:r>
              <a:rPr lang="ru-RU" sz="3600" b="1" smtClean="0">
                <a:solidFill>
                  <a:srgbClr val="FF0000"/>
                </a:solidFill>
              </a:rPr>
              <a:t> Решение систем уравнений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u="sng" smtClean="0">
                <a:solidFill>
                  <a:srgbClr val="FF0000"/>
                </a:solidFill>
              </a:rPr>
              <a:t>Цели:</a:t>
            </a:r>
            <a:r>
              <a:rPr lang="ru-RU" smtClean="0"/>
              <a:t> Познакомить учащихся с решениями некоторых видов иррациональных уравнений.</a:t>
            </a:r>
          </a:p>
          <a:p>
            <a:pPr eaLnBrk="1" hangingPunct="1"/>
            <a:r>
              <a:rPr lang="ru-RU" smtClean="0"/>
              <a:t>Развитие навыка самоконтроля, умений работать тестами.</a:t>
            </a:r>
          </a:p>
          <a:p>
            <a:pPr eaLnBrk="1" hangingPunct="1"/>
            <a:r>
              <a:rPr lang="ru-RU" smtClean="0"/>
              <a:t>Воспитание ответственного отношения к учебному труду, воли и настойчивости для достижения конечных результатов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6600"/>
                </a:solidFill>
              </a:rPr>
              <a:t>Устно</a:t>
            </a:r>
            <a:r>
              <a:rPr lang="ru-RU" smtClean="0"/>
              <a:t>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Решите уравнение</a:t>
            </a:r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900113" y="2708275"/>
          <a:ext cx="6911975" cy="874713"/>
        </p:xfrm>
        <a:graphic>
          <a:graphicData uri="http://schemas.openxmlformats.org/presentationml/2006/ole">
            <p:oleObj spid="_x0000_s3074" name="Формула" r:id="rId3" imgW="1828800" imgH="228600" progId="Equation.3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1476375" y="4005263"/>
          <a:ext cx="5000625" cy="925512"/>
        </p:xfrm>
        <a:graphic>
          <a:graphicData uri="http://schemas.openxmlformats.org/presentationml/2006/ole">
            <p:oleObj spid="_x0000_s3075" name="Формула" r:id="rId4" imgW="1257300" imgH="2286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484438" y="5013325"/>
          <a:ext cx="2755900" cy="750888"/>
        </p:xfrm>
        <a:graphic>
          <a:graphicData uri="http://schemas.openxmlformats.org/presentationml/2006/ole">
            <p:oleObj spid="_x0000_s3076" name="Формула" r:id="rId5" imgW="863225" imgH="228501" progId="Equation.3">
              <p:embed/>
            </p:oleObj>
          </a:graphicData>
        </a:graphic>
      </p:graphicFrame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28600" y="485775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cs typeface="Times New Roman" pitchFamily="18" charset="0"/>
              </a:rPr>
              <a:t>    </a:t>
            </a:r>
            <a:endParaRPr lang="ru-RU" sz="1100"/>
          </a:p>
          <a:p>
            <a:pPr eaLnBrk="0" hangingPunct="0"/>
            <a:endParaRPr lang="ru-RU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174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6600"/>
                </a:solidFill>
              </a:rPr>
              <a:t>Работа с учебником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1.Рассмотреть по учебнику решение систем уравнений</a:t>
            </a:r>
          </a:p>
          <a:p>
            <a:pPr eaLnBrk="1" hangingPunct="1"/>
            <a:r>
              <a:rPr lang="ru-RU" smtClean="0"/>
              <a:t>Пример 7 стр.208</a:t>
            </a:r>
          </a:p>
          <a:p>
            <a:pPr eaLnBrk="1" hangingPunct="1"/>
            <a:r>
              <a:rPr lang="ru-RU" smtClean="0"/>
              <a:t>2.Решить №421(а,б)   №426 (а,б)</a:t>
            </a:r>
          </a:p>
          <a:p>
            <a:pPr eaLnBrk="1" hangingPunct="1"/>
            <a:r>
              <a:rPr lang="ru-RU" smtClean="0"/>
              <a:t>Д/З на контроль №424(в,г)Магафурова, №425(в,г)Заманов, №426 (в,г)Саитхужина,  доп. №427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6600"/>
                </a:solidFill>
              </a:rPr>
              <a:t>Проверочная работа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 </a:t>
            </a:r>
            <a:r>
              <a:rPr lang="ru-RU" smtClean="0"/>
              <a:t>уровень          </a:t>
            </a:r>
            <a:r>
              <a:rPr lang="en-US" smtClean="0"/>
              <a:t>II </a:t>
            </a:r>
            <a:r>
              <a:rPr lang="ru-RU" smtClean="0"/>
              <a:t>уровень     </a:t>
            </a:r>
            <a:r>
              <a:rPr lang="en-US" smtClean="0"/>
              <a:t>III </a:t>
            </a:r>
            <a:r>
              <a:rPr lang="ru-RU" smtClean="0"/>
              <a:t>уровень</a:t>
            </a:r>
          </a:p>
          <a:p>
            <a:pPr eaLnBrk="1" hangingPunct="1"/>
            <a:r>
              <a:rPr lang="ru-RU" smtClean="0">
                <a:hlinkClick r:id="rId2" action="ppaction://hlinkfile"/>
              </a:rPr>
              <a:t>Приложение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688012"/>
          </a:xfrm>
        </p:spPr>
        <p:txBody>
          <a:bodyPr/>
          <a:lstStyle/>
          <a:p>
            <a:pPr eaLnBrk="1" hangingPunct="1"/>
            <a:r>
              <a:rPr lang="ru-RU" smtClean="0"/>
              <a:t>Собрать листки</a:t>
            </a:r>
          </a:p>
          <a:p>
            <a:pPr eaLnBrk="1" hangingPunct="1"/>
            <a:r>
              <a:rPr lang="ru-RU" smtClean="0"/>
              <a:t>Решение проверить по шаблону</a:t>
            </a:r>
          </a:p>
          <a:p>
            <a:pPr eaLnBrk="1" hangingPunct="1"/>
            <a:r>
              <a:rPr lang="ru-RU" smtClean="0"/>
              <a:t>Работа по учебнику №421 (а,б), №427(а,б)</a:t>
            </a:r>
          </a:p>
          <a:p>
            <a:pPr eaLnBrk="1" hangingPunct="1"/>
            <a:r>
              <a:rPr lang="ru-RU" smtClean="0"/>
              <a:t>Итог урока. Оценки за урок.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6600"/>
                </a:solidFill>
              </a:rPr>
              <a:t>Продолжите фразу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Сегодня на уроке я узнал</a:t>
            </a:r>
          </a:p>
          <a:p>
            <a:pPr eaLnBrk="1" hangingPunct="1"/>
            <a:r>
              <a:rPr lang="ru-RU" smtClean="0"/>
              <a:t> Сегодня на уроке я научился</a:t>
            </a:r>
          </a:p>
          <a:p>
            <a:pPr eaLnBrk="1" hangingPunct="1"/>
            <a:r>
              <a:rPr lang="ru-RU" smtClean="0"/>
              <a:t>Сегодня на уроке я познакомился</a:t>
            </a:r>
          </a:p>
          <a:p>
            <a:pPr eaLnBrk="1" hangingPunct="1"/>
            <a:r>
              <a:rPr lang="ru-RU" smtClean="0"/>
              <a:t>Сегодня на уроке я повторил</a:t>
            </a:r>
          </a:p>
          <a:p>
            <a:pPr eaLnBrk="1" hangingPunct="1"/>
            <a:r>
              <a:rPr lang="ru-RU" smtClean="0"/>
              <a:t>Сегодня на уроке я закрепил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6600"/>
                </a:solidFill>
              </a:rPr>
              <a:t>Литература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А.Н.Колмагоров, А.М.Абрамова Алгебра и начала анализа учебник для 10-11 классов, М.: Просвещение,2003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А.М.Титаренко Форсированный курс подготовки к экзамену по математике: Практикум, ООО «Издательство «Эксмо», 2005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Т.В.Терехова, И.Л.Гусева, сборник тестовых заданий для тематического и итогового контроля Алгебра 9 класс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В.И,Жохов Примерное планирование учебного материала и контрольные работы по математике 5-11 кл, Издательство «Вербум- М» 2001г.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Вы поработали на уроке хорошо. Молодцы! </a:t>
            </a:r>
          </a:p>
        </p:txBody>
      </p:sp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1619250" y="1916113"/>
            <a:ext cx="5832475" cy="331311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28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Благодарю за внимание.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u="sng" smtClean="0">
                <a:solidFill>
                  <a:srgbClr val="FF0000"/>
                </a:solidFill>
              </a:rPr>
              <a:t>Урок 1</a:t>
            </a:r>
            <a:r>
              <a:rPr lang="ru-RU" sz="4000" smtClean="0">
                <a:solidFill>
                  <a:srgbClr val="FF0000"/>
                </a:solidFill>
              </a:rPr>
              <a:t> Тема: Решение иррациональных уравнений</a:t>
            </a:r>
            <a:r>
              <a:rPr lang="ru-RU" sz="400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u="sng" smtClean="0">
                <a:solidFill>
                  <a:srgbClr val="FF0000"/>
                </a:solidFill>
              </a:rPr>
              <a:t>Цели:</a:t>
            </a:r>
            <a:r>
              <a:rPr lang="ru-RU" smtClean="0"/>
              <a:t> Познакомить учащихся с решениями некоторых видов иррациональных уравнений.</a:t>
            </a:r>
          </a:p>
          <a:p>
            <a:pPr eaLnBrk="1" hangingPunct="1"/>
            <a:r>
              <a:rPr lang="ru-RU" smtClean="0"/>
              <a:t>Развитие навыка самоконтроля, умений работать тестами.</a:t>
            </a:r>
          </a:p>
          <a:p>
            <a:pPr eaLnBrk="1" hangingPunct="1"/>
            <a:r>
              <a:rPr lang="ru-RU" smtClean="0"/>
              <a:t>Воспитание ответственного отношения к учебному труду, воли и настойчивости для достижения конечных результатов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91512" cy="1223963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006600"/>
                </a:solidFill>
              </a:rPr>
              <a:t>Типология урока: Урок типовых задач.</a:t>
            </a:r>
            <a:br>
              <a:rPr lang="ru-RU" sz="3200" smtClean="0">
                <a:solidFill>
                  <a:srgbClr val="006600"/>
                </a:solidFill>
              </a:rPr>
            </a:br>
            <a:r>
              <a:rPr lang="ru-RU" sz="3200" smtClean="0">
                <a:solidFill>
                  <a:srgbClr val="006600"/>
                </a:solidFill>
              </a:rPr>
              <a:t>Основные этапы урока</a:t>
            </a:r>
            <a:r>
              <a:rPr lang="ru-RU" sz="4000" smtClean="0">
                <a:solidFill>
                  <a:srgbClr val="006600"/>
                </a:solidFill>
              </a:rPr>
              <a:t>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1.Сообщение темы, цели и задач урока.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2.Проверка д/з. На контроль. №419 (в,г),№418(в,г),№420(в,г)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3.Устная работа на повторение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4.Тест. Самостоятельная  работа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5. Решение уравнений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а)уравнения, в которых одно или несколько квадратных радикалов</a:t>
            </a:r>
            <a:br>
              <a:rPr lang="ru-RU" sz="2400" smtClean="0"/>
            </a:br>
            <a:r>
              <a:rPr lang="ru-RU" sz="2400" smtClean="0"/>
              <a:t>б)уравнения, решаемые способом замены</a:t>
            </a:r>
            <a:br>
              <a:rPr lang="ru-RU" sz="2400" smtClean="0"/>
            </a:br>
            <a:r>
              <a:rPr lang="ru-RU" sz="2400" smtClean="0"/>
              <a:t>в) системы уравнений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6.Проверочная работа (разноуровневая)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7.Работа по учебнику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8.Итог урока. Д/З. Оценки за урок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6600"/>
                </a:solidFill>
              </a:rPr>
              <a:t>Проверка д/з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  На контроль д/з выполнили: </a:t>
            </a:r>
          </a:p>
          <a:p>
            <a:pPr eaLnBrk="1" hangingPunct="1"/>
            <a:r>
              <a:rPr lang="ru-RU" smtClean="0"/>
              <a:t>№419 (в,г) Сафиуллина, </a:t>
            </a:r>
          </a:p>
          <a:p>
            <a:pPr eaLnBrk="1" hangingPunct="1"/>
            <a:r>
              <a:rPr lang="ru-RU" smtClean="0"/>
              <a:t>№418(в,г) Кульмухаметов, №420(в,г)Шагеев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6600"/>
                </a:solidFill>
              </a:rPr>
              <a:t>Работа на доске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solidFill>
                  <a:srgbClr val="006600"/>
                </a:solidFill>
              </a:rPr>
              <a:t>Карточка №1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1.Решите уравнение №419 (б)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2.Какие уравнения называются иррациональными?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solidFill>
                  <a:srgbClr val="006600"/>
                </a:solidFill>
              </a:rPr>
              <a:t>Карточка №2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Решите уравнение №419 (а)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Почему при решении иррациональных уравнений полученные решения требуют проверки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6600"/>
                </a:solidFill>
              </a:rPr>
              <a:t>Устная работа с классом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1.Какие из следующих уравнений являются иррациональными:</a:t>
            </a:r>
          </a:p>
          <a:p>
            <a:pPr eaLnBrk="1" hangingPunct="1"/>
            <a:endParaRPr lang="ru-RU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0" y="2767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1331913" y="3213100"/>
          <a:ext cx="4608512" cy="3006725"/>
        </p:xfrm>
        <a:graphic>
          <a:graphicData uri="http://schemas.openxmlformats.org/presentationml/2006/ole">
            <p:oleObj spid="_x0000_s1026" name="Формула" r:id="rId3" imgW="1104900" imgH="1320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8913"/>
            <a:ext cx="8147050" cy="5937250"/>
          </a:xfrm>
        </p:spPr>
        <p:txBody>
          <a:bodyPr/>
          <a:lstStyle/>
          <a:p>
            <a:pPr eaLnBrk="1" hangingPunct="1"/>
            <a:r>
              <a:rPr lang="ru-RU" sz="2800" smtClean="0"/>
              <a:t>2.Найдите область определения:</a:t>
            </a:r>
          </a:p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  <a:p>
            <a:pPr eaLnBrk="1" hangingPunct="1"/>
            <a:r>
              <a:rPr lang="ru-RU" sz="2800" smtClean="0"/>
              <a:t>3.Объясните, почему эти уравнения не имеют решения на множестве действительных чисел.</a:t>
            </a:r>
          </a:p>
          <a:p>
            <a:pPr eaLnBrk="1" hangingPunct="1"/>
            <a:endParaRPr lang="ru-RU" sz="2800" smtClean="0"/>
          </a:p>
          <a:p>
            <a:pPr eaLnBrk="1" hangingPunct="1"/>
            <a:endParaRPr lang="ru-RU" sz="2800" smtClean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1979613" y="836613"/>
          <a:ext cx="4248150" cy="1616075"/>
        </p:xfrm>
        <a:graphic>
          <a:graphicData uri="http://schemas.openxmlformats.org/presentationml/2006/ole">
            <p:oleObj spid="_x0000_s2050" name="Формула" r:id="rId3" imgW="1371600" imgH="774700" progId="Equation.3">
              <p:embed/>
            </p:oleObj>
          </a:graphicData>
        </a:graphic>
      </p:graphicFrame>
      <p:sp>
        <p:nvSpPr>
          <p:cNvPr id="205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12"/>
          <p:cNvGraphicFramePr>
            <a:graphicFrameLocks noChangeAspect="1"/>
          </p:cNvGraphicFramePr>
          <p:nvPr/>
        </p:nvGraphicFramePr>
        <p:xfrm>
          <a:off x="2555875" y="4365625"/>
          <a:ext cx="3240088" cy="2182813"/>
        </p:xfrm>
        <a:graphic>
          <a:graphicData uri="http://schemas.openxmlformats.org/presentationml/2006/ole">
            <p:oleObj spid="_x0000_s2051" name="Формула" r:id="rId4" imgW="1282700" imgH="749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6600"/>
                </a:solidFill>
              </a:rPr>
              <a:t>Тест</a:t>
            </a:r>
            <a:r>
              <a:rPr lang="ru-RU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Вариант – 1,</a:t>
            </a:r>
          </a:p>
          <a:p>
            <a:pPr eaLnBrk="1" hangingPunct="1"/>
            <a:r>
              <a:rPr lang="ru-RU" b="1" smtClean="0"/>
              <a:t>Вариант – 2</a:t>
            </a:r>
          </a:p>
          <a:p>
            <a:pPr eaLnBrk="1" hangingPunct="1"/>
            <a:r>
              <a:rPr lang="ru-RU" smtClean="0"/>
              <a:t>Ответы записать на листочках</a:t>
            </a:r>
            <a:br>
              <a:rPr lang="ru-RU" smtClean="0"/>
            </a:br>
            <a:r>
              <a:rPr lang="ru-RU" smtClean="0">
                <a:hlinkClick r:id="rId2" action="ppaction://hlinkfile"/>
              </a:rPr>
              <a:t>Приложение к тесту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</a:rPr>
              <a:t>Проверка</a:t>
            </a:r>
          </a:p>
        </p:txBody>
      </p:sp>
      <p:graphicFrame>
        <p:nvGraphicFramePr>
          <p:cNvPr id="10288" name="Group 48"/>
          <p:cNvGraphicFramePr>
            <a:graphicFrameLocks noGrp="1"/>
          </p:cNvGraphicFramePr>
          <p:nvPr>
            <p:ph sz="half" idx="2"/>
          </p:nvPr>
        </p:nvGraphicFramePr>
        <p:xfrm>
          <a:off x="1692275" y="1600200"/>
          <a:ext cx="6994525" cy="4525963"/>
        </p:xfrm>
        <a:graphic>
          <a:graphicData uri="http://schemas.openxmlformats.org/drawingml/2006/table">
            <a:tbl>
              <a:tblPr/>
              <a:tblGrid>
                <a:gridCol w="1165225"/>
                <a:gridCol w="1166813"/>
                <a:gridCol w="1165225"/>
                <a:gridCol w="1165225"/>
                <a:gridCol w="1166812"/>
                <a:gridCol w="1165225"/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543</Words>
  <Application>Microsoft Office PowerPoint</Application>
  <PresentationFormat>Экран (4:3)</PresentationFormat>
  <Paragraphs>112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Оформление по умолчанию</vt:lpstr>
      <vt:lpstr>Microsoft Equation 3.0</vt:lpstr>
      <vt:lpstr>Урок по алгебре в 11 классе</vt:lpstr>
      <vt:lpstr>Урок 1 Тема: Решение иррациональных уравнений </vt:lpstr>
      <vt:lpstr>Типология урока: Урок типовых задач. Основные этапы урока.</vt:lpstr>
      <vt:lpstr>Проверка д/з</vt:lpstr>
      <vt:lpstr>Работа на доске</vt:lpstr>
      <vt:lpstr>Устная работа с классом</vt:lpstr>
      <vt:lpstr>Слайд 7</vt:lpstr>
      <vt:lpstr>Тест </vt:lpstr>
      <vt:lpstr>Проверка</vt:lpstr>
      <vt:lpstr>Слайд 10</vt:lpstr>
      <vt:lpstr>Работа по учебнику</vt:lpstr>
      <vt:lpstr>2 урок Решение систем уравнений</vt:lpstr>
      <vt:lpstr>Устно </vt:lpstr>
      <vt:lpstr>Работа с учебником</vt:lpstr>
      <vt:lpstr>Проверочная работа</vt:lpstr>
      <vt:lpstr>Слайд 16</vt:lpstr>
      <vt:lpstr>Продолжите фразу</vt:lpstr>
      <vt:lpstr>Литература</vt:lpstr>
      <vt:lpstr>Слайд 19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алгебре в 11 классе</dc:title>
  <dc:creator>12121212</dc:creator>
  <cp:lastModifiedBy>Компьютер</cp:lastModifiedBy>
  <cp:revision>12</cp:revision>
  <dcterms:created xsi:type="dcterms:W3CDTF">2006-11-19T11:25:28Z</dcterms:created>
  <dcterms:modified xsi:type="dcterms:W3CDTF">2014-12-25T18:47:34Z</dcterms:modified>
</cp:coreProperties>
</file>