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5" r:id="rId7"/>
    <p:sldId id="266" r:id="rId8"/>
    <p:sldId id="262" r:id="rId9"/>
    <p:sldId id="267" r:id="rId10"/>
    <p:sldId id="268" r:id="rId11"/>
    <p:sldId id="264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8E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9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5" Type="http://schemas.openxmlformats.org/officeDocument/2006/relationships/image" Target="../media/image3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" Type="http://schemas.openxmlformats.org/officeDocument/2006/relationships/image" Target="../media/image43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6B70C8-CE94-46F0-83AA-04ED4F1FFC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3.gif"/><Relationship Id="rId5" Type="http://schemas.openxmlformats.org/officeDocument/2006/relationships/image" Target="../media/image52.gif"/><Relationship Id="rId4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3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12" Type="http://schemas.openxmlformats.org/officeDocument/2006/relationships/oleObject" Target="../embeddings/oleObject62.bin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7.jpe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5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5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9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image" Target="../media/image38.gif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200400"/>
            <a:ext cx="8136904" cy="1600200"/>
          </a:xfrm>
        </p:spPr>
        <p:txBody>
          <a:bodyPr>
            <a:normAutofit fontScale="92500" lnSpcReduction="20000"/>
          </a:bodyPr>
          <a:lstStyle/>
          <a:p>
            <a:pPr indent="354013" algn="l">
              <a:buFont typeface="Wingdings" pitchFamily="2" charset="2"/>
              <a:buChar char="Ø"/>
            </a:pPr>
            <a:r>
              <a:rPr lang="ru-RU" dirty="0" smtClean="0"/>
              <a:t>Объем и его измерения</a:t>
            </a:r>
          </a:p>
          <a:p>
            <a:pPr indent="354013" algn="l">
              <a:buFont typeface="Wingdings" pitchFamily="2" charset="2"/>
              <a:buChar char="Ø"/>
            </a:pPr>
            <a:r>
              <a:rPr lang="ru-RU" dirty="0" smtClean="0"/>
              <a:t>Формулы объема многогранников и тел вращения </a:t>
            </a:r>
          </a:p>
          <a:p>
            <a:pPr indent="354013" algn="l">
              <a:buFont typeface="Wingdings" pitchFamily="2" charset="2"/>
              <a:buChar char="Ø"/>
            </a:pPr>
            <a:r>
              <a:rPr lang="ru-RU" dirty="0" smtClean="0"/>
              <a:t>Формулы площади поверхности цилиндра, конуса</a:t>
            </a:r>
          </a:p>
          <a:p>
            <a:pPr indent="354013" algn="l">
              <a:buFont typeface="Wingdings" pitchFamily="2" charset="2"/>
              <a:buChar char="Ø"/>
            </a:pPr>
            <a:r>
              <a:rPr lang="ru-RU" dirty="0" smtClean="0"/>
              <a:t>Подобие тел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Измерения в геометрии</a:t>
            </a:r>
            <a:endParaRPr lang="ru-RU" b="1" dirty="0"/>
          </a:p>
        </p:txBody>
      </p:sp>
      <p:pic>
        <p:nvPicPr>
          <p:cNvPr id="2050" name="Picture 2" descr="C:\Irinka\Animashki\Матем фигуры\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800200" cy="138581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188640"/>
            <a:ext cx="286551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Задача №</a:t>
            </a:r>
            <a:r>
              <a:rPr lang="en-US" dirty="0" smtClean="0">
                <a:latin typeface="Cambria" pitchFamily="18" charset="0"/>
              </a:rPr>
              <a:t>9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5760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Боковые ребра наклонной треугольной призмы равны 15 м, а расстояния между содержащими их параллельными прямыми 26 м, 25 м и 17 м. Найдите объем призмы.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980728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Дано: </a:t>
            </a:r>
          </a:p>
          <a:p>
            <a:pPr algn="ctr"/>
            <a:r>
              <a:rPr lang="ru-RU" dirty="0" smtClean="0"/>
              <a:t>Треугольная призма</a:t>
            </a:r>
          </a:p>
          <a:p>
            <a:pPr algn="ctr"/>
            <a:r>
              <a:rPr lang="en-US" dirty="0" smtClean="0"/>
              <a:t>A</a:t>
            </a:r>
            <a:r>
              <a:rPr lang="ru-RU" dirty="0" smtClean="0"/>
              <a:t>В</a:t>
            </a:r>
            <a:r>
              <a:rPr lang="en-US" dirty="0" smtClean="0"/>
              <a:t>=</a:t>
            </a:r>
            <a:r>
              <a:rPr lang="ru-RU" dirty="0" smtClean="0"/>
              <a:t> 26м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BC=25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м;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=17м 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/>
              <a:t>AA</a:t>
            </a:r>
            <a:r>
              <a:rPr lang="en-US" baseline="-25000" dirty="0" smtClean="0"/>
              <a:t>1</a:t>
            </a:r>
            <a:r>
              <a:rPr lang="en-US" dirty="0" smtClean="0"/>
              <a:t>=h=15</a:t>
            </a:r>
            <a:r>
              <a:rPr lang="ru-RU" dirty="0" smtClean="0"/>
              <a:t>м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/>
              <a:t>Найти</a:t>
            </a:r>
            <a:r>
              <a:rPr lang="ru-RU" dirty="0" smtClean="0"/>
              <a:t>: </a:t>
            </a:r>
            <a:r>
              <a:rPr lang="en-US" dirty="0" smtClean="0"/>
              <a:t>V</a:t>
            </a:r>
            <a:r>
              <a:rPr lang="ru-RU" dirty="0" smtClean="0"/>
              <a:t> – объем призмы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2564904"/>
            <a:ext cx="136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33569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Формула объема призмы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378904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По формуле Герона найдем площадь основания</a:t>
            </a:r>
            <a:endParaRPr lang="ru-RU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203848" y="3284984"/>
          <a:ext cx="1792288" cy="554038"/>
        </p:xfrm>
        <a:graphic>
          <a:graphicData uri="http://schemas.openxmlformats.org/presentationml/2006/ole">
            <p:oleObj spid="_x0000_s25602" name="Формула" r:id="rId3" imgW="736560" imgH="228600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6588224" y="6237312"/>
          <a:ext cx="1925637" cy="373063"/>
        </p:xfrm>
        <a:graphic>
          <a:graphicData uri="http://schemas.openxmlformats.org/presentationml/2006/ole">
            <p:oleObj spid="_x0000_s25603" name="Формула" r:id="rId4" imgW="1054080" imgH="203040" progId="Equation.3">
              <p:embed/>
            </p:oleObj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179512" y="443711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Найдем периметр треугольника </a:t>
            </a:r>
            <a:r>
              <a:rPr lang="en-US" dirty="0" smtClean="0"/>
              <a:t>ABC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179512" y="5013176"/>
            <a:ext cx="111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ru-RU" dirty="0" smtClean="0"/>
              <a:t>. Тогда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179512" y="566124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Найдем объем призмы по формуле</a:t>
            </a:r>
            <a:endParaRPr lang="ru-RU" dirty="0"/>
          </a:p>
        </p:txBody>
      </p:sp>
      <p:graphicFrame>
        <p:nvGraphicFramePr>
          <p:cNvPr id="24597" name="Object 6"/>
          <p:cNvGraphicFramePr>
            <a:graphicFrameLocks noChangeAspect="1"/>
          </p:cNvGraphicFramePr>
          <p:nvPr/>
        </p:nvGraphicFramePr>
        <p:xfrm>
          <a:off x="4427984" y="5661248"/>
          <a:ext cx="1584176" cy="489706"/>
        </p:xfrm>
        <a:graphic>
          <a:graphicData uri="http://schemas.openxmlformats.org/presentationml/2006/ole">
            <p:oleObj spid="_x0000_s25614" name="Формула" r:id="rId5" imgW="736560" imgH="228600" progId="Equation.3">
              <p:embed/>
            </p:oleObj>
          </a:graphicData>
        </a:graphic>
      </p:graphicFrame>
      <p:graphicFrame>
        <p:nvGraphicFramePr>
          <p:cNvPr id="24598" name="Object 6"/>
          <p:cNvGraphicFramePr>
            <a:graphicFrameLocks noChangeAspect="1"/>
          </p:cNvGraphicFramePr>
          <p:nvPr/>
        </p:nvGraphicFramePr>
        <p:xfrm>
          <a:off x="6084168" y="5733256"/>
          <a:ext cx="1757363" cy="384175"/>
        </p:xfrm>
        <a:graphic>
          <a:graphicData uri="http://schemas.openxmlformats.org/presentationml/2006/ole">
            <p:oleObj spid="_x0000_s25615" name="Формула" r:id="rId6" imgW="927000" imgH="203040" progId="Equation.3">
              <p:embed/>
            </p:oleObj>
          </a:graphicData>
        </a:graphic>
      </p:graphicFrame>
      <p:graphicFrame>
        <p:nvGraphicFramePr>
          <p:cNvPr id="24599" name="Object 6"/>
          <p:cNvGraphicFramePr>
            <a:graphicFrameLocks noChangeAspect="1"/>
          </p:cNvGraphicFramePr>
          <p:nvPr/>
        </p:nvGraphicFramePr>
        <p:xfrm>
          <a:off x="7812360" y="5733256"/>
          <a:ext cx="1179512" cy="384175"/>
        </p:xfrm>
        <a:graphic>
          <a:graphicData uri="http://schemas.openxmlformats.org/presentationml/2006/ole">
            <p:oleObj spid="_x0000_s25616" name="Формула" r:id="rId7" imgW="622080" imgH="203040" progId="Equation.3">
              <p:embed/>
            </p:oleObj>
          </a:graphicData>
        </a:graphic>
      </p:graphicFrame>
      <p:pic>
        <p:nvPicPr>
          <p:cNvPr id="25618" name="Picture 18" descr="http://i2.woman.ru/images/message/1/2/img_1239374f269333a72eb6f29020e301a0.png"/>
          <p:cNvPicPr>
            <a:picLocks noChangeAspect="1" noChangeArrowheads="1"/>
          </p:cNvPicPr>
          <p:nvPr/>
        </p:nvPicPr>
        <p:blipFill>
          <a:blip r:embed="rId8" cstate="print"/>
          <a:srcRect l="6113" r="6265" b="5042"/>
          <a:stretch>
            <a:fillRect/>
          </a:stretch>
        </p:blipFill>
        <p:spPr bwMode="auto">
          <a:xfrm>
            <a:off x="1331640" y="1484784"/>
            <a:ext cx="1584176" cy="1864896"/>
          </a:xfrm>
          <a:prstGeom prst="rect">
            <a:avLst/>
          </a:prstGeom>
          <a:noFill/>
        </p:spPr>
      </p:pic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5580112" y="3645024"/>
          <a:ext cx="3312368" cy="515898"/>
        </p:xfrm>
        <a:graphic>
          <a:graphicData uri="http://schemas.openxmlformats.org/presentationml/2006/ole">
            <p:oleObj spid="_x0000_s25619" name="Формула" r:id="rId9" imgW="2222280" imgH="253800" progId="Equation.3">
              <p:embed/>
            </p:oleObj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4572000" y="4293096"/>
          <a:ext cx="1904728" cy="720080"/>
        </p:xfrm>
        <a:graphic>
          <a:graphicData uri="http://schemas.openxmlformats.org/presentationml/2006/ole">
            <p:oleObj spid="_x0000_s25620" name="Формула" r:id="rId10" imgW="1041120" imgH="393480" progId="Equation.3">
              <p:embed/>
            </p:oleObj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6588224" y="4293096"/>
          <a:ext cx="1296144" cy="681884"/>
        </p:xfrm>
        <a:graphic>
          <a:graphicData uri="http://schemas.openxmlformats.org/presentationml/2006/ole">
            <p:oleObj spid="_x0000_s25621" name="Формула" r:id="rId11" imgW="749160" imgH="393480" progId="Equation.3">
              <p:embed/>
            </p:oleObj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/>
        </p:nvGraphicFramePr>
        <p:xfrm>
          <a:off x="1115616" y="5013176"/>
          <a:ext cx="4421580" cy="504056"/>
        </p:xfrm>
        <a:graphic>
          <a:graphicData uri="http://schemas.openxmlformats.org/presentationml/2006/ole">
            <p:oleObj spid="_x0000_s25622" name="Формула" r:id="rId12" imgW="2222280" imgH="253800" progId="Equation.3">
              <p:embed/>
            </p:oleObj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5652120" y="4941168"/>
          <a:ext cx="1458401" cy="504056"/>
        </p:xfrm>
        <a:graphic>
          <a:graphicData uri="http://schemas.openxmlformats.org/presentationml/2006/ole">
            <p:oleObj spid="_x0000_s25623" name="Формула" r:id="rId13" imgW="660240" imgH="228600" progId="Equation.3">
              <p:embed/>
            </p:oleObj>
          </a:graphicData>
        </a:graphic>
      </p:graphicFrame>
      <p:graphicFrame>
        <p:nvGraphicFramePr>
          <p:cNvPr id="25624" name="Object 24"/>
          <p:cNvGraphicFramePr>
            <a:graphicFrameLocks noChangeAspect="1"/>
          </p:cNvGraphicFramePr>
          <p:nvPr/>
        </p:nvGraphicFramePr>
        <p:xfrm>
          <a:off x="7308304" y="5013176"/>
          <a:ext cx="1190292" cy="432048"/>
        </p:xfrm>
        <a:graphic>
          <a:graphicData uri="http://schemas.openxmlformats.org/presentationml/2006/ole">
            <p:oleObj spid="_x0000_s25624" name="Формула" r:id="rId14" imgW="558720" imgH="2030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>
                                            <p:subSp spid="_x0000_s2561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>
                                            <p:subSp spid="_x0000_s2561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>
                                            <p:subSp spid="_x0000_s2561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  <p:bldP spid="6" grpId="0" autoUpdateAnimBg="0"/>
      <p:bldP spid="8" grpId="0" autoUpdateAnimBg="0"/>
      <p:bldP spid="10" grpId="0" autoUpdateAnimBg="0"/>
      <p:bldP spid="56" grpId="0" autoUpdateAnimBg="0"/>
      <p:bldP spid="61" grpId="0" autoUpdateAnimBg="0"/>
      <p:bldP spid="7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79512" y="260648"/>
            <a:ext cx="8568952" cy="648370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Объём пирамиды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123728" y="4581128"/>
          <a:ext cx="4777479" cy="1512168"/>
        </p:xfrm>
        <a:graphic>
          <a:graphicData uri="http://schemas.openxmlformats.org/presentationml/2006/ole">
            <p:oleObj spid="_x0000_s4098" name="Equation" r:id="rId3" imgW="1244520" imgH="393480" progId="">
              <p:embed/>
            </p:oleObj>
          </a:graphicData>
        </a:graphic>
      </p:graphicFrame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51520" y="6093296"/>
            <a:ext cx="86409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S</a:t>
            </a:r>
            <a:r>
              <a:rPr lang="ru-RU" sz="2200" baseline="-25000" dirty="0" err="1"/>
              <a:t>осн</a:t>
            </a:r>
            <a:r>
              <a:rPr lang="ru-RU" sz="2200" baseline="-25000" dirty="0"/>
              <a:t>.</a:t>
            </a:r>
            <a:r>
              <a:rPr lang="ru-RU" sz="2200" dirty="0"/>
              <a:t> – площадь основания </a:t>
            </a:r>
            <a:r>
              <a:rPr lang="ru-RU" sz="2200" dirty="0" smtClean="0"/>
              <a:t>пирамиды,          </a:t>
            </a:r>
            <a:r>
              <a:rPr lang="en-US" sz="2200" i="1" dirty="0" smtClean="0">
                <a:latin typeface="Tahoma" pitchFamily="34" charset="0"/>
              </a:rPr>
              <a:t>H</a:t>
            </a:r>
            <a:r>
              <a:rPr lang="ru-RU" sz="2200" dirty="0" smtClean="0"/>
              <a:t> </a:t>
            </a:r>
            <a:r>
              <a:rPr lang="ru-RU" sz="2200" dirty="0"/>
              <a:t>– высота </a:t>
            </a:r>
            <a:r>
              <a:rPr lang="ru-RU" sz="2200" dirty="0" smtClean="0"/>
              <a:t>пирамиды</a:t>
            </a:r>
            <a:endParaRPr lang="ru-RU" sz="2200" dirty="0"/>
          </a:p>
        </p:txBody>
      </p:sp>
      <p:pic>
        <p:nvPicPr>
          <p:cNvPr id="4100" name="Picture 4" descr="http://wpcontent.answcdn.com/wikipedia/en/thumb/3/32/Mathematical_Pyramid.svg/250px-Mathematical_Pyramid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2341" y="0"/>
            <a:ext cx="3951659" cy="2592288"/>
          </a:xfrm>
          <a:prstGeom prst="rect">
            <a:avLst/>
          </a:prstGeom>
          <a:noFill/>
        </p:spPr>
      </p:pic>
      <p:pic>
        <p:nvPicPr>
          <p:cNvPr id="4108" name="Picture 12" descr="http://matematiku.narod.ru/images/stereom06.gif"/>
          <p:cNvPicPr>
            <a:picLocks noChangeAspect="1" noChangeArrowheads="1"/>
          </p:cNvPicPr>
          <p:nvPr/>
        </p:nvPicPr>
        <p:blipFill>
          <a:blip r:embed="rId5" cstate="print"/>
          <a:srcRect b="13061"/>
          <a:stretch>
            <a:fillRect/>
          </a:stretch>
        </p:blipFill>
        <p:spPr bwMode="auto">
          <a:xfrm>
            <a:off x="467544" y="404664"/>
            <a:ext cx="2113722" cy="2088232"/>
          </a:xfrm>
          <a:prstGeom prst="rect">
            <a:avLst/>
          </a:prstGeom>
          <a:noFill/>
        </p:spPr>
      </p:pic>
      <p:pic>
        <p:nvPicPr>
          <p:cNvPr id="4110" name="Picture 14" descr="http://godkosmicheskojjery.ru/gm/pir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1772816"/>
            <a:ext cx="2520280" cy="281929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188640"/>
            <a:ext cx="286551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Задача №</a:t>
            </a:r>
            <a:r>
              <a:rPr lang="ru-RU" dirty="0" smtClean="0">
                <a:latin typeface="Cambria" pitchFamily="18" charset="0"/>
              </a:rPr>
              <a:t>12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57606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Основание пирамиды - прямоугольник со сторонами 9 м и 12 м; все боковые ребра равны 12,5 м. Найдите объем пирамиды.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980728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Дано: </a:t>
            </a:r>
          </a:p>
          <a:p>
            <a:pPr algn="ctr"/>
            <a:r>
              <a:rPr lang="ru-RU" dirty="0" smtClean="0"/>
              <a:t>Прямоугольная пирамида</a:t>
            </a:r>
          </a:p>
          <a:p>
            <a:pPr algn="ctr"/>
            <a:r>
              <a:rPr lang="en-US" dirty="0" smtClean="0"/>
              <a:t>A</a:t>
            </a:r>
            <a:r>
              <a:rPr lang="ru-RU" dirty="0" smtClean="0"/>
              <a:t>В</a:t>
            </a:r>
            <a:r>
              <a:rPr lang="en-US" dirty="0" smtClean="0"/>
              <a:t>=</a:t>
            </a:r>
            <a:r>
              <a:rPr lang="ru-RU" dirty="0" smtClean="0"/>
              <a:t> 9м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BC=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12м;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2,5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/>
              <a:t>Найти</a:t>
            </a:r>
            <a:r>
              <a:rPr lang="ru-RU" dirty="0" smtClean="0"/>
              <a:t>: </a:t>
            </a:r>
          </a:p>
          <a:p>
            <a:pPr algn="ctr"/>
            <a:r>
              <a:rPr lang="en-US" dirty="0" smtClean="0"/>
              <a:t>V</a:t>
            </a:r>
            <a:r>
              <a:rPr lang="ru-RU" dirty="0" smtClean="0"/>
              <a:t> – объем пирамиды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2420888"/>
            <a:ext cx="136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299695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Формула объема пирамиды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371703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Найдем площадь основания</a:t>
            </a:r>
            <a:endParaRPr lang="ru-RU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779912" y="2780928"/>
          <a:ext cx="2070100" cy="954087"/>
        </p:xfrm>
        <a:graphic>
          <a:graphicData uri="http://schemas.openxmlformats.org/presentationml/2006/ole">
            <p:oleObj spid="_x0000_s26626" name="Формула" r:id="rId3" imgW="850680" imgH="393480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7092280" y="6237312"/>
          <a:ext cx="1785938" cy="373062"/>
        </p:xfrm>
        <a:graphic>
          <a:graphicData uri="http://schemas.openxmlformats.org/presentationml/2006/ole">
            <p:oleObj spid="_x0000_s26627" name="Формула" r:id="rId4" imgW="977760" imgH="203040" progId="Equation.3">
              <p:embed/>
            </p:oleObj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179512" y="443711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Найдем диагональ </a:t>
            </a:r>
            <a:r>
              <a:rPr lang="en-US" dirty="0" smtClean="0"/>
              <a:t>AC</a:t>
            </a:r>
            <a:r>
              <a:rPr lang="ru-RU" dirty="0" smtClean="0"/>
              <a:t> из </a:t>
            </a:r>
            <a:r>
              <a:rPr lang="ru-RU" dirty="0" err="1" smtClean="0"/>
              <a:t>треуг</a:t>
            </a:r>
            <a:r>
              <a:rPr lang="ru-RU" dirty="0" smtClean="0"/>
              <a:t>. </a:t>
            </a:r>
            <a:r>
              <a:rPr lang="en-US" dirty="0" smtClean="0"/>
              <a:t>ABC</a:t>
            </a:r>
            <a:endParaRPr lang="ru-RU" dirty="0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3635896" y="3717032"/>
          <a:ext cx="2232248" cy="572866"/>
        </p:xfrm>
        <a:graphic>
          <a:graphicData uri="http://schemas.openxmlformats.org/presentationml/2006/ole">
            <p:oleObj spid="_x0000_s26631" name="Формула" r:id="rId5" imgW="952200" imgH="228600" progId="Equation.3">
              <p:embed/>
            </p:oleObj>
          </a:graphicData>
        </a:graphic>
      </p:graphicFrame>
      <p:graphicFrame>
        <p:nvGraphicFramePr>
          <p:cNvPr id="26640" name="Object 19"/>
          <p:cNvGraphicFramePr>
            <a:graphicFrameLocks noChangeAspect="1"/>
          </p:cNvGraphicFramePr>
          <p:nvPr/>
        </p:nvGraphicFramePr>
        <p:xfrm>
          <a:off x="5868144" y="3789040"/>
          <a:ext cx="2763837" cy="411162"/>
        </p:xfrm>
        <a:graphic>
          <a:graphicData uri="http://schemas.openxmlformats.org/presentationml/2006/ole">
            <p:oleObj spid="_x0000_s26640" name="Формула" r:id="rId6" imgW="1231560" imgH="203040" progId="Equation.3">
              <p:embed/>
            </p:oleObj>
          </a:graphicData>
        </a:graphic>
      </p:graphicFrame>
      <p:graphicFrame>
        <p:nvGraphicFramePr>
          <p:cNvPr id="26641" name="Object 6"/>
          <p:cNvGraphicFramePr>
            <a:graphicFrameLocks noChangeAspect="1"/>
          </p:cNvGraphicFramePr>
          <p:nvPr/>
        </p:nvGraphicFramePr>
        <p:xfrm>
          <a:off x="467544" y="5589240"/>
          <a:ext cx="1728192" cy="796505"/>
        </p:xfrm>
        <a:graphic>
          <a:graphicData uri="http://schemas.openxmlformats.org/presentationml/2006/ole">
            <p:oleObj spid="_x0000_s26641" name="Формула" r:id="rId7" imgW="850680" imgH="393480" progId="Equation.3">
              <p:embed/>
            </p:oleObj>
          </a:graphicData>
        </a:graphic>
      </p:graphicFrame>
      <p:graphicFrame>
        <p:nvGraphicFramePr>
          <p:cNvPr id="26642" name="Object 6"/>
          <p:cNvGraphicFramePr>
            <a:graphicFrameLocks noChangeAspect="1"/>
          </p:cNvGraphicFramePr>
          <p:nvPr/>
        </p:nvGraphicFramePr>
        <p:xfrm>
          <a:off x="2267744" y="5517232"/>
          <a:ext cx="2503488" cy="954087"/>
        </p:xfrm>
        <a:graphic>
          <a:graphicData uri="http://schemas.openxmlformats.org/presentationml/2006/ole">
            <p:oleObj spid="_x0000_s26642" name="Формула" r:id="rId8" imgW="1028520" imgH="393480" progId="Equation.3">
              <p:embed/>
            </p:oleObj>
          </a:graphicData>
        </a:graphic>
      </p:graphicFrame>
      <p:graphicFrame>
        <p:nvGraphicFramePr>
          <p:cNvPr id="26643" name="Object 6"/>
          <p:cNvGraphicFramePr>
            <a:graphicFrameLocks noChangeAspect="1"/>
          </p:cNvGraphicFramePr>
          <p:nvPr/>
        </p:nvGraphicFramePr>
        <p:xfrm>
          <a:off x="4788024" y="5589240"/>
          <a:ext cx="2664296" cy="930320"/>
        </p:xfrm>
        <a:graphic>
          <a:graphicData uri="http://schemas.openxmlformats.org/presentationml/2006/ole">
            <p:oleObj spid="_x0000_s26643" name="Формула" r:id="rId9" imgW="1193760" imgH="419040" progId="Equation.3">
              <p:embed/>
            </p:oleObj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1115616" y="1196752"/>
            <a:ext cx="1872208" cy="1656184"/>
            <a:chOff x="1371600" y="990600"/>
            <a:chExt cx="2819400" cy="2743200"/>
          </a:xfrm>
        </p:grpSpPr>
        <p:sp>
          <p:nvSpPr>
            <p:cNvPr id="31" name="TextBox 30"/>
            <p:cNvSpPr txBox="1"/>
            <p:nvPr/>
          </p:nvSpPr>
          <p:spPr>
            <a:xfrm>
              <a:off x="3200400" y="9906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96915" y="1467678"/>
              <a:ext cx="228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 rot="1262045">
              <a:off x="1875116" y="2006310"/>
              <a:ext cx="1741250" cy="101391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rot="16200000" flipH="1">
              <a:off x="2285083" y="2248138"/>
              <a:ext cx="1996888" cy="600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6200000" flipH="1">
              <a:off x="2949049" y="1584172"/>
              <a:ext cx="1089212" cy="4802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stCxn id="41" idx="0"/>
            </p:cNvCxnSpPr>
            <p:nvPr/>
          </p:nvCxnSpPr>
          <p:spPr>
            <a:xfrm rot="16200000" flipH="1" flipV="1">
              <a:off x="2335645" y="1626755"/>
              <a:ext cx="1295402" cy="4802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 flipV="1">
              <a:off x="2112818" y="1279712"/>
              <a:ext cx="1080655" cy="4840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0800000" flipV="1">
              <a:off x="1752600" y="1340224"/>
              <a:ext cx="1440873" cy="13312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Блок-схема: узел 40"/>
            <p:cNvSpPr/>
            <p:nvPr/>
          </p:nvSpPr>
          <p:spPr>
            <a:xfrm>
              <a:off x="3133436" y="1219200"/>
              <a:ext cx="180109" cy="12102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514600" y="2438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33528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10000" y="20574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371600" y="24384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 flipV="1">
              <a:off x="1752600" y="2362200"/>
              <a:ext cx="1981200" cy="304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6200000" flipH="1">
              <a:off x="1981200" y="1905000"/>
              <a:ext cx="1524000" cy="12192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5868144" y="299695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высота пирамиды </a:t>
            </a:r>
            <a:r>
              <a:rPr lang="en-US" dirty="0" smtClean="0"/>
              <a:t>SO</a:t>
            </a:r>
            <a:endParaRPr lang="ru-RU" dirty="0"/>
          </a:p>
        </p:txBody>
      </p:sp>
      <p:graphicFrame>
        <p:nvGraphicFramePr>
          <p:cNvPr id="49" name="Объект 48"/>
          <p:cNvGraphicFramePr>
            <a:graphicFrameLocks noChangeAspect="1"/>
          </p:cNvGraphicFramePr>
          <p:nvPr/>
        </p:nvGraphicFramePr>
        <p:xfrm>
          <a:off x="4283968" y="4365104"/>
          <a:ext cx="2232248" cy="465052"/>
        </p:xfrm>
        <a:graphic>
          <a:graphicData uri="http://schemas.openxmlformats.org/presentationml/2006/ole">
            <p:oleObj spid="_x0000_s26644" name="Формула" r:id="rId10" imgW="1218960" imgH="253800" progId="Equation.3">
              <p:embed/>
            </p:oleObj>
          </a:graphicData>
        </a:graphic>
      </p:graphicFrame>
      <p:graphicFrame>
        <p:nvGraphicFramePr>
          <p:cNvPr id="26645" name="Object 21"/>
          <p:cNvGraphicFramePr>
            <a:graphicFrameLocks noChangeAspect="1"/>
          </p:cNvGraphicFramePr>
          <p:nvPr/>
        </p:nvGraphicFramePr>
        <p:xfrm>
          <a:off x="6332538" y="4425950"/>
          <a:ext cx="2805112" cy="458788"/>
        </p:xfrm>
        <a:graphic>
          <a:graphicData uri="http://schemas.openxmlformats.org/presentationml/2006/ole">
            <p:oleObj spid="_x0000_s26645" name="Формула" r:id="rId11" imgW="1752480" imgH="266400" progId="Equation.3">
              <p:embed/>
            </p:oleObj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51520" y="501317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ru-RU" dirty="0" smtClean="0"/>
              <a:t>. Найдем </a:t>
            </a:r>
            <a:r>
              <a:rPr lang="en-US" dirty="0" smtClean="0"/>
              <a:t>SO </a:t>
            </a:r>
            <a:r>
              <a:rPr lang="ru-RU" dirty="0" smtClean="0"/>
              <a:t>из </a:t>
            </a:r>
            <a:r>
              <a:rPr lang="ru-RU" dirty="0" err="1" smtClean="0"/>
              <a:t>треуг</a:t>
            </a:r>
            <a:r>
              <a:rPr lang="ru-RU" dirty="0" smtClean="0"/>
              <a:t>. </a:t>
            </a:r>
            <a:r>
              <a:rPr lang="en-US" dirty="0" smtClean="0"/>
              <a:t>AOS</a:t>
            </a:r>
            <a:endParaRPr lang="ru-RU" dirty="0"/>
          </a:p>
        </p:txBody>
      </p:sp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3394075" y="4941888"/>
          <a:ext cx="2139950" cy="465137"/>
        </p:xfrm>
        <a:graphic>
          <a:graphicData uri="http://schemas.openxmlformats.org/presentationml/2006/ole">
            <p:oleObj spid="_x0000_s26646" name="Формула" r:id="rId12" imgW="1168200" imgH="253800" progId="Equation.3">
              <p:embed/>
            </p:oleObj>
          </a:graphicData>
        </a:graphic>
      </p:graphicFrame>
      <p:graphicFrame>
        <p:nvGraphicFramePr>
          <p:cNvPr id="26647" name="Object 23"/>
          <p:cNvGraphicFramePr>
            <a:graphicFrameLocks noChangeAspect="1"/>
          </p:cNvGraphicFramePr>
          <p:nvPr/>
        </p:nvGraphicFramePr>
        <p:xfrm>
          <a:off x="5652120" y="4941168"/>
          <a:ext cx="3186112" cy="512763"/>
        </p:xfrm>
        <a:graphic>
          <a:graphicData uri="http://schemas.openxmlformats.org/presentationml/2006/ole">
            <p:oleObj spid="_x0000_s26647" name="Формула" r:id="rId13" imgW="1739880" imgH="27936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subSp spid="_x0000_s2662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2534">
                                            <p:subSp spid="_x0000_s26626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534">
                                            <p:subSp spid="_x0000_s26626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subSp spid="_x0000_s2663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3">
                                            <p:subSp spid="_x0000_s26631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3">
                                            <p:subSp spid="_x0000_s26631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subSp spid="_x0000_s2662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2541">
                                            <p:subSp spid="_x0000_s26627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2541">
                                            <p:subSp spid="_x0000_s26627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  <p:bldP spid="6" grpId="0" autoUpdateAnimBg="0"/>
      <p:bldP spid="8" grpId="0" autoUpdateAnimBg="0"/>
      <p:bldP spid="10" grpId="0" autoUpdateAnimBg="0"/>
      <p:bldP spid="70" grpId="0" autoUpdateAnimBg="0"/>
      <p:bldP spid="48" grpId="0" autoUpdateAnimBg="0"/>
      <p:bldP spid="5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188640"/>
            <a:ext cx="286551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Задача №</a:t>
            </a:r>
            <a:r>
              <a:rPr lang="en-US" dirty="0" smtClean="0">
                <a:latin typeface="Cambria" pitchFamily="18" charset="0"/>
              </a:rPr>
              <a:t>13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Основание пирамиды- равнобедренный треугольник со сторонами 6 см, 6 см и 8 см. Все боковые ребра равны 9 см. Найдите объем пирамиды.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980728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Дано: </a:t>
            </a:r>
          </a:p>
          <a:p>
            <a:pPr algn="ctr"/>
            <a:r>
              <a:rPr lang="ru-RU" dirty="0" smtClean="0"/>
              <a:t>Треугольная пирамида</a:t>
            </a:r>
          </a:p>
          <a:p>
            <a:pPr algn="ctr"/>
            <a:r>
              <a:rPr lang="en-US" dirty="0" smtClean="0"/>
              <a:t>A</a:t>
            </a:r>
            <a:r>
              <a:rPr lang="ru-RU" dirty="0" smtClean="0"/>
              <a:t>В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en-US" dirty="0" smtClean="0"/>
              <a:t>6</a:t>
            </a:r>
            <a:r>
              <a:rPr lang="ru-RU" dirty="0" smtClean="0"/>
              <a:t>м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BC=6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м;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AC=8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м;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/>
              <a:t>Найти</a:t>
            </a:r>
            <a:r>
              <a:rPr lang="ru-RU" dirty="0" smtClean="0"/>
              <a:t>: </a:t>
            </a:r>
          </a:p>
          <a:p>
            <a:pPr algn="ctr"/>
            <a:r>
              <a:rPr lang="en-US" dirty="0" smtClean="0"/>
              <a:t>V</a:t>
            </a:r>
            <a:r>
              <a:rPr lang="ru-RU" dirty="0" smtClean="0"/>
              <a:t> – объем пирамиды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1988840"/>
            <a:ext cx="136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249289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Формула объема пирамиды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292494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По формуле Герона найдем площадь основания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328498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Найдем периметр треугольника </a:t>
            </a:r>
            <a:r>
              <a:rPr lang="en-US" dirty="0" smtClean="0"/>
              <a:t>ABC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179512" y="3861048"/>
            <a:ext cx="111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ru-RU" dirty="0" smtClean="0"/>
              <a:t>. Тогда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179512" y="551723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7. Найдем объем пирамиды по формуле</a:t>
            </a:r>
            <a:endParaRPr lang="ru-RU" dirty="0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5580112" y="2780928"/>
          <a:ext cx="3312368" cy="515898"/>
        </p:xfrm>
        <a:graphic>
          <a:graphicData uri="http://schemas.openxmlformats.org/presentationml/2006/ole">
            <p:oleObj spid="_x0000_s28679" name="Формула" r:id="rId3" imgW="2222280" imgH="253800" progId="Equation.3">
              <p:embed/>
            </p:oleObj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4572000" y="3212976"/>
          <a:ext cx="1485900" cy="719138"/>
        </p:xfrm>
        <a:graphic>
          <a:graphicData uri="http://schemas.openxmlformats.org/presentationml/2006/ole">
            <p:oleObj spid="_x0000_s28680" name="Формула" r:id="rId4" imgW="812520" imgH="393480" progId="Equation.3">
              <p:embed/>
            </p:oleObj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6084168" y="3212976"/>
          <a:ext cx="1296144" cy="681884"/>
        </p:xfrm>
        <a:graphic>
          <a:graphicData uri="http://schemas.openxmlformats.org/presentationml/2006/ole">
            <p:oleObj spid="_x0000_s28681" name="Формула" r:id="rId5" imgW="749160" imgH="393480" progId="Equation.3">
              <p:embed/>
            </p:oleObj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/>
        </p:nvGraphicFramePr>
        <p:xfrm>
          <a:off x="1403648" y="3861048"/>
          <a:ext cx="3889375" cy="432048"/>
        </p:xfrm>
        <a:graphic>
          <a:graphicData uri="http://schemas.openxmlformats.org/presentationml/2006/ole">
            <p:oleObj spid="_x0000_s28682" name="Формула" r:id="rId6" imgW="1955520" imgH="253800" progId="Equation.3">
              <p:embed/>
            </p:oleObj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5292080" y="3861048"/>
          <a:ext cx="1739900" cy="360039"/>
        </p:xfrm>
        <a:graphic>
          <a:graphicData uri="http://schemas.openxmlformats.org/presentationml/2006/ole">
            <p:oleObj spid="_x0000_s28683" name="Формула" r:id="rId7" imgW="787320" imgH="241200" progId="Equation.3">
              <p:embed/>
            </p:oleObj>
          </a:graphicData>
        </a:graphic>
      </p:graphicFrame>
      <p:graphicFrame>
        <p:nvGraphicFramePr>
          <p:cNvPr id="28685" name="Object 6"/>
          <p:cNvGraphicFramePr>
            <a:graphicFrameLocks noChangeAspect="1"/>
          </p:cNvGraphicFramePr>
          <p:nvPr/>
        </p:nvGraphicFramePr>
        <p:xfrm>
          <a:off x="3419872" y="2348880"/>
          <a:ext cx="2520280" cy="648072"/>
        </p:xfrm>
        <a:graphic>
          <a:graphicData uri="http://schemas.openxmlformats.org/presentationml/2006/ole">
            <p:oleObj spid="_x0000_s28685" name="Формула" r:id="rId8" imgW="850680" imgH="39348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79512" y="436510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Найдем АО, радиус окружности</a:t>
            </a:r>
            <a:endParaRPr lang="ru-RU" dirty="0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3813175" y="4168775"/>
          <a:ext cx="1878013" cy="679450"/>
        </p:xfrm>
        <a:graphic>
          <a:graphicData uri="http://schemas.openxmlformats.org/presentationml/2006/ole">
            <p:oleObj spid="_x0000_s28686" name="Формула" r:id="rId9" imgW="1180800" imgH="431640" progId="Equation.3">
              <p:embed/>
            </p:oleObj>
          </a:graphicData>
        </a:graphic>
      </p:graphicFrame>
      <p:graphicFrame>
        <p:nvGraphicFramePr>
          <p:cNvPr id="28687" name="Object 15"/>
          <p:cNvGraphicFramePr>
            <a:graphicFrameLocks noChangeAspect="1"/>
          </p:cNvGraphicFramePr>
          <p:nvPr/>
        </p:nvGraphicFramePr>
        <p:xfrm>
          <a:off x="6929454" y="4214818"/>
          <a:ext cx="727075" cy="660400"/>
        </p:xfrm>
        <a:graphic>
          <a:graphicData uri="http://schemas.openxmlformats.org/presentationml/2006/ole">
            <p:oleObj spid="_x0000_s28687" name="Формула" r:id="rId10" imgW="457200" imgH="419040" progId="Equation.3">
              <p:embed/>
            </p:oleObj>
          </a:graphicData>
        </a:graphic>
      </p:graphicFrame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7715272" y="4214818"/>
          <a:ext cx="1292225" cy="660400"/>
        </p:xfrm>
        <a:graphic>
          <a:graphicData uri="http://schemas.openxmlformats.org/presentationml/2006/ole">
            <p:oleObj spid="_x0000_s28688" name="Формула" r:id="rId11" imgW="812520" imgH="419040" progId="Equation.3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79512" y="4941168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 Найдем высоту пирамиды </a:t>
            </a:r>
            <a:r>
              <a:rPr lang="en-US" dirty="0" smtClean="0"/>
              <a:t>SO </a:t>
            </a:r>
            <a:r>
              <a:rPr lang="ru-RU" dirty="0" smtClean="0"/>
              <a:t>из </a:t>
            </a:r>
            <a:r>
              <a:rPr lang="ru-RU" dirty="0" err="1" smtClean="0"/>
              <a:t>треуг</a:t>
            </a:r>
            <a:r>
              <a:rPr lang="ru-RU" dirty="0" smtClean="0"/>
              <a:t>.  </a:t>
            </a:r>
            <a:r>
              <a:rPr lang="en-US" dirty="0" smtClean="0"/>
              <a:t>ASO</a:t>
            </a:r>
            <a:endParaRPr lang="ru-RU" dirty="0"/>
          </a:p>
        </p:txBody>
      </p:sp>
      <p:graphicFrame>
        <p:nvGraphicFramePr>
          <p:cNvPr id="28689" name="Object 19"/>
          <p:cNvGraphicFramePr>
            <a:graphicFrameLocks noChangeAspect="1"/>
          </p:cNvGraphicFramePr>
          <p:nvPr/>
        </p:nvGraphicFramePr>
        <p:xfrm>
          <a:off x="5220072" y="4941168"/>
          <a:ext cx="3744416" cy="648072"/>
        </p:xfrm>
        <a:graphic>
          <a:graphicData uri="http://schemas.openxmlformats.org/presentationml/2006/ole">
            <p:oleObj spid="_x0000_s28689" name="Формула" r:id="rId12" imgW="2552400" imgH="533160" progId="Equation.3">
              <p:embed/>
            </p:oleObj>
          </a:graphicData>
        </a:graphic>
      </p:graphicFrame>
      <p:graphicFrame>
        <p:nvGraphicFramePr>
          <p:cNvPr id="28690" name="Object 6"/>
          <p:cNvGraphicFramePr>
            <a:graphicFrameLocks noChangeAspect="1"/>
          </p:cNvGraphicFramePr>
          <p:nvPr/>
        </p:nvGraphicFramePr>
        <p:xfrm>
          <a:off x="4499992" y="5373216"/>
          <a:ext cx="2232248" cy="647700"/>
        </p:xfrm>
        <a:graphic>
          <a:graphicData uri="http://schemas.openxmlformats.org/presentationml/2006/ole">
            <p:oleObj spid="_x0000_s28690" name="Формула" r:id="rId13" imgW="850680" imgH="393480" progId="Equation.3">
              <p:embed/>
            </p:oleObj>
          </a:graphicData>
        </a:graphic>
      </p:graphicFrame>
      <p:graphicFrame>
        <p:nvGraphicFramePr>
          <p:cNvPr id="28691" name="Object 6"/>
          <p:cNvGraphicFramePr>
            <a:graphicFrameLocks noChangeAspect="1"/>
          </p:cNvGraphicFramePr>
          <p:nvPr/>
        </p:nvGraphicFramePr>
        <p:xfrm>
          <a:off x="179512" y="5949280"/>
          <a:ext cx="2865438" cy="731837"/>
        </p:xfrm>
        <a:graphic>
          <a:graphicData uri="http://schemas.openxmlformats.org/presentationml/2006/ole">
            <p:oleObj spid="_x0000_s28691" name="Формула" r:id="rId14" imgW="1091880" imgH="444240" progId="Equation.3">
              <p:embed/>
            </p:oleObj>
          </a:graphicData>
        </a:graphic>
      </p:graphicFrame>
      <p:graphicFrame>
        <p:nvGraphicFramePr>
          <p:cNvPr id="28692" name="Object 6"/>
          <p:cNvGraphicFramePr>
            <a:graphicFrameLocks noChangeAspect="1"/>
          </p:cNvGraphicFramePr>
          <p:nvPr/>
        </p:nvGraphicFramePr>
        <p:xfrm>
          <a:off x="3347864" y="5949280"/>
          <a:ext cx="5570313" cy="731838"/>
        </p:xfrm>
        <a:graphic>
          <a:graphicData uri="http://schemas.openxmlformats.org/presentationml/2006/ole">
            <p:oleObj spid="_x0000_s28692" name="Формула" r:id="rId15" imgW="2946240" imgH="444240" progId="Equation.3">
              <p:embed/>
            </p:oleObj>
          </a:graphicData>
        </a:graphic>
      </p:graphicFrame>
      <p:grpSp>
        <p:nvGrpSpPr>
          <p:cNvPr id="43" name="Группа 42"/>
          <p:cNvGrpSpPr/>
          <p:nvPr/>
        </p:nvGrpSpPr>
        <p:grpSpPr>
          <a:xfrm>
            <a:off x="899592" y="836712"/>
            <a:ext cx="2088232" cy="1737484"/>
            <a:chOff x="899592" y="836712"/>
            <a:chExt cx="2088232" cy="1737484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1331640" y="908720"/>
              <a:ext cx="1296144" cy="1440160"/>
              <a:chOff x="1259632" y="1556792"/>
              <a:chExt cx="1296144" cy="1440160"/>
            </a:xfrm>
          </p:grpSpPr>
          <p:pic>
            <p:nvPicPr>
              <p:cNvPr id="23" name="Picture 10" descr="http://im2-tub-ru.yandex.net/i?id=136592453-25-72&amp;n=21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1259632" y="1556792"/>
                <a:ext cx="1247775" cy="1428750"/>
              </a:xfrm>
              <a:prstGeom prst="rect">
                <a:avLst/>
              </a:prstGeom>
              <a:noFill/>
            </p:spPr>
          </p:pic>
          <p:sp>
            <p:nvSpPr>
              <p:cNvPr id="24" name="Овал 23"/>
              <p:cNvSpPr/>
              <p:nvPr/>
            </p:nvSpPr>
            <p:spPr>
              <a:xfrm>
                <a:off x="1259632" y="2204864"/>
                <a:ext cx="1296144" cy="792088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1331640" y="2636912"/>
                <a:ext cx="648072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1547664" y="83671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endParaRPr lang="ru-RU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9168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195736" y="220486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627784" y="155679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99592" y="18448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</p:grpSp>
      <p:graphicFrame>
        <p:nvGraphicFramePr>
          <p:cNvPr id="28693" name="Object 21"/>
          <p:cNvGraphicFramePr>
            <a:graphicFrameLocks noChangeAspect="1"/>
          </p:cNvGraphicFramePr>
          <p:nvPr/>
        </p:nvGraphicFramePr>
        <p:xfrm>
          <a:off x="5715008" y="4214818"/>
          <a:ext cx="1150937" cy="658813"/>
        </p:xfrm>
        <a:graphic>
          <a:graphicData uri="http://schemas.openxmlformats.org/presentationml/2006/ole">
            <p:oleObj spid="_x0000_s28693" name="Формула" r:id="rId17" imgW="723600" imgH="4190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  <p:bldP spid="6" grpId="0" autoUpdateAnimBg="0"/>
      <p:bldP spid="8" grpId="0" autoUpdateAnimBg="0"/>
      <p:bldP spid="10" grpId="0" autoUpdateAnimBg="0"/>
      <p:bldP spid="56" grpId="0" autoUpdateAnimBg="0"/>
      <p:bldP spid="61" grpId="0" autoUpdateAnimBg="0"/>
      <p:bldP spid="70" grpId="0" autoUpdateAnimBg="0"/>
      <p:bldP spid="28" grpId="0" autoUpdateAnimBg="0"/>
      <p:bldP spid="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260648"/>
            <a:ext cx="5169768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Объем и его измерения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124744"/>
            <a:ext cx="6696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3600" dirty="0" smtClean="0"/>
              <a:t>План занятия</a:t>
            </a:r>
          </a:p>
          <a:p>
            <a:pPr marL="342900" indent="-342900" algn="ctr"/>
            <a:endParaRPr lang="ru-RU" sz="2800" dirty="0" smtClean="0"/>
          </a:p>
          <a:p>
            <a:pPr marL="342900" indent="-342900">
              <a:buAutoNum type="arabicPeriod"/>
            </a:pPr>
            <a:r>
              <a:rPr lang="ru-RU" sz="3200" dirty="0" smtClean="0"/>
              <a:t>Понятие объема</a:t>
            </a:r>
          </a:p>
          <a:p>
            <a:pPr marL="342900" indent="-342900">
              <a:buAutoNum type="arabicPeriod"/>
            </a:pPr>
            <a:endParaRPr lang="ru-RU" sz="3200" dirty="0" smtClean="0"/>
          </a:p>
          <a:p>
            <a:pPr marL="342900" indent="-342900">
              <a:buAutoNum type="arabicPeriod"/>
            </a:pPr>
            <a:r>
              <a:rPr lang="ru-RU" sz="3200" dirty="0" smtClean="0"/>
              <a:t>Объем параллелепипеда</a:t>
            </a:r>
          </a:p>
          <a:p>
            <a:pPr marL="342900" indent="-342900">
              <a:buAutoNum type="arabicPeriod"/>
            </a:pPr>
            <a:endParaRPr lang="ru-RU" sz="3200" dirty="0" smtClean="0"/>
          </a:p>
          <a:p>
            <a:pPr marL="342900" indent="-342900">
              <a:buAutoNum type="arabicPeriod"/>
            </a:pPr>
            <a:r>
              <a:rPr lang="ru-RU" sz="3200" dirty="0" smtClean="0"/>
              <a:t>Объем призмы</a:t>
            </a:r>
          </a:p>
          <a:p>
            <a:pPr marL="342900" indent="-342900">
              <a:buAutoNum type="arabicPeriod"/>
            </a:pPr>
            <a:endParaRPr lang="ru-RU" sz="3200" dirty="0" smtClean="0"/>
          </a:p>
          <a:p>
            <a:pPr marL="342900" indent="-342900">
              <a:buAutoNum type="arabicPeriod"/>
            </a:pPr>
            <a:r>
              <a:rPr lang="ru-RU" sz="3200" dirty="0" smtClean="0"/>
              <a:t>Объем пирамиды</a:t>
            </a:r>
            <a:endParaRPr lang="ru-RU" sz="3200" dirty="0"/>
          </a:p>
        </p:txBody>
      </p:sp>
      <p:pic>
        <p:nvPicPr>
          <p:cNvPr id="1026" name="Picture 2" descr="C:\Irinka\Animashki\Матем фигуры\4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861048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0"/>
            <a:ext cx="56505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Понятие объема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0032" y="1052736"/>
            <a:ext cx="3960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Любое тело в пространстве обладает </a:t>
            </a:r>
            <a:r>
              <a:rPr lang="ru-RU" sz="2400" b="1" dirty="0" smtClean="0">
                <a:solidFill>
                  <a:srgbClr val="C00000"/>
                </a:solidFill>
              </a:rPr>
              <a:t>объемом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124744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Любая фигура на плоскости имеет свою </a:t>
            </a:r>
            <a:r>
              <a:rPr lang="ru-RU" sz="2400" b="1" dirty="0" smtClean="0">
                <a:solidFill>
                  <a:srgbClr val="C00000"/>
                </a:solidFill>
              </a:rPr>
              <a:t>площадь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916832"/>
            <a:ext cx="439248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en-US" dirty="0" smtClean="0">
                <a:latin typeface="Arial" charset="0"/>
              </a:rPr>
              <a:t>S</a:t>
            </a:r>
            <a:r>
              <a:rPr lang="ru-RU" dirty="0" smtClean="0">
                <a:latin typeface="Arial" charset="0"/>
              </a:rPr>
              <a:t> – это положительная величина, численное значение которой обладает следующими свойствами: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996952"/>
            <a:ext cx="439248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Равные фигуры имеют равные площади</a:t>
            </a:r>
            <a:endParaRPr lang="ru-RU" sz="1600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1916832"/>
            <a:ext cx="4320480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en-US" dirty="0" smtClean="0">
                <a:latin typeface="Arial" charset="0"/>
              </a:rPr>
              <a:t>V</a:t>
            </a:r>
            <a:r>
              <a:rPr lang="ru-RU" dirty="0" smtClean="0">
                <a:latin typeface="Arial" charset="0"/>
              </a:rPr>
              <a:t> – это положительная величина, численное значение которой обладает следующими свойствами: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933056"/>
            <a:ext cx="446449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Если фигура, составлена из нескольких фигур, то её площадь равна сумме площадей этих фигур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013176"/>
            <a:ext cx="4392488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ru-RU" dirty="0" smtClean="0">
                <a:solidFill>
                  <a:srgbClr val="006600"/>
                </a:solidFill>
                <a:latin typeface="Arial" charset="0"/>
              </a:rPr>
              <a:t>В качестве единицы измерения площади обычно берут квадрат со стороной равной единице измерения отрезков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3140968"/>
            <a:ext cx="421297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ru-RU" dirty="0" smtClean="0">
                <a:solidFill>
                  <a:srgbClr val="FF0000"/>
                </a:solidFill>
                <a:latin typeface="Arial" charset="0"/>
              </a:rPr>
              <a:t>Равные тела имеют равные объемы</a:t>
            </a:r>
            <a:endParaRPr lang="ru-RU" sz="1600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3933056"/>
            <a:ext cx="421297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Если тело разбито на части, то объем равен сумме объемов этих частей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5373216"/>
            <a:ext cx="414096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lang="ru-RU" dirty="0" smtClean="0">
                <a:solidFill>
                  <a:srgbClr val="006600"/>
                </a:solidFill>
                <a:latin typeface="Arial" charset="0"/>
              </a:rPr>
              <a:t>Объем куба, ребро которого равно единице длины, равен единице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54868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Часть пространства, занимаемого геометрическим телом , называется </a:t>
            </a:r>
            <a:r>
              <a:rPr lang="ru-RU" b="1" i="1" dirty="0" smtClean="0">
                <a:solidFill>
                  <a:srgbClr val="CC0000"/>
                </a:solidFill>
              </a:rPr>
              <a:t>объемом </a:t>
            </a:r>
            <a:r>
              <a:rPr lang="ru-RU" b="1" dirty="0" smtClean="0">
                <a:solidFill>
                  <a:srgbClr val="000000"/>
                </a:solidFill>
              </a:rPr>
              <a:t>этого тела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568952" cy="64837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Объём прямоугольного параллелепипеда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9024" y="908720"/>
            <a:ext cx="80294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u="sng" dirty="0" smtClean="0">
                <a:solidFill>
                  <a:srgbClr val="C00000"/>
                </a:solidFill>
              </a:rPr>
              <a:t>Теорема: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Объём прямоугольного параллелепипеда равен произведению трёх его измерений.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 </a:t>
            </a:r>
            <a:r>
              <a:rPr lang="en-US" sz="2400" dirty="0" err="1" smtClean="0"/>
              <a:t>a,b,c</a:t>
            </a:r>
            <a:r>
              <a:rPr lang="en-US" sz="2400" dirty="0" smtClean="0"/>
              <a:t> – </a:t>
            </a:r>
            <a:r>
              <a:rPr lang="ru-RU" sz="2400" dirty="0" smtClean="0"/>
              <a:t>измерения прямоугольного параллелепипеда.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2204864"/>
            <a:ext cx="3312368" cy="7571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>
                <a:solidFill>
                  <a:srgbClr val="FF0000"/>
                </a:solidFill>
              </a:rPr>
              <a:t>V = </a:t>
            </a:r>
            <a:r>
              <a:rPr lang="en-US" sz="5400" dirty="0" err="1" smtClean="0">
                <a:solidFill>
                  <a:srgbClr val="FF0000"/>
                </a:solidFill>
              </a:rPr>
              <a:t>abc</a:t>
            </a:r>
            <a:endParaRPr lang="ru-RU" sz="5400" dirty="0" smtClean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5661248"/>
            <a:ext cx="3849131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V = </a:t>
            </a:r>
            <a:r>
              <a:rPr lang="en-US" sz="5400" dirty="0" err="1" smtClean="0">
                <a:solidFill>
                  <a:srgbClr val="FF0000"/>
                </a:solidFill>
              </a:rPr>
              <a:t>abc</a:t>
            </a:r>
            <a:r>
              <a:rPr lang="en-US" sz="5400" dirty="0" smtClean="0">
                <a:solidFill>
                  <a:srgbClr val="FF0000"/>
                </a:solidFill>
              </a:rPr>
              <a:t>=</a:t>
            </a:r>
            <a:r>
              <a:rPr lang="en-US" sz="5400" dirty="0" err="1" smtClean="0">
                <a:solidFill>
                  <a:srgbClr val="FF0000"/>
                </a:solidFill>
              </a:rPr>
              <a:t>Sh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725144"/>
            <a:ext cx="821126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u="sng" dirty="0" smtClean="0">
                <a:solidFill>
                  <a:srgbClr val="C00000"/>
                </a:solidFill>
              </a:rPr>
              <a:t>Следствие :</a:t>
            </a:r>
            <a:r>
              <a:rPr lang="ru-RU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объём прямоугольного параллелепипеда равен произведению площади основания на высоту.</a:t>
            </a:r>
          </a:p>
        </p:txBody>
      </p:sp>
      <p:pic>
        <p:nvPicPr>
          <p:cNvPr id="3074" name="Picture 2" descr="C:\Irinka\Animashki\Матем фигуры\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068960"/>
            <a:ext cx="1872208" cy="1684987"/>
          </a:xfrm>
          <a:prstGeom prst="rect">
            <a:avLst/>
          </a:prstGeom>
          <a:noFill/>
        </p:spPr>
      </p:pic>
      <p:grpSp>
        <p:nvGrpSpPr>
          <p:cNvPr id="12" name="Группа 11"/>
          <p:cNvGrpSpPr/>
          <p:nvPr/>
        </p:nvGrpSpPr>
        <p:grpSpPr>
          <a:xfrm>
            <a:off x="467544" y="2204864"/>
            <a:ext cx="3312368" cy="2304256"/>
            <a:chOff x="1259632" y="1268760"/>
            <a:chExt cx="4536504" cy="3600400"/>
          </a:xfrm>
        </p:grpSpPr>
        <p:pic>
          <p:nvPicPr>
            <p:cNvPr id="3076" name="Picture 4" descr="http://900igr.net/datas/geometrija/Prjamougolnyj-parallelepiped-5-klass/0013-013-Obem-prjamougolnogo-parallelepipeda.jpg"/>
            <p:cNvPicPr>
              <a:picLocks noChangeAspect="1" noChangeArrowheads="1"/>
            </p:cNvPicPr>
            <p:nvPr/>
          </p:nvPicPr>
          <p:blipFill>
            <a:blip r:embed="rId3" cstate="print"/>
            <a:srcRect t="60976"/>
            <a:stretch>
              <a:fillRect/>
            </a:stretch>
          </p:blipFill>
          <p:spPr bwMode="auto">
            <a:xfrm>
              <a:off x="1259632" y="3717032"/>
              <a:ext cx="4536504" cy="1152128"/>
            </a:xfrm>
            <a:prstGeom prst="rect">
              <a:avLst/>
            </a:prstGeom>
            <a:noFill/>
          </p:spPr>
        </p:pic>
        <p:pic>
          <p:nvPicPr>
            <p:cNvPr id="3078" name="Picture 6" descr="http://900igr.net/datas/geometrija/Prjamougolnyj-parallelepiped-5-klass/0012-012-Prjamougolnyj-parallelepiped-5-klass.jpg"/>
            <p:cNvPicPr>
              <a:picLocks noChangeAspect="1" noChangeArrowheads="1"/>
            </p:cNvPicPr>
            <p:nvPr/>
          </p:nvPicPr>
          <p:blipFill>
            <a:blip r:embed="rId4" cstate="print"/>
            <a:srcRect r="10000" b="35238"/>
            <a:stretch>
              <a:fillRect/>
            </a:stretch>
          </p:blipFill>
          <p:spPr bwMode="auto">
            <a:xfrm>
              <a:off x="1259632" y="1268760"/>
              <a:ext cx="4536504" cy="244827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63" name="Picture 11" descr="picture"/>
          <p:cNvPicPr preferRelativeResize="0">
            <a:picLocks noGrp="1" noChangeArrowheads="1"/>
          </p:cNvPicPr>
          <p:nvPr>
            <p:ph sz="half" idx="2"/>
          </p:nvPr>
        </p:nvPicPr>
        <p:blipFill>
          <a:blip r:embed="rId2" cstate="print"/>
          <a:srcRect l="69492" t="28358" b="8957"/>
          <a:stretch>
            <a:fillRect/>
          </a:stretch>
        </p:blipFill>
        <p:spPr>
          <a:xfrm>
            <a:off x="6156176" y="2132856"/>
            <a:ext cx="2592288" cy="3024336"/>
          </a:xfrm>
          <a:solidFill>
            <a:srgbClr val="FFFFFF"/>
          </a:solidFill>
          <a:ln>
            <a:solidFill>
              <a:srgbClr val="000000"/>
            </a:solidFill>
            <a:rou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248472" cy="64807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Найдите объем тела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30120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а) 160дм</a:t>
            </a:r>
            <a:r>
              <a:rPr lang="ru-RU" sz="3200" b="1" baseline="30000" dirty="0" smtClean="0"/>
              <a:t>3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422108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б)6120см</a:t>
            </a:r>
            <a:r>
              <a:rPr lang="ru-RU" sz="3200" b="1" baseline="30000" dirty="0" smtClean="0"/>
              <a:t>3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588224" y="5373216"/>
            <a:ext cx="2412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В)186дм</a:t>
            </a:r>
            <a:r>
              <a:rPr lang="ru-RU" sz="3200" b="1" baseline="30000" dirty="0" smtClean="0"/>
              <a:t>3</a:t>
            </a:r>
            <a:endParaRPr lang="ru-RU" sz="3200" b="1" dirty="0"/>
          </a:p>
        </p:txBody>
      </p:sp>
      <p:pic>
        <p:nvPicPr>
          <p:cNvPr id="10" name="Picture 11" descr="picture"/>
          <p:cNvPicPr preferRelativeResize="0">
            <a:picLocks noChangeArrowheads="1"/>
          </p:cNvPicPr>
          <p:nvPr/>
        </p:nvPicPr>
        <p:blipFill>
          <a:blip r:embed="rId2" cstate="print"/>
          <a:srcRect t="7463" r="73827" b="31518"/>
          <a:stretch>
            <a:fillRect/>
          </a:stretch>
        </p:blipFill>
        <p:spPr>
          <a:xfrm>
            <a:off x="251520" y="2204864"/>
            <a:ext cx="2223864" cy="294394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</p:pic>
      <p:pic>
        <p:nvPicPr>
          <p:cNvPr id="11" name="Picture 11" descr="picture"/>
          <p:cNvPicPr preferRelativeResize="0">
            <a:picLocks noChangeArrowheads="1"/>
          </p:cNvPicPr>
          <p:nvPr/>
        </p:nvPicPr>
        <p:blipFill>
          <a:blip r:embed="rId2" cstate="print"/>
          <a:srcRect l="25325" t="29676" r="45014"/>
          <a:stretch>
            <a:fillRect/>
          </a:stretch>
        </p:blipFill>
        <p:spPr>
          <a:xfrm>
            <a:off x="3131840" y="980728"/>
            <a:ext cx="2160240" cy="302433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188640"/>
            <a:ext cx="2865512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Задача №4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88640"/>
            <a:ext cx="4104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Кирпич размером 25 Х 12 Х 6,5 см имеет массу 3,51 кг.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его плотность. </a:t>
            </a: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1268760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Дано: </a:t>
            </a:r>
          </a:p>
          <a:p>
            <a:pPr algn="ctr"/>
            <a:r>
              <a:rPr lang="ru-RU" dirty="0" smtClean="0"/>
              <a:t>Параллелепипед</a:t>
            </a:r>
          </a:p>
          <a:p>
            <a:pPr algn="ctr"/>
            <a:r>
              <a:rPr lang="ru-RU" dirty="0" smtClean="0"/>
              <a:t>длина</a:t>
            </a:r>
            <a:r>
              <a:rPr lang="en-US" dirty="0" smtClean="0"/>
              <a:t> a =AB =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см; 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ширина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b=BC=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см;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высота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c=CC</a:t>
            </a:r>
            <a:r>
              <a:rPr lang="en-US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6,5 см </a:t>
            </a:r>
            <a:endParaRPr lang="en-US" dirty="0" smtClean="0"/>
          </a:p>
          <a:p>
            <a:pPr algn="ctr"/>
            <a:r>
              <a:rPr lang="ru-RU" dirty="0" smtClean="0"/>
              <a:t>масса 3,51 кг</a:t>
            </a:r>
            <a:endParaRPr lang="en-US" dirty="0" smtClean="0"/>
          </a:p>
          <a:p>
            <a:pPr algn="ctr"/>
            <a:r>
              <a:rPr lang="ru-RU" b="1" dirty="0" smtClean="0"/>
              <a:t>Найти</a:t>
            </a:r>
            <a:r>
              <a:rPr lang="ru-RU" dirty="0" smtClean="0"/>
              <a:t>: </a:t>
            </a:r>
            <a:r>
              <a:rPr lang="en-US" dirty="0" smtClean="0">
                <a:latin typeface="Monotype Corsiva" pitchFamily="66" charset="0"/>
              </a:rPr>
              <a:t>p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/>
              <a:t>плотность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3140968"/>
            <a:ext cx="136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733800"/>
            <a:ext cx="2615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/>
            <a:r>
              <a:rPr lang="ru-RU" dirty="0" smtClean="0"/>
              <a:t>1. Формула плотности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293096"/>
            <a:ext cx="412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Формула объема параллелепипеда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4869160"/>
            <a:ext cx="499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Плотность кирпича вычислим по формуле</a:t>
            </a:r>
            <a:endParaRPr lang="ru-RU" dirty="0"/>
          </a:p>
        </p:txBody>
      </p:sp>
      <p:pic>
        <p:nvPicPr>
          <p:cNvPr id="22532" name="Picture 4" descr="http://5terka.com/images/atan1011geom/atan1011resh1-89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340768"/>
            <a:ext cx="3548664" cy="1584176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899592" y="2780928"/>
            <a:ext cx="2304256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275856" y="2276872"/>
            <a:ext cx="504056" cy="440432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779912" y="1556792"/>
            <a:ext cx="0" cy="72008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2987824" y="3501008"/>
          <a:ext cx="870322" cy="770857"/>
        </p:xfrm>
        <a:graphic>
          <a:graphicData uri="http://schemas.openxmlformats.org/presentationml/2006/ole">
            <p:oleObj spid="_x0000_s22533" name="Формула" r:id="rId4" imgW="444240" imgH="39348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499992" y="4293096"/>
          <a:ext cx="1019175" cy="347663"/>
        </p:xfrm>
        <a:graphic>
          <a:graphicData uri="http://schemas.openxmlformats.org/presentationml/2006/ole">
            <p:oleObj spid="_x0000_s22534" name="Формула" r:id="rId5" imgW="520560" imgH="17748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5148064" y="4581128"/>
          <a:ext cx="1656184" cy="864096"/>
        </p:xfrm>
        <a:graphic>
          <a:graphicData uri="http://schemas.openxmlformats.org/presentationml/2006/ole">
            <p:oleObj spid="_x0000_s22535" name="Формула" r:id="rId6" imgW="545760" imgH="393480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79512" y="5373216"/>
          <a:ext cx="2633662" cy="819150"/>
        </p:xfrm>
        <a:graphic>
          <a:graphicData uri="http://schemas.openxmlformats.org/presentationml/2006/ole">
            <p:oleObj spid="_x0000_s22536" name="Формула" r:id="rId7" imgW="1346040" imgH="419040" progId="Equation.3">
              <p:embed/>
            </p:oleObj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2843808" y="5373216"/>
          <a:ext cx="1392237" cy="769937"/>
        </p:xfrm>
        <a:graphic>
          <a:graphicData uri="http://schemas.openxmlformats.org/presentationml/2006/ole">
            <p:oleObj spid="_x0000_s22537" name="Формула" r:id="rId8" imgW="711000" imgH="393480" progId="Equation.3">
              <p:embed/>
            </p:oleObj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4527550" y="5445125"/>
          <a:ext cx="1068388" cy="720725"/>
        </p:xfrm>
        <a:graphic>
          <a:graphicData uri="http://schemas.openxmlformats.org/presentationml/2006/ole">
            <p:oleObj spid="_x0000_s22539" name="Формула" r:id="rId9" imgW="583920" imgH="393480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6650038" y="5949950"/>
          <a:ext cx="1855787" cy="720725"/>
        </p:xfrm>
        <a:graphic>
          <a:graphicData uri="http://schemas.openxmlformats.org/presentationml/2006/ole">
            <p:oleObj spid="_x0000_s22541" name="Формула" r:id="rId10" imgW="1015920" imgH="3934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 autoUpdateAnimBg="0"/>
      <p:bldP spid="6" grpId="0" autoUpdateAnimBg="0"/>
      <p:bldP spid="7" grpId="0" autoUpdateAnimBg="0"/>
      <p:bldP spid="8" grpId="0" autoUpdateAnimBg="0"/>
      <p:bldP spid="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188640"/>
            <a:ext cx="2865512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Задача №5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59046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Требуется установить резервуар для воды емкостью 10 м</a:t>
            </a:r>
            <a:r>
              <a:rPr lang="ru-RU" sz="20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прямоугольной площадке размером 2,5 Х 1,75 м, служащей для него дном. Найдите высоту резервуара.  </a:t>
            </a: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1268760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Дано: </a:t>
            </a:r>
          </a:p>
          <a:p>
            <a:pPr algn="ctr"/>
            <a:r>
              <a:rPr lang="ru-RU" dirty="0" smtClean="0"/>
              <a:t>Параллелепипед</a:t>
            </a:r>
          </a:p>
          <a:p>
            <a:pPr algn="ctr"/>
            <a:r>
              <a:rPr lang="ru-RU" dirty="0" smtClean="0"/>
              <a:t>объем </a:t>
            </a:r>
            <a:r>
              <a:rPr lang="en-US" dirty="0" smtClean="0"/>
              <a:t>V=10</a:t>
            </a:r>
            <a:r>
              <a:rPr lang="ru-RU" dirty="0" smtClean="0"/>
              <a:t>м</a:t>
            </a:r>
            <a:r>
              <a:rPr lang="ru-RU" baseline="30000" dirty="0" smtClean="0"/>
              <a:t>3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/>
              <a:t>длина</a:t>
            </a:r>
            <a:r>
              <a:rPr lang="en-US" dirty="0" smtClean="0"/>
              <a:t> a =AB =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2,5 м</a:t>
            </a:r>
          </a:p>
          <a:p>
            <a:pPr algn="ctr"/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ширина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b=BC=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1,75 м;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Найти</a:t>
            </a:r>
            <a:r>
              <a:rPr lang="ru-RU" dirty="0" smtClean="0"/>
              <a:t>: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высоту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c=CC</a:t>
            </a:r>
            <a:r>
              <a:rPr lang="en-US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3356992"/>
            <a:ext cx="136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4077072"/>
            <a:ext cx="412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Формула объема параллелепипеда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4581128"/>
            <a:ext cx="499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Из формулы объема выразим высоту с=СС</a:t>
            </a:r>
            <a:r>
              <a:rPr lang="ru-RU" baseline="-25000" dirty="0" smtClean="0"/>
              <a:t>1</a:t>
            </a:r>
            <a:endParaRPr lang="ru-RU" dirty="0"/>
          </a:p>
        </p:txBody>
      </p:sp>
      <p:pic>
        <p:nvPicPr>
          <p:cNvPr id="22532" name="Picture 4" descr="http://5terka.com/images/atan1011geom/atan1011resh1-89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3548664" cy="1584176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899592" y="3068960"/>
            <a:ext cx="2304256" cy="0"/>
          </a:xfrm>
          <a:prstGeom prst="line">
            <a:avLst/>
          </a:prstGeom>
          <a:ln w="50800">
            <a:solidFill>
              <a:srgbClr val="3A8E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275856" y="2564904"/>
            <a:ext cx="504056" cy="440432"/>
          </a:xfrm>
          <a:prstGeom prst="line">
            <a:avLst/>
          </a:prstGeom>
          <a:ln w="50800">
            <a:solidFill>
              <a:srgbClr val="3A8E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707904" y="1916832"/>
            <a:ext cx="0" cy="72008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427984" y="4077072"/>
          <a:ext cx="1266550" cy="432048"/>
        </p:xfrm>
        <a:graphic>
          <a:graphicData uri="http://schemas.openxmlformats.org/presentationml/2006/ole">
            <p:oleObj spid="_x0000_s23555" name="Формула" r:id="rId4" imgW="520560" imgH="17748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5148064" y="4365104"/>
          <a:ext cx="1347787" cy="865188"/>
        </p:xfrm>
        <a:graphic>
          <a:graphicData uri="http://schemas.openxmlformats.org/presentationml/2006/ole">
            <p:oleObj spid="_x0000_s23556" name="Формула" r:id="rId5" imgW="444240" imgH="393480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415925" y="5349875"/>
          <a:ext cx="2160588" cy="868363"/>
        </p:xfrm>
        <a:graphic>
          <a:graphicData uri="http://schemas.openxmlformats.org/presentationml/2006/ole">
            <p:oleObj spid="_x0000_s23557" name="Формула" r:id="rId6" imgW="1104840" imgH="444240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6156176" y="6127364"/>
          <a:ext cx="2416102" cy="555018"/>
        </p:xfrm>
        <a:graphic>
          <a:graphicData uri="http://schemas.openxmlformats.org/presentationml/2006/ole">
            <p:oleObj spid="_x0000_s23561" name="Формула" r:id="rId7" imgW="888840" imgH="203040" progId="Equation.3">
              <p:embed/>
            </p:oleObj>
          </a:graphicData>
        </a:graphic>
      </p:graphicFrame>
      <p:graphicFrame>
        <p:nvGraphicFramePr>
          <p:cNvPr id="23562" name="Object 8"/>
          <p:cNvGraphicFramePr>
            <a:graphicFrameLocks noChangeAspect="1"/>
          </p:cNvGraphicFramePr>
          <p:nvPr/>
        </p:nvGraphicFramePr>
        <p:xfrm>
          <a:off x="2699792" y="5373216"/>
          <a:ext cx="1390650" cy="868363"/>
        </p:xfrm>
        <a:graphic>
          <a:graphicData uri="http://schemas.openxmlformats.org/presentationml/2006/ole">
            <p:oleObj spid="_x0000_s23562" name="Формула" r:id="rId8" imgW="711000" imgH="444240" progId="Equation.3">
              <p:embed/>
            </p:oleObj>
          </a:graphicData>
        </a:graphic>
      </p:graphicFrame>
      <p:graphicFrame>
        <p:nvGraphicFramePr>
          <p:cNvPr id="23565" name="Object 8"/>
          <p:cNvGraphicFramePr>
            <a:graphicFrameLocks noChangeAspect="1"/>
          </p:cNvGraphicFramePr>
          <p:nvPr/>
        </p:nvGraphicFramePr>
        <p:xfrm>
          <a:off x="4355976" y="5373215"/>
          <a:ext cx="1296144" cy="950015"/>
        </p:xfrm>
        <a:graphic>
          <a:graphicData uri="http://schemas.openxmlformats.org/presentationml/2006/ole">
            <p:oleObj spid="_x0000_s23565" name="Формула" r:id="rId9" imgW="571320" imgH="419040" progId="Equation.3">
              <p:embed/>
            </p:oleObj>
          </a:graphicData>
        </a:graphic>
      </p:graphicFrame>
      <p:graphicFrame>
        <p:nvGraphicFramePr>
          <p:cNvPr id="23566" name="Object 8"/>
          <p:cNvGraphicFramePr>
            <a:graphicFrameLocks noChangeAspect="1"/>
          </p:cNvGraphicFramePr>
          <p:nvPr/>
        </p:nvGraphicFramePr>
        <p:xfrm>
          <a:off x="5652120" y="5589240"/>
          <a:ext cx="1224136" cy="543577"/>
        </p:xfrm>
        <a:graphic>
          <a:graphicData uri="http://schemas.openxmlformats.org/presentationml/2006/ole">
            <p:oleObj spid="_x0000_s23566" name="Формула" r:id="rId10" imgW="457200" imgH="2030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utoUpdateAnimBg="0"/>
      <p:bldP spid="6" grpId="0" autoUpdateAnimBg="0"/>
      <p:bldP spid="8" grpId="0" autoUpdateAnimBg="0"/>
      <p:bldP spid="1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512" y="260648"/>
            <a:ext cx="8568952" cy="648370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Объём призмы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072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C00000"/>
                </a:solidFill>
              </a:rPr>
              <a:t>Теорема: </a:t>
            </a:r>
          </a:p>
          <a:p>
            <a:r>
              <a:rPr lang="ru-RU" sz="2400" dirty="0" smtClean="0"/>
              <a:t>Объем прямой призмы равен произведению площади основания на высоту</a:t>
            </a:r>
            <a:endParaRPr lang="ru-RU" sz="2400" dirty="0"/>
          </a:p>
        </p:txBody>
      </p:sp>
      <p:pic>
        <p:nvPicPr>
          <p:cNvPr id="4" name="Picture 7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 l="6460" t="9302" r="24132" b="11628"/>
          <a:stretch>
            <a:fillRect/>
          </a:stretch>
        </p:blipFill>
        <p:spPr bwMode="auto">
          <a:xfrm>
            <a:off x="5436096" y="2204864"/>
            <a:ext cx="316835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755576" y="2636912"/>
            <a:ext cx="3456384" cy="92333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V=S</a:t>
            </a:r>
            <a:r>
              <a:rPr lang="en-US" sz="5400" b="1" baseline="-25000" dirty="0">
                <a:solidFill>
                  <a:srgbClr val="C00000"/>
                </a:solidFill>
              </a:rPr>
              <a:t>ABC</a:t>
            </a:r>
            <a:r>
              <a:rPr lang="en-US" sz="5400" b="1" dirty="0">
                <a:solidFill>
                  <a:srgbClr val="C00000"/>
                </a:solidFill>
              </a:rPr>
              <a:t>∙ h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51520" y="4365104"/>
            <a:ext cx="4752528" cy="92333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V=S</a:t>
            </a:r>
            <a:r>
              <a:rPr lang="ru-RU" sz="5400" b="1" baseline="-25000" dirty="0" smtClean="0">
                <a:solidFill>
                  <a:srgbClr val="C00000"/>
                </a:solidFill>
              </a:rPr>
              <a:t>основания</a:t>
            </a:r>
            <a:r>
              <a:rPr lang="en-US" sz="5400" b="1" dirty="0" smtClean="0">
                <a:solidFill>
                  <a:srgbClr val="C00000"/>
                </a:solidFill>
              </a:rPr>
              <a:t>∙ </a:t>
            </a:r>
            <a:r>
              <a:rPr lang="en-US" sz="5400" b="1" dirty="0">
                <a:solidFill>
                  <a:srgbClr val="C00000"/>
                </a:solidFill>
              </a:rPr>
              <a:t>h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188640"/>
            <a:ext cx="286551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ru-RU" dirty="0" smtClean="0"/>
              <a:t>Задача №8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57606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Диагональ правильной четырехугольной призмы равна 3,5 см, а диагональ боковой грани 2,5 см. Найдите объем призмы.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980728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Дано: </a:t>
            </a:r>
          </a:p>
          <a:p>
            <a:pPr algn="ctr"/>
            <a:r>
              <a:rPr lang="ru-RU" dirty="0" smtClean="0"/>
              <a:t>Четырехугольная призма</a:t>
            </a:r>
          </a:p>
          <a:p>
            <a:pPr algn="ctr"/>
            <a:r>
              <a:rPr lang="en-US" dirty="0" smtClean="0"/>
              <a:t>AC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en-US" dirty="0" smtClean="0"/>
              <a:t>3</a:t>
            </a:r>
            <a:r>
              <a:rPr lang="ru-RU" dirty="0" smtClean="0"/>
              <a:t>,5см – диагональ призмы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/>
              <a:t>DC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ru-RU" dirty="0" smtClean="0"/>
              <a:t>2,5с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– диагональ грани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Найти</a:t>
            </a:r>
            <a:r>
              <a:rPr lang="ru-RU" dirty="0" smtClean="0"/>
              <a:t>: </a:t>
            </a:r>
            <a:r>
              <a:rPr lang="en-US" dirty="0" smtClean="0"/>
              <a:t>V</a:t>
            </a:r>
            <a:r>
              <a:rPr lang="ru-RU" dirty="0" smtClean="0"/>
              <a:t> – объем призмы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2636912"/>
            <a:ext cx="136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Решение: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2996952"/>
            <a:ext cx="412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Формула объема призмы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342900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Т.к. призма правильная все углы по 90</a:t>
            </a:r>
            <a:r>
              <a:rPr lang="ru-RU" baseline="30000" dirty="0" smtClean="0"/>
              <a:t>0</a:t>
            </a:r>
            <a:r>
              <a:rPr lang="en-US" dirty="0" smtClean="0"/>
              <a:t>,</a:t>
            </a:r>
            <a:r>
              <a:rPr lang="ru-RU" dirty="0" smtClean="0"/>
              <a:t>стороны основания равны</a:t>
            </a:r>
            <a:endParaRPr lang="ru-RU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275856" y="2924944"/>
          <a:ext cx="1792288" cy="554038"/>
        </p:xfrm>
        <a:graphic>
          <a:graphicData uri="http://schemas.openxmlformats.org/presentationml/2006/ole">
            <p:oleObj spid="_x0000_s24578" name="Формула" r:id="rId3" imgW="736560" imgH="228600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7164288" y="6309320"/>
          <a:ext cx="1601787" cy="373062"/>
        </p:xfrm>
        <a:graphic>
          <a:graphicData uri="http://schemas.openxmlformats.org/presentationml/2006/ole">
            <p:oleObj spid="_x0000_s24581" name="Формула" r:id="rId4" imgW="876240" imgH="203040" progId="Equation.3">
              <p:embed/>
            </p:oleObj>
          </a:graphicData>
        </a:graphic>
      </p:graphicFrame>
      <p:pic>
        <p:nvPicPr>
          <p:cNvPr id="47" name="Рисунок 46" descr="http://www.godoza.ru/pic/g10-11p/21-25p22.gif"/>
          <p:cNvPicPr/>
          <p:nvPr/>
        </p:nvPicPr>
        <p:blipFill>
          <a:blip r:embed="rId5" cstate="print"/>
          <a:srcRect l="34052" t="3936" r="31896" b="88754"/>
          <a:stretch>
            <a:fillRect/>
          </a:stretch>
        </p:blipFill>
        <p:spPr bwMode="auto">
          <a:xfrm>
            <a:off x="827584" y="1196752"/>
            <a:ext cx="223224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Прямая соединительная линия 40"/>
          <p:cNvCxnSpPr/>
          <p:nvPr/>
        </p:nvCxnSpPr>
        <p:spPr>
          <a:xfrm flipV="1">
            <a:off x="1331640" y="1484784"/>
            <a:ext cx="1152128" cy="1080120"/>
          </a:xfrm>
          <a:prstGeom prst="line">
            <a:avLst/>
          </a:prstGeom>
          <a:ln w="508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2123728" y="1556792"/>
            <a:ext cx="360040" cy="1152128"/>
          </a:xfrm>
          <a:prstGeom prst="line">
            <a:avLst/>
          </a:prstGeom>
          <a:ln w="50800" cmpd="sng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9512" y="37890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Рассмотрим треугольник  </a:t>
            </a:r>
            <a:r>
              <a:rPr lang="en-US" dirty="0" smtClean="0"/>
              <a:t>AC</a:t>
            </a:r>
            <a:r>
              <a:rPr lang="en-US" baseline="-25000" dirty="0" smtClean="0"/>
              <a:t>1</a:t>
            </a:r>
            <a:r>
              <a:rPr lang="en-US" dirty="0" smtClean="0"/>
              <a:t>D. </a:t>
            </a:r>
            <a:r>
              <a:rPr lang="ru-RU" dirty="0" smtClean="0"/>
              <a:t>По т. Пифагора найдем </a:t>
            </a:r>
            <a:r>
              <a:rPr lang="en-US" dirty="0" smtClean="0"/>
              <a:t>AD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5292080" y="299695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S</a:t>
            </a:r>
            <a:r>
              <a:rPr lang="ru-RU" baseline="-25000" dirty="0" err="1" smtClean="0">
                <a:latin typeface="Cambria" pitchFamily="18" charset="0"/>
              </a:rPr>
              <a:t>осн</a:t>
            </a:r>
            <a:r>
              <a:rPr lang="ru-RU" dirty="0" smtClean="0">
                <a:latin typeface="Cambria" pitchFamily="18" charset="0"/>
              </a:rPr>
              <a:t> = </a:t>
            </a:r>
            <a:r>
              <a:rPr lang="en-US" dirty="0" smtClean="0">
                <a:latin typeface="Cambria" pitchFamily="18" charset="0"/>
              </a:rPr>
              <a:t>AD*DC, h=CC</a:t>
            </a:r>
            <a:r>
              <a:rPr lang="en-US" baseline="-25000" dirty="0" smtClean="0">
                <a:latin typeface="Cambria" pitchFamily="18" charset="0"/>
              </a:rPr>
              <a:t>1</a:t>
            </a: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251520" y="4149080"/>
          <a:ext cx="2088232" cy="470875"/>
        </p:xfrm>
        <a:graphic>
          <a:graphicData uri="http://schemas.openxmlformats.org/presentationml/2006/ole">
            <p:oleObj spid="_x0000_s24587" name="Формула" r:id="rId6" imgW="1295280" imgH="291960" progId="Equation.3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483768" y="4149080"/>
          <a:ext cx="1368152" cy="423935"/>
        </p:xfrm>
        <a:graphic>
          <a:graphicData uri="http://schemas.openxmlformats.org/presentationml/2006/ole">
            <p:oleObj spid="_x0000_s24588" name="Формула" r:id="rId7" imgW="901440" imgH="279360" progId="Equation.3">
              <p:embed/>
            </p:oleObj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4067944" y="4149080"/>
          <a:ext cx="1008112" cy="390900"/>
        </p:xfrm>
        <a:graphic>
          <a:graphicData uri="http://schemas.openxmlformats.org/presentationml/2006/ole">
            <p:oleObj spid="_x0000_s24589" name="Формула" r:id="rId8" imgW="622080" imgH="24120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79512" y="458112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ru-RU" dirty="0" smtClean="0"/>
              <a:t>. Рассмотрим треугольник </a:t>
            </a:r>
            <a:r>
              <a:rPr lang="en-US" dirty="0" smtClean="0"/>
              <a:t> DC</a:t>
            </a:r>
            <a:r>
              <a:rPr lang="en-US" baseline="-25000" dirty="0" smtClean="0"/>
              <a:t>1</a:t>
            </a:r>
            <a:r>
              <a:rPr lang="en-US" dirty="0" smtClean="0"/>
              <a:t>C. </a:t>
            </a:r>
            <a:r>
              <a:rPr lang="ru-RU" dirty="0" smtClean="0"/>
              <a:t>По т. Пифагора найдем </a:t>
            </a: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endParaRPr lang="ru-RU" dirty="0"/>
          </a:p>
        </p:txBody>
      </p: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395536" y="4941168"/>
          <a:ext cx="1872207" cy="418680"/>
        </p:xfrm>
        <a:graphic>
          <a:graphicData uri="http://schemas.openxmlformats.org/presentationml/2006/ole">
            <p:oleObj spid="_x0000_s24590" name="Формула" r:id="rId9" imgW="1307880" imgH="291960" progId="Equation.3">
              <p:embed/>
            </p:oleObj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2267744" y="5013176"/>
          <a:ext cx="1050647" cy="288032"/>
        </p:xfrm>
        <a:graphic>
          <a:graphicData uri="http://schemas.openxmlformats.org/presentationml/2006/ole">
            <p:oleObj spid="_x0000_s24591" name="Формула" r:id="rId10" imgW="647640" imgH="177480" progId="Equation.3">
              <p:embed/>
            </p:oleObj>
          </a:graphicData>
        </a:graphic>
      </p:graphicFrame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3275856" y="4941168"/>
          <a:ext cx="1728192" cy="390316"/>
        </p:xfrm>
        <a:graphic>
          <a:graphicData uri="http://schemas.openxmlformats.org/presentationml/2006/ole">
            <p:oleObj spid="_x0000_s24592" name="Формула" r:id="rId11" imgW="1295280" imgH="291960" progId="Equation.3">
              <p:embed/>
            </p:oleObj>
          </a:graphicData>
        </a:graphic>
      </p:graphicFrame>
      <p:graphicFrame>
        <p:nvGraphicFramePr>
          <p:cNvPr id="24593" name="Object 17"/>
          <p:cNvGraphicFramePr>
            <a:graphicFrameLocks noChangeAspect="1"/>
          </p:cNvGraphicFramePr>
          <p:nvPr/>
        </p:nvGraphicFramePr>
        <p:xfrm>
          <a:off x="4932040" y="4941168"/>
          <a:ext cx="2376264" cy="393512"/>
        </p:xfrm>
        <a:graphic>
          <a:graphicData uri="http://schemas.openxmlformats.org/presentationml/2006/ole">
            <p:oleObj spid="_x0000_s24593" name="Формула" r:id="rId12" imgW="1765080" imgH="291960" progId="Equation.3">
              <p:embed/>
            </p:oleObj>
          </a:graphicData>
        </a:graphic>
      </p:graphicFrame>
      <p:graphicFrame>
        <p:nvGraphicFramePr>
          <p:cNvPr id="24594" name="Object 18"/>
          <p:cNvGraphicFramePr>
            <a:graphicFrameLocks noChangeAspect="1"/>
          </p:cNvGraphicFramePr>
          <p:nvPr/>
        </p:nvGraphicFramePr>
        <p:xfrm>
          <a:off x="7308304" y="4941168"/>
          <a:ext cx="1617276" cy="360040"/>
        </p:xfrm>
        <a:graphic>
          <a:graphicData uri="http://schemas.openxmlformats.org/presentationml/2006/ole">
            <p:oleObj spid="_x0000_s24594" name="Формула" r:id="rId13" imgW="1143000" imgH="253800" progId="Equation.3">
              <p:embed/>
            </p:oleObj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179512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ru-RU" dirty="0" smtClean="0"/>
              <a:t>. Найдем</a:t>
            </a:r>
            <a:endParaRPr lang="ru-RU" dirty="0"/>
          </a:p>
        </p:txBody>
      </p:sp>
      <p:graphicFrame>
        <p:nvGraphicFramePr>
          <p:cNvPr id="68" name="Объект 67"/>
          <p:cNvGraphicFramePr>
            <a:graphicFrameLocks noChangeAspect="1"/>
          </p:cNvGraphicFramePr>
          <p:nvPr/>
        </p:nvGraphicFramePr>
        <p:xfrm>
          <a:off x="1619672" y="5445224"/>
          <a:ext cx="1739900" cy="358775"/>
        </p:xfrm>
        <a:graphic>
          <a:graphicData uri="http://schemas.openxmlformats.org/presentationml/2006/ole">
            <p:oleObj spid="_x0000_s24595" name="Формула" r:id="rId14" imgW="1104840" imgH="228600" progId="Equation.3">
              <p:embed/>
            </p:oleObj>
          </a:graphicData>
        </a:graphic>
      </p:graphicFrame>
      <p:graphicFrame>
        <p:nvGraphicFramePr>
          <p:cNvPr id="24596" name="Object 20"/>
          <p:cNvGraphicFramePr>
            <a:graphicFrameLocks noChangeAspect="1"/>
          </p:cNvGraphicFramePr>
          <p:nvPr/>
        </p:nvGraphicFramePr>
        <p:xfrm>
          <a:off x="3419872" y="5445224"/>
          <a:ext cx="2579688" cy="379413"/>
        </p:xfrm>
        <a:graphic>
          <a:graphicData uri="http://schemas.openxmlformats.org/presentationml/2006/ole">
            <p:oleObj spid="_x0000_s24596" name="Формула" r:id="rId15" imgW="1638000" imgH="241200" progId="Equation.3">
              <p:embed/>
            </p:oleObj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179512" y="587727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 Найдем объема призмы по формуле</a:t>
            </a:r>
            <a:endParaRPr lang="ru-RU" dirty="0"/>
          </a:p>
        </p:txBody>
      </p:sp>
      <p:graphicFrame>
        <p:nvGraphicFramePr>
          <p:cNvPr id="24597" name="Object 6"/>
          <p:cNvGraphicFramePr>
            <a:graphicFrameLocks noChangeAspect="1"/>
          </p:cNvGraphicFramePr>
          <p:nvPr/>
        </p:nvGraphicFramePr>
        <p:xfrm>
          <a:off x="4572000" y="5805264"/>
          <a:ext cx="1584176" cy="489706"/>
        </p:xfrm>
        <a:graphic>
          <a:graphicData uri="http://schemas.openxmlformats.org/presentationml/2006/ole">
            <p:oleObj spid="_x0000_s24597" name="Формула" r:id="rId16" imgW="736560" imgH="228600" progId="Equation.3">
              <p:embed/>
            </p:oleObj>
          </a:graphicData>
        </a:graphic>
      </p:graphicFrame>
      <p:graphicFrame>
        <p:nvGraphicFramePr>
          <p:cNvPr id="24598" name="Object 6"/>
          <p:cNvGraphicFramePr>
            <a:graphicFrameLocks noChangeAspect="1"/>
          </p:cNvGraphicFramePr>
          <p:nvPr/>
        </p:nvGraphicFramePr>
        <p:xfrm>
          <a:off x="6156176" y="5805264"/>
          <a:ext cx="1782247" cy="431947"/>
        </p:xfrm>
        <a:graphic>
          <a:graphicData uri="http://schemas.openxmlformats.org/presentationml/2006/ole">
            <p:oleObj spid="_x0000_s24598" name="Формула" r:id="rId17" imgW="939600" imgH="228600" progId="Equation.3">
              <p:embed/>
            </p:oleObj>
          </a:graphicData>
        </a:graphic>
      </p:graphicFrame>
      <p:graphicFrame>
        <p:nvGraphicFramePr>
          <p:cNvPr id="24599" name="Object 6"/>
          <p:cNvGraphicFramePr>
            <a:graphicFrameLocks noChangeAspect="1"/>
          </p:cNvGraphicFramePr>
          <p:nvPr/>
        </p:nvGraphicFramePr>
        <p:xfrm>
          <a:off x="7956376" y="5805264"/>
          <a:ext cx="842963" cy="384175"/>
        </p:xfrm>
        <a:graphic>
          <a:graphicData uri="http://schemas.openxmlformats.org/presentationml/2006/ole">
            <p:oleObj spid="_x0000_s24599" name="Формула" r:id="rId18" imgW="444240" imgH="2030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>
                                            <p:subSp spid="_x0000_s2457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1">
                                            <p:subSp spid="_x0000_s2458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  <p:bldP spid="6" grpId="0" autoUpdateAnimBg="0"/>
      <p:bldP spid="8" grpId="0" autoUpdateAnimBg="0"/>
      <p:bldP spid="10" grpId="0" autoUpdateAnimBg="0"/>
      <p:bldP spid="56" grpId="0" autoUpdateAnimBg="0"/>
      <p:bldP spid="57" grpId="0" autoUpdateAnimBg="0"/>
      <p:bldP spid="61" grpId="0" autoUpdateAnimBg="0"/>
      <p:bldP spid="67" grpId="0" autoUpdateAnimBg="0"/>
      <p:bldP spid="7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1">
      <a:dk1>
        <a:sysClr val="windowText" lastClr="000000"/>
      </a:dk1>
      <a:lt1>
        <a:srgbClr val="C7D5E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705</TotalTime>
  <Words>746</Words>
  <Application>Microsoft Office PowerPoint</Application>
  <PresentationFormat>Экран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Справедливость</vt:lpstr>
      <vt:lpstr>Формула</vt:lpstr>
      <vt:lpstr>Equation</vt:lpstr>
      <vt:lpstr>Измерения в геометрии</vt:lpstr>
      <vt:lpstr>Объем и его измерения</vt:lpstr>
      <vt:lpstr>Слайд 3</vt:lpstr>
      <vt:lpstr>Объём прямоугольного параллелепипеда</vt:lpstr>
      <vt:lpstr>   Найдите объем тела</vt:lpstr>
      <vt:lpstr>Задача №4</vt:lpstr>
      <vt:lpstr>Задача №5</vt:lpstr>
      <vt:lpstr>Слайд 8</vt:lpstr>
      <vt:lpstr>Задача №8</vt:lpstr>
      <vt:lpstr>Задача №9</vt:lpstr>
      <vt:lpstr>Слайд 11</vt:lpstr>
      <vt:lpstr>Задача №12</vt:lpstr>
      <vt:lpstr>Задача №13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Измерения в геометрии</dc:title>
  <cp:lastModifiedBy>Компьютер</cp:lastModifiedBy>
  <cp:revision>57</cp:revision>
  <dcterms:modified xsi:type="dcterms:W3CDTF">2015-03-04T18:09:41Z</dcterms:modified>
</cp:coreProperties>
</file>