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7" r:id="rId3"/>
    <p:sldId id="256" r:id="rId4"/>
    <p:sldId id="258" r:id="rId5"/>
    <p:sldId id="259" r:id="rId6"/>
    <p:sldId id="260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248472" cy="6048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u="sng" dirty="0" smtClean="0"/>
          </a:p>
          <a:p>
            <a:r>
              <a:rPr lang="ru-RU" sz="3800" u="sng" dirty="0" smtClean="0"/>
              <a:t>Вариант 1</a:t>
            </a:r>
          </a:p>
          <a:p>
            <a:pPr>
              <a:buNone/>
            </a:pPr>
            <a:r>
              <a:rPr lang="ru-RU" sz="4400" dirty="0" smtClean="0"/>
              <a:t>1)Сечением цилиндра плоскостью, параллельной оси, служит квадрат, площадь которого равна 20 дм². Найдите площадь осевого сечения цилиндра, если его диагональ равна 10 дм.</a:t>
            </a:r>
          </a:p>
          <a:p>
            <a:pPr lvl="0">
              <a:buNone/>
            </a:pPr>
            <a:r>
              <a:rPr lang="ru-RU" sz="4400" dirty="0" smtClean="0">
                <a:solidFill>
                  <a:prstClr val="black"/>
                </a:solidFill>
              </a:rPr>
              <a:t>2) Боковая поверхность цилиндра развертывается в квадрат с диагональю, равной √2п см.Найдите площадь полной поверхности цилиндра.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8640"/>
            <a:ext cx="4176464" cy="60486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sz="3600" u="sng" dirty="0" smtClean="0"/>
          </a:p>
          <a:p>
            <a:r>
              <a:rPr lang="ru-RU" sz="3600" u="sng" dirty="0" smtClean="0"/>
              <a:t>Вариант2</a:t>
            </a:r>
          </a:p>
          <a:p>
            <a:pPr>
              <a:buNone/>
            </a:pPr>
            <a:r>
              <a:rPr lang="ru-RU" sz="3600" dirty="0" smtClean="0"/>
              <a:t>1)Высота цилиндра 16 см, радиус основания 10 см. Цилиндр пересечен плоскостью параллельно оси так, что в сечении получился квадрат. Найдите расстояние от оси цилиндра до этого сечения.</a:t>
            </a:r>
          </a:p>
          <a:p>
            <a:pPr lvl="0">
              <a:buNone/>
            </a:pPr>
            <a:r>
              <a:rPr lang="ru-RU" sz="3600" dirty="0" smtClean="0"/>
              <a:t>2)</a:t>
            </a:r>
            <a:r>
              <a:rPr lang="ru-RU" sz="3600" dirty="0" smtClean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Разверткой боковой поверхности цилиндра служит прямоугольник, диагональ которого, равная 12п, составляет с одной из сторон угол 30°.Найдите площадь полной поверхности цилиндра, если его высота равна меньшей стороне развертки.</a:t>
            </a:r>
            <a:endParaRPr lang="ru-RU" sz="36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Площадь поверхности конуса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183880" cy="5328592"/>
          </a:xfrm>
        </p:spPr>
        <p:txBody>
          <a:bodyPr>
            <a:normAutofit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За площадь боковой поверхности конуса принимается площадь ее развертки. Выразим площадь </a:t>
            </a:r>
            <a:r>
              <a:rPr lang="en-US" i="1" dirty="0" smtClean="0"/>
              <a:t>S</a:t>
            </a:r>
            <a:r>
              <a:rPr lang="ru-RU" i="1" baseline="-25000" dirty="0" smtClean="0"/>
              <a:t>б</a:t>
            </a:r>
            <a:r>
              <a:rPr lang="en-US" i="1" baseline="-25000" dirty="0" smtClean="0"/>
              <a:t>o</a:t>
            </a:r>
            <a:r>
              <a:rPr lang="ru-RU" i="1" baseline="-25000" dirty="0" smtClean="0"/>
              <a:t>к</a:t>
            </a:r>
            <a:r>
              <a:rPr lang="en-US" i="1" dirty="0" smtClean="0"/>
              <a:t> </a:t>
            </a:r>
            <a:r>
              <a:rPr lang="ru-RU" dirty="0" smtClean="0"/>
              <a:t>боковой поверхности конуса через его образующую </a:t>
            </a:r>
            <a:r>
              <a:rPr lang="en-US" i="1" dirty="0" smtClean="0"/>
              <a:t>l</a:t>
            </a:r>
            <a:r>
              <a:rPr lang="ru-RU" i="1" dirty="0" smtClean="0"/>
              <a:t> </a:t>
            </a:r>
            <a:r>
              <a:rPr lang="ru-RU" dirty="0" smtClean="0"/>
              <a:t>и радиус основания </a:t>
            </a:r>
            <a:r>
              <a:rPr lang="en-US" i="1" dirty="0" smtClean="0"/>
              <a:t>r</a:t>
            </a:r>
            <a:r>
              <a:rPr lang="ru-RU" dirty="0" smtClean="0"/>
              <a:t>. Площадь кругового сектора — развертки боковой поверхности конуса равна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u="sng" dirty="0" err="1" smtClean="0"/>
              <a:t>π</a:t>
            </a:r>
            <a:r>
              <a:rPr lang="en-US" i="1" u="sng" dirty="0" smtClean="0"/>
              <a:t>l</a:t>
            </a:r>
            <a:r>
              <a:rPr lang="en-US" u="sng" baseline="30000" dirty="0" smtClean="0"/>
              <a:t>2</a:t>
            </a:r>
            <a:r>
              <a:rPr lang="ru-RU" i="1" u="sng" dirty="0" err="1" smtClean="0"/>
              <a:t>α</a:t>
            </a:r>
            <a:endParaRPr lang="ru-RU" i="1" u="sng" dirty="0" smtClean="0"/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360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Где </a:t>
            </a:r>
            <a:r>
              <a:rPr lang="ru-RU" i="1" dirty="0" err="1" smtClean="0"/>
              <a:t>α </a:t>
            </a:r>
            <a:r>
              <a:rPr lang="ru-RU" dirty="0" smtClean="0"/>
              <a:t>– градусная мера дуги </a:t>
            </a:r>
            <a:r>
              <a:rPr lang="ru-RU" i="1" dirty="0" smtClean="0"/>
              <a:t>АВА</a:t>
            </a:r>
            <a:r>
              <a:rPr lang="en-US" i="1" baseline="30000" dirty="0" smtClean="0"/>
              <a:t>I</a:t>
            </a:r>
            <a:r>
              <a:rPr lang="ru-RU" i="1" baseline="30000" dirty="0" smtClean="0"/>
              <a:t> </a:t>
            </a:r>
            <a:r>
              <a:rPr lang="ru-RU" i="1" dirty="0" smtClean="0"/>
              <a:t>, </a:t>
            </a:r>
            <a:r>
              <a:rPr lang="ru-RU" dirty="0" smtClean="0"/>
              <a:t>поэтому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111872" cy="5832648"/>
          </a:xfrm>
        </p:spPr>
        <p:txBody>
          <a:bodyPr>
            <a:norm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200" dirty="0" smtClean="0"/>
              <a:t>S</a:t>
            </a:r>
            <a:r>
              <a:rPr lang="ru-RU" sz="3200" baseline="-25000" dirty="0" smtClean="0"/>
              <a:t>бок</a:t>
            </a:r>
            <a:r>
              <a:rPr lang="ru-RU" sz="3200" dirty="0" smtClean="0"/>
              <a:t> =</a:t>
            </a:r>
            <a:r>
              <a:rPr lang="ru-RU" sz="3200" u="sng" dirty="0" err="1" smtClean="0"/>
              <a:t>π</a:t>
            </a:r>
            <a:r>
              <a:rPr lang="en-US" sz="3200" i="1" u="sng" dirty="0" smtClean="0"/>
              <a:t>l</a:t>
            </a:r>
            <a:r>
              <a:rPr lang="en-US" sz="3200" u="sng" baseline="30000" dirty="0" smtClean="0"/>
              <a:t>2</a:t>
            </a:r>
            <a:r>
              <a:rPr lang="ru-RU" sz="3200" i="1" u="sng" dirty="0" err="1" smtClean="0"/>
              <a:t>α</a:t>
            </a:r>
            <a:endParaRPr lang="ru-RU" sz="3200" i="1" u="sng" dirty="0" smtClean="0"/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dirty="0" smtClean="0"/>
              <a:t>                       360          </a:t>
            </a:r>
            <a:r>
              <a:rPr lang="ru-RU" dirty="0" smtClean="0"/>
              <a:t>(1)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/>
              <a:t>Выразим </a:t>
            </a:r>
            <a:r>
              <a:rPr lang="ru-RU" sz="2400" i="1" dirty="0" err="1" smtClean="0"/>
              <a:t>α </a:t>
            </a:r>
            <a:r>
              <a:rPr lang="ru-RU" sz="2400" dirty="0" smtClean="0"/>
              <a:t>через </a:t>
            </a:r>
            <a:r>
              <a:rPr lang="en-US" sz="2400" i="1" dirty="0" smtClean="0"/>
              <a:t>l </a:t>
            </a:r>
            <a:r>
              <a:rPr lang="ru-RU" sz="2400" dirty="0" smtClean="0"/>
              <a:t>и </a:t>
            </a:r>
            <a:r>
              <a:rPr lang="en-US" sz="2400" i="1" dirty="0" smtClean="0"/>
              <a:t>r</a:t>
            </a:r>
            <a:r>
              <a:rPr lang="ru-RU" sz="2400" dirty="0" smtClean="0"/>
              <a:t>. Так как длина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/>
              <a:t>дуги </a:t>
            </a:r>
            <a:r>
              <a:rPr lang="en-US" sz="2400" i="1" dirty="0" smtClean="0"/>
              <a:t>ABA</a:t>
            </a:r>
            <a:r>
              <a:rPr lang="ru-RU" sz="2400" i="1" dirty="0" smtClean="0"/>
              <a:t>' </a:t>
            </a:r>
            <a:r>
              <a:rPr lang="ru-RU" sz="2400" dirty="0" smtClean="0"/>
              <a:t>равна </a:t>
            </a:r>
            <a:r>
              <a:rPr lang="ru-RU" sz="2400" i="1" dirty="0" smtClean="0"/>
              <a:t>2π</a:t>
            </a:r>
            <a:r>
              <a:rPr lang="en-US" sz="2400" i="1" dirty="0" smtClean="0"/>
              <a:t>r</a:t>
            </a:r>
            <a:r>
              <a:rPr lang="ru-RU" sz="2400" i="1" dirty="0" smtClean="0"/>
              <a:t> </a:t>
            </a:r>
            <a:r>
              <a:rPr lang="ru-RU" sz="2400" dirty="0" smtClean="0"/>
              <a:t>(длине окружности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/>
              <a:t>основания конуса), то </a:t>
            </a:r>
            <a:r>
              <a:rPr lang="ru-RU" sz="2400" i="1" dirty="0" smtClean="0"/>
              <a:t>2π</a:t>
            </a:r>
            <a:r>
              <a:rPr lang="en-US" sz="2400" i="1" dirty="0" smtClean="0"/>
              <a:t>r</a:t>
            </a:r>
            <a:r>
              <a:rPr lang="ru-RU" sz="2400" i="1" dirty="0" smtClean="0"/>
              <a:t> = </a:t>
            </a:r>
            <a:r>
              <a:rPr lang="ru-RU" sz="2400" i="1" dirty="0" err="1" smtClean="0"/>
              <a:t>(π</a:t>
            </a:r>
            <a:r>
              <a:rPr lang="en-US" sz="2400" i="1" dirty="0" smtClean="0"/>
              <a:t>l</a:t>
            </a:r>
            <a:r>
              <a:rPr lang="ru-RU" sz="2400" i="1" dirty="0" smtClean="0"/>
              <a:t>/180)* </a:t>
            </a:r>
            <a:r>
              <a:rPr lang="ru-RU" sz="2400" i="1" dirty="0" err="1" smtClean="0"/>
              <a:t>α</a:t>
            </a:r>
            <a:r>
              <a:rPr lang="ru-RU" sz="2400" i="1" dirty="0" smtClean="0"/>
              <a:t>,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/>
              <a:t>Откуда</a:t>
            </a:r>
            <a:r>
              <a:rPr lang="en-US" sz="2400" dirty="0" smtClean="0"/>
              <a:t>   </a:t>
            </a:r>
            <a:r>
              <a:rPr lang="ru-RU" sz="3200" i="1" dirty="0" err="1" smtClean="0">
                <a:latin typeface="Times New Roman" pitchFamily="18" charset="0"/>
              </a:rPr>
              <a:t>α=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>360</a:t>
            </a:r>
            <a:endParaRPr lang="en-US" sz="3200" i="1" dirty="0" smtClean="0">
              <a:latin typeface="Times New Roman" pitchFamily="18" charset="0"/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200" i="1" dirty="0" smtClean="0">
                <a:latin typeface="Times New Roman" pitchFamily="18" charset="0"/>
              </a:rPr>
              <a:t>                       </a:t>
            </a:r>
            <a:r>
              <a:rPr lang="en-US" sz="3200" i="1" dirty="0" smtClean="0">
                <a:latin typeface="Book Antiqua" pitchFamily="18" charset="0"/>
              </a:rPr>
              <a:t>l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dirty="0" smtClean="0"/>
              <a:t>Подставив это выражение в формулу (1), получим</a:t>
            </a:r>
            <a:r>
              <a:rPr lang="en-US" sz="2400" dirty="0" smtClean="0"/>
              <a:t>     </a:t>
            </a:r>
            <a:r>
              <a:rPr lang="en-US" sz="3200" i="1" dirty="0" smtClean="0"/>
              <a:t>S</a:t>
            </a:r>
            <a:r>
              <a:rPr lang="ru-RU" sz="3200" i="1" baseline="-25000" dirty="0" smtClean="0"/>
              <a:t>бок</a:t>
            </a:r>
            <a:r>
              <a:rPr lang="ru-RU" sz="3200" i="1" dirty="0" smtClean="0"/>
              <a:t> = </a:t>
            </a:r>
            <a:r>
              <a:rPr lang="ru-RU" sz="3200" i="1" dirty="0" err="1" smtClean="0"/>
              <a:t>π</a:t>
            </a:r>
            <a:r>
              <a:rPr lang="en-US" sz="3200" i="1" dirty="0" err="1" smtClean="0"/>
              <a:t>rl</a:t>
            </a:r>
            <a:r>
              <a:rPr lang="en-US" sz="3200" i="1" dirty="0" smtClean="0"/>
              <a:t>   </a:t>
            </a:r>
            <a:r>
              <a:rPr lang="en-US" i="1" dirty="0" smtClean="0"/>
              <a:t> (2)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ru-RU" i="1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ru-RU" sz="2400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ru-RU" sz="3200" dirty="0" smtClean="0">
              <a:latin typeface="Times New Roman" pitchFamily="18" charset="0"/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328498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83880" cy="1051560"/>
          </a:xfrm>
        </p:spPr>
        <p:txBody>
          <a:bodyPr/>
          <a:lstStyle/>
          <a:p>
            <a:r>
              <a:rPr lang="ru-RU" dirty="0" smtClean="0"/>
              <a:t>Площадь поверхности конуса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183880" cy="4547992"/>
          </a:xfrm>
        </p:spPr>
        <p:txBody>
          <a:bodyPr>
            <a:normAutofit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 smtClean="0"/>
              <a:t>   </a:t>
            </a:r>
            <a:r>
              <a:rPr lang="ru-RU" dirty="0" smtClean="0"/>
              <a:t>Таким образом, </a:t>
            </a:r>
            <a:r>
              <a:rPr lang="ru-RU" b="1" dirty="0" smtClean="0"/>
              <a:t>площадь боковой поверхности конуса равна произведению половины длины окружности основания на образующую.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smtClean="0"/>
              <a:t>	</a:t>
            </a:r>
            <a:r>
              <a:rPr lang="ru-RU" b="1" dirty="0" smtClean="0"/>
              <a:t>Площадью полной поверхности конуса называется сумма площадей боковой поверхности и основания</a:t>
            </a:r>
            <a:r>
              <a:rPr lang="ru-RU" dirty="0" smtClean="0"/>
              <a:t>. Для вычисления площади </a:t>
            </a:r>
            <a:r>
              <a:rPr lang="en-US" i="1" cap="small" dirty="0" smtClean="0"/>
              <a:t>S</a:t>
            </a:r>
            <a:r>
              <a:rPr lang="ru-RU" sz="1800" i="1" cap="small" baseline="-25000" dirty="0" smtClean="0"/>
              <a:t>КОН</a:t>
            </a:r>
            <a:r>
              <a:rPr lang="en-US" i="1" cap="small" dirty="0" smtClean="0"/>
              <a:t> </a:t>
            </a:r>
            <a:r>
              <a:rPr lang="ru-RU" dirty="0" smtClean="0"/>
              <a:t>полной поверхности конуса получается формула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Площадь поверхности конуса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4187952"/>
          </a:xfrm>
        </p:spPr>
        <p:txBody>
          <a:bodyPr/>
          <a:lstStyle/>
          <a:p>
            <a:endParaRPr lang="ru-RU" sz="8000" i="1" dirty="0" smtClean="0"/>
          </a:p>
          <a:p>
            <a:pPr>
              <a:buNone/>
            </a:pPr>
            <a:r>
              <a:rPr lang="ru-RU" sz="8000" i="1" dirty="0" smtClean="0"/>
              <a:t> </a:t>
            </a:r>
            <a:r>
              <a:rPr lang="en-US" sz="8000" i="1" dirty="0" smtClean="0"/>
              <a:t>S</a:t>
            </a:r>
            <a:r>
              <a:rPr lang="ru-RU" sz="8000" i="1" baseline="-25000" dirty="0" smtClean="0"/>
              <a:t>бок</a:t>
            </a:r>
            <a:r>
              <a:rPr lang="ru-RU" sz="8000" i="1" dirty="0" smtClean="0"/>
              <a:t> = </a:t>
            </a:r>
            <a:r>
              <a:rPr lang="ru-RU" sz="8000" i="1" dirty="0" err="1" smtClean="0"/>
              <a:t>π</a:t>
            </a:r>
            <a:r>
              <a:rPr lang="en-US" sz="8000" i="1" dirty="0" smtClean="0"/>
              <a:t>r</a:t>
            </a:r>
            <a:r>
              <a:rPr lang="ru-RU" sz="8000" i="1" dirty="0" smtClean="0"/>
              <a:t>(</a:t>
            </a:r>
            <a:r>
              <a:rPr lang="en-US" sz="8000" i="1" dirty="0" smtClean="0"/>
              <a:t>l</a:t>
            </a:r>
            <a:r>
              <a:rPr lang="ru-RU" sz="8000" i="1" dirty="0" smtClean="0"/>
              <a:t>+</a:t>
            </a:r>
            <a:r>
              <a:rPr lang="en-US" sz="8000" i="1" dirty="0" smtClean="0"/>
              <a:t> r</a:t>
            </a:r>
            <a:r>
              <a:rPr lang="ru-RU" sz="8000" i="1" dirty="0" smtClean="0"/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ДОМАШНЕЕ ЗАДАНИЕ!!!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Выучить теорию пункт 61,62.</a:t>
            </a:r>
          </a:p>
          <a:p>
            <a:pPr>
              <a:buNone/>
            </a:pPr>
            <a:r>
              <a:rPr lang="ru-RU" sz="4000" dirty="0" smtClean="0"/>
              <a:t>№547</a:t>
            </a:r>
          </a:p>
          <a:p>
            <a:pPr>
              <a:buNone/>
            </a:pPr>
            <a:r>
              <a:rPr lang="ru-RU" sz="4000" dirty="0" smtClean="0"/>
              <a:t>№548(</a:t>
            </a:r>
            <a:r>
              <a:rPr lang="ru-RU" sz="4000" dirty="0" err="1" smtClean="0"/>
              <a:t>б,в</a:t>
            </a:r>
            <a:r>
              <a:rPr lang="ru-RU" sz="4000" dirty="0" smtClean="0"/>
              <a:t>).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488516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Урок 2</a:t>
            </a:r>
            <a:endParaRPr lang="ru-RU" sz="5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/>
          <a:lstStyle/>
          <a:p>
            <a:r>
              <a:rPr lang="ru-RU" dirty="0" smtClean="0"/>
              <a:t>Решить по готовым чертежам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28775"/>
            <a:ext cx="8496944" cy="43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480720" cy="597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5072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Усеченный конус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Конус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209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/>
          <a:lstStyle/>
          <a:p>
            <a:r>
              <a:rPr lang="ru-RU" dirty="0" smtClean="0"/>
              <a:t>Элементы усеченного конуса</a:t>
            </a: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>
            <a:off x="2915815" y="4178355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2915815" y="4178355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endCxn id="9" idx="1"/>
          </p:cNvCxnSpPr>
          <p:nvPr/>
        </p:nvCxnSpPr>
        <p:spPr>
          <a:xfrm rot="5400000" flipH="1" flipV="1">
            <a:off x="2178825" y="2869847"/>
            <a:ext cx="2402693" cy="928711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5" idx="2"/>
            <a:endCxn id="9" idx="1"/>
          </p:cNvCxnSpPr>
          <p:nvPr/>
        </p:nvCxnSpPr>
        <p:spPr>
          <a:xfrm rot="5400000" flipH="1">
            <a:off x="3156292" y="2821090"/>
            <a:ext cx="2447739" cy="107127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7385" y="4321231"/>
            <a:ext cx="418008" cy="33855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O</a:t>
            </a:r>
            <a:endParaRPr lang="ru-RU" sz="1600" dirty="0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44535" y="1963002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Book Antiqua" pitchFamily="18" charset="0"/>
              </a:rPr>
              <a:t>P</a:t>
            </a:r>
            <a:endParaRPr lang="ru-RU" sz="1600" dirty="0">
              <a:latin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9" idx="1"/>
          </p:cNvCxnSpPr>
          <p:nvPr/>
        </p:nvCxnSpPr>
        <p:spPr>
          <a:xfrm rot="10800000">
            <a:off x="3844535" y="1605814"/>
            <a:ext cx="1587" cy="52705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9" idx="1"/>
          </p:cNvCxnSpPr>
          <p:nvPr/>
        </p:nvCxnSpPr>
        <p:spPr>
          <a:xfrm rot="10800000" flipH="1" flipV="1">
            <a:off x="3844535" y="2132864"/>
            <a:ext cx="68262" cy="24479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700866" y="5178483"/>
            <a:ext cx="428625" cy="15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15972" y="3177439"/>
            <a:ext cx="500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О1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87347" y="3248877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Book Antiqua" pitchFamily="18" charset="0"/>
              </a:rPr>
              <a:t>r1</a:t>
            </a:r>
            <a:endParaRPr lang="ru-RU" sz="1400" dirty="0">
              <a:latin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773891" y="4748270"/>
            <a:ext cx="285750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 flipH="1">
            <a:off x="3915972" y="4534752"/>
            <a:ext cx="46038" cy="46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endCxn id="16" idx="6"/>
          </p:cNvCxnSpPr>
          <p:nvPr/>
        </p:nvCxnSpPr>
        <p:spPr>
          <a:xfrm flipV="1">
            <a:off x="3273035" y="4556977"/>
            <a:ext cx="642937" cy="334962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9" idx="4"/>
          </p:cNvCxnSpPr>
          <p:nvPr/>
        </p:nvCxnSpPr>
        <p:spPr>
          <a:xfrm flipV="1">
            <a:off x="3558785" y="3437789"/>
            <a:ext cx="320675" cy="168275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3844535" y="3391752"/>
            <a:ext cx="71437" cy="460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950897" y="3928327"/>
            <a:ext cx="1216025" cy="428625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736584" y="4071202"/>
            <a:ext cx="1287463" cy="357188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3522273" y="4214076"/>
            <a:ext cx="1287462" cy="214313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963598" y="4891939"/>
            <a:ext cx="500062" cy="35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273160" y="4034689"/>
            <a:ext cx="857250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3606410" y="2677377"/>
            <a:ext cx="785812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237441" y="3284596"/>
            <a:ext cx="571500" cy="500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92222" y="2463064"/>
            <a:ext cx="18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</a:rPr>
              <a:t>Основание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49410" y="3034565"/>
            <a:ext cx="1838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</a:rPr>
              <a:t>Образующая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92222" y="5106252"/>
            <a:ext cx="1763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</a:rPr>
              <a:t>Основание 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415910" y="4391877"/>
            <a:ext cx="27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r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1" name="Дуга 30"/>
          <p:cNvSpPr/>
          <p:nvPr/>
        </p:nvSpPr>
        <p:spPr>
          <a:xfrm>
            <a:off x="2915814" y="4178354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Дуга 31"/>
          <p:cNvSpPr/>
          <p:nvPr/>
        </p:nvSpPr>
        <p:spPr>
          <a:xfrm>
            <a:off x="2915815" y="4178355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558625" y="3749727"/>
            <a:ext cx="1143009" cy="428629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36" idx="2"/>
          </p:cNvCxnSpPr>
          <p:nvPr/>
        </p:nvCxnSpPr>
        <p:spPr>
          <a:xfrm rot="16200000" flipV="1">
            <a:off x="4069188" y="3733985"/>
            <a:ext cx="1187966" cy="505251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>
            <a:off x="3344442" y="3178222"/>
            <a:ext cx="1071570" cy="500066"/>
          </a:xfrm>
          <a:prstGeom prst="arc">
            <a:avLst>
              <a:gd name="adj1" fmla="val 21488921"/>
              <a:gd name="adj2" fmla="val 10818653"/>
            </a:avLst>
          </a:prstGeom>
          <a:ln w="1905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3344442" y="3178222"/>
            <a:ext cx="1071570" cy="500066"/>
          </a:xfrm>
          <a:prstGeom prst="arc">
            <a:avLst>
              <a:gd name="adj1" fmla="val 11046707"/>
              <a:gd name="adj2" fmla="val 21369402"/>
            </a:avLst>
          </a:prstGeom>
          <a:ln w="19050">
            <a:solidFill>
              <a:schemeClr val="bg1"/>
            </a:solidFill>
            <a:prstDash val="lg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148064" y="3861049"/>
            <a:ext cx="295232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Боковая поверхность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 animBg="1"/>
      <p:bldP spid="19" grpId="0" animBg="1"/>
      <p:bldP spid="27" grpId="0"/>
      <p:bldP spid="28" grpId="0"/>
      <p:bldP spid="29" grpId="0"/>
      <p:bldP spid="30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5268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>
            <a:off x="5736097" y="2919245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5736097" y="2919245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accent5">
                <a:lumMod val="75000"/>
              </a:schemeClr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5427827" y="2513135"/>
            <a:ext cx="1045168" cy="42862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 rot="16200000" flipH="1">
            <a:off x="6927878" y="2513282"/>
            <a:ext cx="1116619" cy="49978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6710509" y="327643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>
            <a:endCxn id="8" idx="3"/>
          </p:cNvCxnSpPr>
          <p:nvPr/>
        </p:nvCxnSpPr>
        <p:spPr>
          <a:xfrm flipV="1">
            <a:off x="6093287" y="3315459"/>
            <a:ext cx="623917" cy="31816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6197297" y="2740645"/>
            <a:ext cx="1025525" cy="460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>
            <a:off x="6164725" y="1990551"/>
            <a:ext cx="1071570" cy="500066"/>
          </a:xfrm>
          <a:prstGeom prst="arc">
            <a:avLst>
              <a:gd name="adj1" fmla="val 21488921"/>
              <a:gd name="adj2" fmla="val 10894034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36253" y="1990551"/>
            <a:ext cx="357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С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402084" y="2150095"/>
            <a:ext cx="174625" cy="36353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64753" y="2133426"/>
            <a:ext cx="428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В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64753" y="3133551"/>
            <a:ext cx="338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6629097" y="2883520"/>
            <a:ext cx="1214438" cy="28575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6296516" y="3787601"/>
            <a:ext cx="882650" cy="317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>
            <a:off x="6164725" y="1990551"/>
            <a:ext cx="1071570" cy="500066"/>
          </a:xfrm>
          <a:prstGeom prst="arc">
            <a:avLst>
              <a:gd name="adj1" fmla="val 10569833"/>
              <a:gd name="adj2" fmla="val 2147592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V="1">
            <a:off x="6288578" y="1795289"/>
            <a:ext cx="792163" cy="39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6593378" y="3133551"/>
            <a:ext cx="142875" cy="7143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522734" y="3277220"/>
            <a:ext cx="14128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07691" y="3062114"/>
            <a:ext cx="48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Book Antiqua" pitchFamily="18" charset="0"/>
              </a:rPr>
              <a:t>D</a:t>
            </a:r>
            <a:endParaRPr lang="ru-RU" sz="1600" dirty="0">
              <a:latin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593253" y="2919239"/>
            <a:ext cx="1214438" cy="21431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811659" y="2137395"/>
            <a:ext cx="174625" cy="38893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6900560" y="3154982"/>
            <a:ext cx="311150" cy="64611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>
            <a:off x="6450503" y="1633364"/>
            <a:ext cx="571500" cy="285750"/>
          </a:xfrm>
          <a:prstGeom prst="arc">
            <a:avLst>
              <a:gd name="adj1" fmla="val 18597963"/>
              <a:gd name="adj2" fmla="val 1249501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450503" y="1633364"/>
            <a:ext cx="142875" cy="1047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9512" y="0"/>
            <a:ext cx="57606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/>
              <a:t>   Усеченный конус может быть получен вращением прямоугольной трапеции вокруг ее боковой стороны, перпендикулярной к основаниям. На рисунке изображен усеченный конус, полученный вращением прямоугольной трапеции </a:t>
            </a:r>
            <a:r>
              <a:rPr lang="en-US" sz="2400" i="1" dirty="0" smtClean="0"/>
              <a:t>ABCD </a:t>
            </a:r>
            <a:r>
              <a:rPr lang="ru-RU" sz="2400" dirty="0" smtClean="0"/>
              <a:t>вокруг стороны </a:t>
            </a:r>
            <a:r>
              <a:rPr lang="en-US" sz="2400" i="1" dirty="0" smtClean="0"/>
              <a:t>CD</a:t>
            </a:r>
            <a:r>
              <a:rPr lang="ru-RU" sz="2400" dirty="0" smtClean="0"/>
              <a:t>, перпендикулярной к основаниям </a:t>
            </a:r>
            <a:r>
              <a:rPr lang="en-US" sz="2400" i="1" dirty="0" smtClean="0"/>
              <a:t>AD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ru-RU" sz="2400" i="1" dirty="0" smtClean="0"/>
              <a:t>ВС</a:t>
            </a:r>
            <a:r>
              <a:rPr lang="ru-RU" sz="2400" dirty="0" smtClean="0"/>
              <a:t>. При этом боковая поверхность образуется вращением боковой стороны </a:t>
            </a:r>
            <a:r>
              <a:rPr lang="ru-RU" sz="2400" i="1" dirty="0" smtClean="0"/>
              <a:t>АВ</a:t>
            </a:r>
            <a:r>
              <a:rPr lang="ru-RU" sz="2400" dirty="0" smtClean="0"/>
              <a:t>, а основания усеченного конуса — вращением оснований </a:t>
            </a:r>
            <a:r>
              <a:rPr lang="ru-RU" sz="2400" i="1" dirty="0" smtClean="0"/>
              <a:t>СВ </a:t>
            </a:r>
            <a:r>
              <a:rPr lang="ru-RU" sz="2400" dirty="0" smtClean="0"/>
              <a:t>и </a:t>
            </a:r>
            <a:r>
              <a:rPr lang="en-US" sz="2400" i="1" dirty="0" smtClean="0"/>
              <a:t>DA </a:t>
            </a:r>
            <a:r>
              <a:rPr lang="ru-RU" sz="2400" dirty="0" smtClean="0"/>
              <a:t>трапеции.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Домашнее задание.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183880" cy="4187952"/>
          </a:xfrm>
        </p:spPr>
        <p:txBody>
          <a:bodyPr/>
          <a:lstStyle/>
          <a:p>
            <a:r>
              <a:rPr lang="ru-RU" b="1" dirty="0" smtClean="0"/>
              <a:t>П 61,62 повторить,</a:t>
            </a:r>
          </a:p>
          <a:p>
            <a:r>
              <a:rPr lang="ru-RU" b="1" dirty="0" smtClean="0"/>
              <a:t>Выучить </a:t>
            </a:r>
            <a:r>
              <a:rPr lang="ru-RU" b="1" dirty="0" err="1" smtClean="0"/>
              <a:t>п</a:t>
            </a:r>
            <a:r>
              <a:rPr lang="ru-RU" b="1" dirty="0" smtClean="0"/>
              <a:t> 63 (усеченный конус)</a:t>
            </a:r>
          </a:p>
          <a:p>
            <a:r>
              <a:rPr lang="ru-RU" b="1" dirty="0" smtClean="0"/>
              <a:t>№   568(б)</a:t>
            </a:r>
          </a:p>
          <a:p>
            <a:pPr>
              <a:buNone/>
            </a:pPr>
            <a:r>
              <a:rPr lang="ru-RU" b="1" dirty="0" smtClean="0"/>
              <a:t>        558</a:t>
            </a:r>
          </a:p>
          <a:p>
            <a:pPr>
              <a:buNone/>
            </a:pPr>
            <a:r>
              <a:rPr lang="ru-RU" b="1" dirty="0" smtClean="0"/>
              <a:t>        565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4824536" cy="338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Предметы, имеющие форму конуса</a:t>
            </a:r>
            <a:endParaRPr lang="ru-RU" dirty="0"/>
          </a:p>
        </p:txBody>
      </p:sp>
      <p:pic>
        <p:nvPicPr>
          <p:cNvPr id="4" name="Рисунок 3" descr="54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2082800" cy="1559560"/>
          </a:xfrm>
          <a:prstGeom prst="rect">
            <a:avLst/>
          </a:prstGeom>
        </p:spPr>
      </p:pic>
      <p:pic>
        <p:nvPicPr>
          <p:cNvPr id="5" name="Рисунок 4" descr="93818-1596-thick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3073524" cy="3073524"/>
          </a:xfrm>
          <a:prstGeom prst="rect">
            <a:avLst/>
          </a:prstGeom>
        </p:spPr>
      </p:pic>
      <p:pic>
        <p:nvPicPr>
          <p:cNvPr id="6" name="Рисунок 5" descr="92980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556792"/>
            <a:ext cx="1850140" cy="1825756"/>
          </a:xfrm>
          <a:prstGeom prst="rect">
            <a:avLst/>
          </a:prstGeom>
        </p:spPr>
      </p:pic>
      <p:pic>
        <p:nvPicPr>
          <p:cNvPr id="7" name="Рисунок 6" descr="clip8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861048"/>
            <a:ext cx="2701441" cy="2664296"/>
          </a:xfrm>
          <a:prstGeom prst="rect">
            <a:avLst/>
          </a:prstGeom>
        </p:spPr>
      </p:pic>
      <p:pic>
        <p:nvPicPr>
          <p:cNvPr id="8" name="Рисунок 7" descr="x_a1e4af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1196751"/>
            <a:ext cx="2893882" cy="3536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99792" y="3284984"/>
            <a:ext cx="3888432" cy="151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644008" y="404664"/>
            <a:ext cx="0" cy="367240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779912" y="332656"/>
            <a:ext cx="864096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771800" y="332656"/>
            <a:ext cx="1872208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4008" y="332656"/>
            <a:ext cx="1872208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332656"/>
            <a:ext cx="1008112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008" y="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99992" y="41490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4725144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Поверхность, образованная этими прямыми, называется </a:t>
            </a:r>
            <a:r>
              <a:rPr lang="ru-RU" sz="2400" b="1" dirty="0" smtClean="0"/>
              <a:t>конической поверхностью</a:t>
            </a:r>
            <a:r>
              <a:rPr lang="ru-RU" sz="2400" dirty="0" smtClean="0"/>
              <a:t>, а сами прямые- </a:t>
            </a:r>
            <a:r>
              <a:rPr lang="ru-RU" sz="2400" b="1" dirty="0" smtClean="0"/>
              <a:t>образующими конической поверхности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Р- </a:t>
            </a:r>
            <a:r>
              <a:rPr lang="ru-RU" sz="2400" b="1" dirty="0" smtClean="0"/>
              <a:t>вершина</a:t>
            </a:r>
          </a:p>
          <a:p>
            <a:r>
              <a:rPr lang="ru-RU" sz="2400" dirty="0" smtClean="0"/>
              <a:t>Прямая ОР- </a:t>
            </a:r>
            <a:r>
              <a:rPr lang="ru-RU" sz="2400" b="1" dirty="0" smtClean="0"/>
              <a:t>ось конической поверхности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816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txBody>
          <a:bodyPr/>
          <a:lstStyle/>
          <a:p>
            <a:r>
              <a:rPr lang="ru-RU" dirty="0" smtClean="0"/>
              <a:t>  Понятие конуса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83880" cy="15121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Тело, ограниченное конической поверхностью и кругом с границей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 конусом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11960" y="5013176"/>
            <a:ext cx="3888432" cy="151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156176" y="2132856"/>
            <a:ext cx="0" cy="367240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292080" y="2060848"/>
            <a:ext cx="864096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83968" y="2060848"/>
            <a:ext cx="1872208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56176" y="2060848"/>
            <a:ext cx="1872208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176" y="2060848"/>
            <a:ext cx="1008112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2160" y="58772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1051560"/>
          </a:xfrm>
        </p:spPr>
        <p:txBody>
          <a:bodyPr/>
          <a:lstStyle/>
          <a:p>
            <a:r>
              <a:rPr lang="ru-RU" dirty="0" smtClean="0"/>
              <a:t>Элементы конуса</a:t>
            </a:r>
            <a:endParaRPr lang="ru-RU" dirty="0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292725" y="2205038"/>
            <a:ext cx="3455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  <a:latin typeface="Arial" pitchFamily="34" charset="0"/>
              </a:rPr>
              <a:t>боковая (коническая) поверхность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1331913" y="177323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  <a:latin typeface="Arial" pitchFamily="34" charset="0"/>
              </a:rPr>
              <a:t>высота конуса </a:t>
            </a: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(</a:t>
            </a:r>
            <a:r>
              <a:rPr lang="ru-RU" sz="2400">
                <a:solidFill>
                  <a:schemeClr val="tx2"/>
                </a:solidFill>
                <a:latin typeface="Arial" pitchFamily="34" charset="0"/>
              </a:rPr>
              <a:t>РО</a:t>
            </a: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)</a:t>
            </a:r>
            <a:endParaRPr lang="ru-RU" sz="2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5375275" y="1125538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  <a:latin typeface="Arial" pitchFamily="34" charset="0"/>
              </a:rPr>
              <a:t>ось конуса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292725" y="1557338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  <a:latin typeface="Arial" pitchFamily="34" charset="0"/>
              </a:rPr>
              <a:t>вершина конуса (Р)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5508625" y="5229225"/>
            <a:ext cx="274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  <a:latin typeface="Arial" pitchFamily="34" charset="0"/>
              </a:rPr>
              <a:t>основание конуса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1835150" y="5661025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</a:rPr>
              <a:t>радиус конуса (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r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</a:rPr>
              <a:t>)</a:t>
            </a:r>
          </a:p>
        </p:txBody>
      </p:sp>
      <p:grpSp>
        <p:nvGrpSpPr>
          <p:cNvPr id="36" name="Group 102"/>
          <p:cNvGrpSpPr>
            <a:grpSpLocks/>
          </p:cNvGrpSpPr>
          <p:nvPr/>
        </p:nvGrpSpPr>
        <p:grpSpPr bwMode="auto">
          <a:xfrm>
            <a:off x="3348038" y="1773238"/>
            <a:ext cx="2808287" cy="3673475"/>
            <a:chOff x="2109" y="1117"/>
            <a:chExt cx="1769" cy="2314"/>
          </a:xfrm>
        </p:grpSpPr>
        <p:sp>
          <p:nvSpPr>
            <p:cNvPr id="37" name="Line 71"/>
            <p:cNvSpPr>
              <a:spLocks noChangeShapeType="1"/>
            </p:cNvSpPr>
            <p:nvPr/>
          </p:nvSpPr>
          <p:spPr bwMode="auto">
            <a:xfrm flipH="1">
              <a:off x="2185" y="1117"/>
              <a:ext cx="846" cy="175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72"/>
            <p:cNvSpPr>
              <a:spLocks noChangeShapeType="1"/>
            </p:cNvSpPr>
            <p:nvPr/>
          </p:nvSpPr>
          <p:spPr bwMode="auto">
            <a:xfrm>
              <a:off x="3031" y="1117"/>
              <a:ext cx="769" cy="175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73"/>
            <p:cNvSpPr>
              <a:spLocks noChangeArrowheads="1"/>
            </p:cNvSpPr>
            <p:nvPr/>
          </p:nvSpPr>
          <p:spPr bwMode="auto">
            <a:xfrm>
              <a:off x="2185" y="2633"/>
              <a:ext cx="1615" cy="557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79"/>
            <p:cNvSpPr>
              <a:spLocks noChangeArrowheads="1"/>
            </p:cNvSpPr>
            <p:nvPr/>
          </p:nvSpPr>
          <p:spPr bwMode="auto">
            <a:xfrm flipV="1">
              <a:off x="2109" y="2633"/>
              <a:ext cx="1769" cy="79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Line 74"/>
          <p:cNvSpPr>
            <a:spLocks noChangeShapeType="1"/>
          </p:cNvSpPr>
          <p:nvPr/>
        </p:nvSpPr>
        <p:spPr bwMode="auto">
          <a:xfrm>
            <a:off x="4811713" y="1196975"/>
            <a:ext cx="0" cy="46085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Text Box 82"/>
          <p:cNvSpPr txBox="1">
            <a:spLocks noChangeArrowheads="1"/>
          </p:cNvSpPr>
          <p:nvPr/>
        </p:nvSpPr>
        <p:spPr bwMode="auto">
          <a:xfrm>
            <a:off x="3779838" y="48688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B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43" name="Text Box 85"/>
          <p:cNvSpPr txBox="1">
            <a:spLocks noChangeArrowheads="1"/>
          </p:cNvSpPr>
          <p:nvPr/>
        </p:nvSpPr>
        <p:spPr bwMode="auto">
          <a:xfrm>
            <a:off x="4284663" y="443706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</a:t>
            </a:r>
            <a:endParaRPr lang="ru-RU" sz="2400" dirty="0"/>
          </a:p>
        </p:txBody>
      </p:sp>
      <p:grpSp>
        <p:nvGrpSpPr>
          <p:cNvPr id="44" name="Group 93"/>
          <p:cNvGrpSpPr>
            <a:grpSpLocks/>
          </p:cNvGrpSpPr>
          <p:nvPr/>
        </p:nvGrpSpPr>
        <p:grpSpPr bwMode="auto">
          <a:xfrm>
            <a:off x="3492500" y="2997200"/>
            <a:ext cx="935038" cy="360363"/>
            <a:chOff x="2245" y="1888"/>
            <a:chExt cx="589" cy="227"/>
          </a:xfrm>
        </p:grpSpPr>
        <p:sp>
          <p:nvSpPr>
            <p:cNvPr id="45" name="Line 89"/>
            <p:cNvSpPr>
              <a:spLocks noChangeShapeType="1"/>
            </p:cNvSpPr>
            <p:nvPr/>
          </p:nvSpPr>
          <p:spPr bwMode="auto">
            <a:xfrm>
              <a:off x="2245" y="1889"/>
              <a:ext cx="363" cy="22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90"/>
            <p:cNvSpPr>
              <a:spLocks noChangeShapeType="1"/>
            </p:cNvSpPr>
            <p:nvPr/>
          </p:nvSpPr>
          <p:spPr bwMode="auto">
            <a:xfrm>
              <a:off x="2245" y="1888"/>
              <a:ext cx="589" cy="1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Line 95"/>
          <p:cNvSpPr>
            <a:spLocks noChangeShapeType="1"/>
          </p:cNvSpPr>
          <p:nvPr/>
        </p:nvSpPr>
        <p:spPr bwMode="auto">
          <a:xfrm>
            <a:off x="4356100" y="2060575"/>
            <a:ext cx="430213" cy="431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96"/>
          <p:cNvSpPr>
            <a:spLocks noChangeShapeType="1"/>
          </p:cNvSpPr>
          <p:nvPr/>
        </p:nvSpPr>
        <p:spPr bwMode="auto">
          <a:xfrm flipH="1" flipV="1">
            <a:off x="4860925" y="1341438"/>
            <a:ext cx="576263" cy="714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97"/>
          <p:cNvSpPr>
            <a:spLocks noChangeShapeType="1"/>
          </p:cNvSpPr>
          <p:nvPr/>
        </p:nvSpPr>
        <p:spPr bwMode="auto">
          <a:xfrm flipH="1" flipV="1">
            <a:off x="4787900" y="1773238"/>
            <a:ext cx="576263" cy="714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" name="Line 98"/>
          <p:cNvSpPr>
            <a:spLocks noChangeShapeType="1"/>
          </p:cNvSpPr>
          <p:nvPr/>
        </p:nvSpPr>
        <p:spPr bwMode="auto">
          <a:xfrm flipH="1">
            <a:off x="5148263" y="2492375"/>
            <a:ext cx="215900" cy="8651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99"/>
          <p:cNvSpPr>
            <a:spLocks noChangeShapeType="1"/>
          </p:cNvSpPr>
          <p:nvPr/>
        </p:nvSpPr>
        <p:spPr bwMode="auto">
          <a:xfrm flipV="1">
            <a:off x="4356100" y="4797425"/>
            <a:ext cx="144463" cy="1079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100"/>
          <p:cNvSpPr>
            <a:spLocks noChangeShapeType="1"/>
          </p:cNvSpPr>
          <p:nvPr/>
        </p:nvSpPr>
        <p:spPr bwMode="auto">
          <a:xfrm flipH="1" flipV="1">
            <a:off x="5364163" y="4724400"/>
            <a:ext cx="215900" cy="7207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" name="Text Box 103"/>
          <p:cNvSpPr txBox="1">
            <a:spLocks noChangeArrowheads="1"/>
          </p:cNvSpPr>
          <p:nvPr/>
        </p:nvSpPr>
        <p:spPr bwMode="auto">
          <a:xfrm>
            <a:off x="1187450" y="2755900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  <a:latin typeface="Arial" pitchFamily="34" charset="0"/>
              </a:rPr>
              <a:t>образующие</a:t>
            </a:r>
          </a:p>
        </p:txBody>
      </p:sp>
      <p:sp>
        <p:nvSpPr>
          <p:cNvPr id="54" name="Line 104"/>
          <p:cNvSpPr>
            <a:spLocks noChangeShapeType="1"/>
          </p:cNvSpPr>
          <p:nvPr/>
        </p:nvSpPr>
        <p:spPr bwMode="auto">
          <a:xfrm flipH="1">
            <a:off x="3924300" y="1773238"/>
            <a:ext cx="863600" cy="31654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Text Box 105"/>
          <p:cNvSpPr txBox="1">
            <a:spLocks noChangeArrowheads="1"/>
          </p:cNvSpPr>
          <p:nvPr/>
        </p:nvSpPr>
        <p:spPr bwMode="auto">
          <a:xfrm>
            <a:off x="4500563" y="141287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P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56" name="Oval 75"/>
          <p:cNvSpPr>
            <a:spLocks noChangeArrowheads="1"/>
          </p:cNvSpPr>
          <p:nvPr/>
        </p:nvSpPr>
        <p:spPr bwMode="auto">
          <a:xfrm>
            <a:off x="4859338" y="4508500"/>
            <a:ext cx="120650" cy="250825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7" name="Line 77"/>
          <p:cNvSpPr>
            <a:spLocks noChangeShapeType="1"/>
          </p:cNvSpPr>
          <p:nvPr/>
        </p:nvSpPr>
        <p:spPr bwMode="auto">
          <a:xfrm flipH="1">
            <a:off x="3956050" y="4684713"/>
            <a:ext cx="855663" cy="254000"/>
          </a:xfrm>
          <a:prstGeom prst="lin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41" grpId="0" animBg="1"/>
      <p:bldP spid="42" grpId="0"/>
      <p:bldP spid="4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ru-RU" dirty="0" smtClean="0"/>
              <a:t>Конус-фигура вращения</a:t>
            </a:r>
            <a:endParaRPr lang="ru-RU" dirty="0"/>
          </a:p>
        </p:txBody>
      </p:sp>
      <p:sp>
        <p:nvSpPr>
          <p:cNvPr id="23" name="Дуга 22"/>
          <p:cNvSpPr/>
          <p:nvPr/>
        </p:nvSpPr>
        <p:spPr>
          <a:xfrm>
            <a:off x="2915816" y="4420582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Дуга 23"/>
          <p:cNvSpPr/>
          <p:nvPr/>
        </p:nvSpPr>
        <p:spPr>
          <a:xfrm>
            <a:off x="2915816" y="4420582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2165717" y="3098979"/>
            <a:ext cx="2428892" cy="92869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4" idx="2"/>
          </p:cNvCxnSpPr>
          <p:nvPr/>
        </p:nvCxnSpPr>
        <p:spPr>
          <a:xfrm rot="5400000" flipH="1">
            <a:off x="3143182" y="3050206"/>
            <a:ext cx="2473941" cy="107129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201436" y="3491888"/>
            <a:ext cx="2714644" cy="57150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2808659" y="3384731"/>
            <a:ext cx="2786082" cy="71438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87386" y="4563458"/>
            <a:ext cx="418008" cy="33855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44531" y="2206013"/>
            <a:ext cx="593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87281" y="5134951"/>
            <a:ext cx="285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С</a:t>
            </a:r>
          </a:p>
        </p:txBody>
      </p:sp>
      <p:sp>
        <p:nvSpPr>
          <p:cNvPr id="32" name="Блок-схема: узел 31"/>
          <p:cNvSpPr/>
          <p:nvPr/>
        </p:nvSpPr>
        <p:spPr>
          <a:xfrm>
            <a:off x="3890228" y="477777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>
            <a:endCxn id="32" idx="3"/>
          </p:cNvCxnSpPr>
          <p:nvPr/>
        </p:nvCxnSpPr>
        <p:spPr>
          <a:xfrm flipV="1">
            <a:off x="3273006" y="4816796"/>
            <a:ext cx="623917" cy="31816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lg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987386" y="4849210"/>
            <a:ext cx="571504" cy="28575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3773072" y="4634896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701634" y="4777772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2" idx="0"/>
            <a:endCxn id="24" idx="2"/>
          </p:cNvCxnSpPr>
          <p:nvPr/>
        </p:nvCxnSpPr>
        <p:spPr>
          <a:xfrm rot="16200000" flipH="1">
            <a:off x="4391918" y="4298941"/>
            <a:ext cx="45049" cy="100271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3452418" y="5312751"/>
            <a:ext cx="928687" cy="1588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452395" y="5669953"/>
            <a:ext cx="928694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H="1" flipV="1">
            <a:off x="3844510" y="2420318"/>
            <a:ext cx="68578" cy="2402491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1"/>
          </p:cNvCxnSpPr>
          <p:nvPr/>
        </p:nvCxnSpPr>
        <p:spPr>
          <a:xfrm rot="10800000" flipH="1" flipV="1">
            <a:off x="3844510" y="2375280"/>
            <a:ext cx="1071570" cy="2473929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1051560"/>
          </a:xfrm>
        </p:spPr>
        <p:txBody>
          <a:bodyPr/>
          <a:lstStyle/>
          <a:p>
            <a:r>
              <a:rPr lang="ru-RU" dirty="0" smtClean="0"/>
              <a:t>Осевое сечение</a:t>
            </a:r>
            <a:endParaRPr lang="ru-RU" dirty="0"/>
          </a:p>
        </p:txBody>
      </p:sp>
      <p:sp>
        <p:nvSpPr>
          <p:cNvPr id="4" name="Дуга 3"/>
          <p:cNvSpPr/>
          <p:nvPr/>
        </p:nvSpPr>
        <p:spPr>
          <a:xfrm>
            <a:off x="714348" y="4357694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714348" y="4357694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-35751" y="3036091"/>
            <a:ext cx="2428892" cy="92869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5" idx="2"/>
          </p:cNvCxnSpPr>
          <p:nvPr/>
        </p:nvCxnSpPr>
        <p:spPr>
          <a:xfrm rot="5400000" flipH="1">
            <a:off x="941714" y="2987318"/>
            <a:ext cx="2473941" cy="107129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32" y="3429000"/>
            <a:ext cx="2714644" cy="57150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892943" y="3036091"/>
            <a:ext cx="2143140" cy="64294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lg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1643042" y="1785927"/>
            <a:ext cx="1588" cy="526467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12" idx="4"/>
          </p:cNvCxnSpPr>
          <p:nvPr/>
        </p:nvCxnSpPr>
        <p:spPr>
          <a:xfrm rot="10800000" flipH="1" flipV="1">
            <a:off x="1643042" y="2312393"/>
            <a:ext cx="68578" cy="2448210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1688760" y="471488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071538" y="4429132"/>
            <a:ext cx="1214446" cy="642942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lg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570832" y="5001419"/>
            <a:ext cx="285750" cy="1587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500166" y="5357826"/>
            <a:ext cx="428628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27"/>
          <p:cNvSpPr>
            <a:spLocks noGrp="1"/>
          </p:cNvSpPr>
          <p:nvPr>
            <p:ph idx="1"/>
          </p:nvPr>
        </p:nvSpPr>
        <p:spPr>
          <a:xfrm rot="19967953">
            <a:off x="-7063" y="2886747"/>
            <a:ext cx="3110284" cy="1826502"/>
          </a:xfrm>
          <a:prstGeom prst="parallelogram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55976" y="1124744"/>
            <a:ext cx="4427984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секущая плоскость проходит через ось конуса, то сечение представляет собой равнобедренный треугольник, основание которого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диаметр основания конуса, а боковые стороны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образующие конуса. Это сечение называется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осевым.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уга 28"/>
          <p:cNvSpPr/>
          <p:nvPr/>
        </p:nvSpPr>
        <p:spPr>
          <a:xfrm>
            <a:off x="5083466" y="4250165"/>
            <a:ext cx="2000264" cy="785818"/>
          </a:xfrm>
          <a:prstGeom prst="arc">
            <a:avLst>
              <a:gd name="adj1" fmla="val 115976"/>
              <a:gd name="adj2" fmla="val 10873012"/>
            </a:avLst>
          </a:prstGeom>
          <a:noFill/>
          <a:ln w="19050"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5083466" y="4250165"/>
            <a:ext cx="2000264" cy="785818"/>
          </a:xfrm>
          <a:prstGeom prst="arc">
            <a:avLst>
              <a:gd name="adj1" fmla="val 10982667"/>
              <a:gd name="adj2" fmla="val 32077"/>
            </a:avLst>
          </a:prstGeom>
          <a:noFill/>
          <a:ln w="19050"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>
            <a:endCxn id="35" idx="1"/>
          </p:cNvCxnSpPr>
          <p:nvPr/>
        </p:nvCxnSpPr>
        <p:spPr>
          <a:xfrm rot="5400000" flipH="1" flipV="1">
            <a:off x="4346568" y="2941763"/>
            <a:ext cx="2402491" cy="92869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0" idx="2"/>
            <a:endCxn id="35" idx="1"/>
          </p:cNvCxnSpPr>
          <p:nvPr/>
        </p:nvCxnSpPr>
        <p:spPr>
          <a:xfrm rot="5400000" flipH="1">
            <a:off x="5324034" y="2892990"/>
            <a:ext cx="2447540" cy="10712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369086" y="3321471"/>
            <a:ext cx="2714644" cy="57150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55036" y="4393041"/>
            <a:ext cx="418008" cy="33855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O</a:t>
            </a:r>
            <a:endParaRPr lang="ru-RU" sz="1600" dirty="0">
              <a:latin typeface="+mn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12181" y="2035596"/>
            <a:ext cx="593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Book Antiqua" pitchFamily="18" charset="0"/>
              </a:rPr>
              <a:t>P</a:t>
            </a:r>
            <a:endParaRPr lang="ru-RU" sz="1600" dirty="0">
              <a:latin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>
            <a:stCxn id="35" idx="1"/>
          </p:cNvCxnSpPr>
          <p:nvPr/>
        </p:nvCxnSpPr>
        <p:spPr>
          <a:xfrm rot="10800000">
            <a:off x="6012160" y="1678398"/>
            <a:ext cx="1588" cy="526467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154931" y="4964534"/>
            <a:ext cx="285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Book Antiqua" pitchFamily="18" charset="0"/>
              </a:rPr>
              <a:t>M</a:t>
            </a:r>
            <a:endParaRPr lang="ru-RU" sz="1600" dirty="0">
              <a:latin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>
            <a:stCxn id="35" idx="1"/>
            <a:endCxn id="39" idx="4"/>
          </p:cNvCxnSpPr>
          <p:nvPr/>
        </p:nvCxnSpPr>
        <p:spPr>
          <a:xfrm rot="10800000" flipH="1" flipV="1">
            <a:off x="6012160" y="2204864"/>
            <a:ext cx="68578" cy="2448210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Блок-схема: узел 38"/>
          <p:cNvSpPr/>
          <p:nvPr/>
        </p:nvSpPr>
        <p:spPr>
          <a:xfrm>
            <a:off x="6057878" y="460735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>
            <a:endCxn id="39" idx="3"/>
          </p:cNvCxnSpPr>
          <p:nvPr/>
        </p:nvCxnSpPr>
        <p:spPr>
          <a:xfrm flipV="1">
            <a:off x="5440656" y="4646379"/>
            <a:ext cx="623917" cy="318166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5940722" y="4464479"/>
            <a:ext cx="142876" cy="7143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5869284" y="4607355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39950" y="4893890"/>
            <a:ext cx="285750" cy="1587"/>
          </a:xfrm>
          <a:prstGeom prst="line">
            <a:avLst/>
          </a:prstGeom>
          <a:ln>
            <a:solidFill>
              <a:schemeClr val="bg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Дуга 43"/>
          <p:cNvSpPr/>
          <p:nvPr/>
        </p:nvSpPr>
        <p:spPr>
          <a:xfrm>
            <a:off x="5512118" y="3250034"/>
            <a:ext cx="1071563" cy="500062"/>
          </a:xfrm>
          <a:prstGeom prst="arc">
            <a:avLst>
              <a:gd name="adj1" fmla="val 21488921"/>
              <a:gd name="adj2" fmla="val 2136940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083618" y="3321471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О1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5726408" y="3464347"/>
            <a:ext cx="338165" cy="214314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узел 46"/>
          <p:cNvSpPr/>
          <p:nvPr/>
        </p:nvSpPr>
        <p:spPr>
          <a:xfrm flipV="1">
            <a:off x="6012181" y="3464346"/>
            <a:ext cx="46037" cy="460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5869306" y="3321471"/>
            <a:ext cx="142875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5797074" y="3465140"/>
            <a:ext cx="14287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654993" y="4464471"/>
            <a:ext cx="214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Book Antiqua" pitchFamily="18" charset="0"/>
              </a:rPr>
              <a:t>r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512118" y="3321471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Book Antiqua" pitchFamily="18" charset="0"/>
              </a:rPr>
              <a:t>r</a:t>
            </a:r>
            <a:r>
              <a:rPr lang="en-US" sz="1400" dirty="0">
                <a:solidFill>
                  <a:schemeClr val="bg1"/>
                </a:solidFill>
                <a:latin typeface="Book Antiqua" pitchFamily="18" charset="0"/>
              </a:rPr>
              <a:t>1</a:t>
            </a:r>
            <a:endParaRPr lang="ru-RU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297806" y="3678659"/>
            <a:ext cx="623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Book Antiqua" pitchFamily="18" charset="0"/>
              </a:rPr>
              <a:t>M1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797743" y="3607221"/>
            <a:ext cx="500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err="1">
                <a:latin typeface="Times New Roman" pitchFamily="18" charset="0"/>
              </a:rPr>
              <a:t>α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54" name="Дуга 53"/>
          <p:cNvSpPr/>
          <p:nvPr/>
        </p:nvSpPr>
        <p:spPr>
          <a:xfrm>
            <a:off x="5512118" y="3250034"/>
            <a:ext cx="1071563" cy="500062"/>
          </a:xfrm>
          <a:prstGeom prst="arc">
            <a:avLst>
              <a:gd name="adj1" fmla="val 21488921"/>
              <a:gd name="adj2" fmla="val 2136940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5119212" y="2571377"/>
            <a:ext cx="1285875" cy="500063"/>
          </a:xfrm>
          <a:prstGeom prst="line">
            <a:avLst/>
          </a:prstGeom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 flipH="1" flipV="1">
            <a:off x="6012181" y="2205459"/>
            <a:ext cx="569912" cy="127793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араллелограмм 65"/>
          <p:cNvSpPr/>
          <p:nvPr/>
        </p:nvSpPr>
        <p:spPr>
          <a:xfrm>
            <a:off x="4499992" y="3068960"/>
            <a:ext cx="2928958" cy="1071570"/>
          </a:xfrm>
          <a:prstGeom prst="parallelogram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0" y="1364258"/>
            <a:ext cx="4355976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секущая плоскость перпендикулярна к оси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конуса, то сечение конуса представляет собой круг с центром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расположенным на оси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конуса. Радиус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этого круга равен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(ОР/РО</a:t>
            </a:r>
            <a:r>
              <a:rPr kumimoji="0" lang="ru-RU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)*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радиус основания конуса.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5" grpId="0"/>
      <p:bldP spid="47" grpId="0" animBg="1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r>
              <a:rPr lang="ru-RU" dirty="0" smtClean="0"/>
              <a:t>Площадь поверхности конуса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724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627</TotalTime>
  <Words>578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Конус</vt:lpstr>
      <vt:lpstr>Слайд 3</vt:lpstr>
      <vt:lpstr>  Понятие конуса</vt:lpstr>
      <vt:lpstr>Элементы конуса</vt:lpstr>
      <vt:lpstr>Конус-фигура вращения</vt:lpstr>
      <vt:lpstr>Осевое сечение</vt:lpstr>
      <vt:lpstr>Слайд 8</vt:lpstr>
      <vt:lpstr>Площадь поверхности конуса</vt:lpstr>
      <vt:lpstr>Площадь поверхности конуса</vt:lpstr>
      <vt:lpstr>Слайд 11</vt:lpstr>
      <vt:lpstr>Площадь поверхности конуса</vt:lpstr>
      <vt:lpstr>Площадь поверхности конуса</vt:lpstr>
      <vt:lpstr>        ДОМАШНЕЕ ЗАДАНИЕ!!!</vt:lpstr>
      <vt:lpstr>Слайд 15</vt:lpstr>
      <vt:lpstr>Решить по готовым чертежам</vt:lpstr>
      <vt:lpstr>Слайд 17</vt:lpstr>
      <vt:lpstr>Слайд 18</vt:lpstr>
      <vt:lpstr>Усеченный конус</vt:lpstr>
      <vt:lpstr>Слайд 20</vt:lpstr>
      <vt:lpstr>Элементы усеченного конуса</vt:lpstr>
      <vt:lpstr>Слайд 22</vt:lpstr>
      <vt:lpstr>Домашнее задание.</vt:lpstr>
      <vt:lpstr>Предметы, имеющие форму конуса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Анютик</dc:creator>
  <cp:lastModifiedBy>asus</cp:lastModifiedBy>
  <cp:revision>78</cp:revision>
  <dcterms:created xsi:type="dcterms:W3CDTF">2012-11-28T18:45:04Z</dcterms:created>
  <dcterms:modified xsi:type="dcterms:W3CDTF">2012-11-30T17:39:58Z</dcterms:modified>
</cp:coreProperties>
</file>