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70" r:id="rId5"/>
    <p:sldId id="271" r:id="rId6"/>
    <p:sldId id="262" r:id="rId7"/>
    <p:sldId id="272" r:id="rId8"/>
    <p:sldId id="263" r:id="rId9"/>
    <p:sldId id="264" r:id="rId10"/>
    <p:sldId id="265" r:id="rId11"/>
    <p:sldId id="266" r:id="rId12"/>
    <p:sldId id="267" r:id="rId13"/>
    <p:sldId id="259" r:id="rId14"/>
    <p:sldId id="261" r:id="rId15"/>
    <p:sldId id="257" r:id="rId16"/>
    <p:sldId id="274" r:id="rId17"/>
    <p:sldId id="260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A50021"/>
    <a:srgbClr val="FFFF00"/>
    <a:srgbClr val="0000FF"/>
    <a:srgbClr val="FF0000"/>
    <a:srgbClr val="00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48" autoAdjust="0"/>
    <p:restoredTop sz="94660"/>
  </p:normalViewPr>
  <p:slideViewPr>
    <p:cSldViewPr>
      <p:cViewPr>
        <p:scale>
          <a:sx n="100" d="100"/>
          <a:sy n="100" d="100"/>
        </p:scale>
        <p:origin x="-57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FF4EC-4D4F-4135-AFAB-BCD0392D59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E75F6-C474-4AA9-AD16-D969EA5640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319AA-33BC-486F-8EA3-E681E49349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B61533E-8388-47C3-9AB8-608AA4FC9A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D6062-6B95-4B76-86EF-CA499D9B6D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6E0A9-DD89-46F4-83DD-8DAE1752ED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3A9D9-AB29-4F79-B15A-F2ADC805CA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138CD-B8B6-4477-8D6E-78C4B6265D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93D98-FA81-420C-8E82-3064563A9B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4EB79-CA19-436E-8BE4-F05E2CFE03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8459A-7BEF-487C-8513-1580299E0D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CA53B-9FC1-40B5-A266-034CF9CE87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459AE7-E462-4CA7-92E9-ECAA3FD062F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hyperlink" Target="&#1057;&#1074;&#1086;&#1103;%20&#1080;&#1075;&#1088;&#1072;%20&#1076;&#1083;&#1103;%207%20&#1082;&#1083;&#1072;&#1089;&#1089;&#1072;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4213" y="1412875"/>
            <a:ext cx="7772400" cy="1470025"/>
          </a:xfrm>
        </p:spPr>
        <p:txBody>
          <a:bodyPr/>
          <a:lstStyle/>
          <a:p>
            <a:r>
              <a:rPr lang="ru-RU" sz="5400" i="1">
                <a:latin typeface="Arial Narrow" pitchFamily="34" charset="0"/>
              </a:rPr>
              <a:t>Построение графика квадратичной функции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3860800"/>
            <a:ext cx="6400800" cy="1752600"/>
          </a:xfrm>
        </p:spPr>
        <p:txBody>
          <a:bodyPr/>
          <a:lstStyle/>
          <a:p>
            <a:pPr algn="r"/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Построение  графика  функции  у = ах</a:t>
            </a:r>
            <a:r>
              <a:rPr lang="ru-RU" sz="3600" b="1" i="1" baseline="30000">
                <a:solidFill>
                  <a:srgbClr val="CC0000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 +</a:t>
            </a:r>
            <a:r>
              <a:rPr lang="en-US" sz="3600" b="1" i="1">
                <a:solidFill>
                  <a:srgbClr val="CC0000"/>
                </a:solidFill>
                <a:latin typeface="Georgia" pitchFamily="18" charset="0"/>
              </a:rPr>
              <a:t> b</a:t>
            </a:r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х +с.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76238" y="1935163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4.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00113" y="1628775"/>
            <a:ext cx="75072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Определить  точки  пересечения  графика  </a:t>
            </a:r>
          </a:p>
          <a:p>
            <a:r>
              <a:rPr lang="ru-RU" sz="2400" b="1" i="1">
                <a:latin typeface="Georgia" pitchFamily="18" charset="0"/>
              </a:rPr>
              <a:t>функции  с  осью  О</a:t>
            </a:r>
            <a:r>
              <a:rPr lang="ru-RU" sz="2400" b="1" i="1" baseline="-25000">
                <a:latin typeface="Georgia" pitchFamily="18" charset="0"/>
              </a:rPr>
              <a:t>х</a:t>
            </a:r>
            <a:r>
              <a:rPr lang="ru-RU" sz="2400" b="1" i="1">
                <a:latin typeface="Georgia" pitchFamily="18" charset="0"/>
              </a:rPr>
              <a:t>,  т.е.  найти  нули  </a:t>
            </a:r>
          </a:p>
          <a:p>
            <a:r>
              <a:rPr lang="ru-RU" sz="2400" b="1" i="1">
                <a:latin typeface="Georgia" pitchFamily="18" charset="0"/>
              </a:rPr>
              <a:t>функции.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4859338" y="2590800"/>
          <a:ext cx="3219450" cy="4267200"/>
        </p:xfrm>
        <a:graphic>
          <a:graphicData uri="http://schemas.openxmlformats.org/presentationml/2006/ole">
            <p:oleObj spid="_x0000_s12300" name="GraphC" r:id="rId3" imgW="3219450" imgH="4267200" progId="GraphCtrl.Document">
              <p:embed/>
            </p:oleObj>
          </a:graphicData>
        </a:graphic>
      </p:graphicFrame>
      <p:sp>
        <p:nvSpPr>
          <p:cNvPr id="12301" name="Oval 13"/>
          <p:cNvSpPr>
            <a:spLocks noChangeArrowheads="1"/>
          </p:cNvSpPr>
          <p:nvPr/>
        </p:nvSpPr>
        <p:spPr bwMode="auto">
          <a:xfrm>
            <a:off x="6588125" y="6021388"/>
            <a:ext cx="71438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611188" y="3357563"/>
          <a:ext cx="1452562" cy="782637"/>
        </p:xfrm>
        <a:graphic>
          <a:graphicData uri="http://schemas.openxmlformats.org/presentationml/2006/ole">
            <p:oleObj spid="_x0000_s12303" name="Формула" r:id="rId4" imgW="368140" imgH="203112" progId="Equation.3">
              <p:embed/>
            </p:oleObj>
          </a:graphicData>
        </a:graphic>
      </p:graphicFrame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305" name="Object 17"/>
          <p:cNvGraphicFramePr>
            <a:graphicFrameLocks noChangeAspect="1"/>
          </p:cNvGraphicFramePr>
          <p:nvPr/>
        </p:nvGraphicFramePr>
        <p:xfrm>
          <a:off x="530225" y="4149725"/>
          <a:ext cx="4197350" cy="855663"/>
        </p:xfrm>
        <a:graphic>
          <a:graphicData uri="http://schemas.openxmlformats.org/presentationml/2006/ole">
            <p:oleObj spid="_x0000_s12305" name="Формула" r:id="rId5" imgW="977760" imgH="203040" progId="Equation.3">
              <p:embed/>
            </p:oleObj>
          </a:graphicData>
        </a:graphic>
      </p:graphicFrame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6011863" y="5084763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Oval 19"/>
          <p:cNvSpPr>
            <a:spLocks noChangeArrowheads="1"/>
          </p:cNvSpPr>
          <p:nvPr/>
        </p:nvSpPr>
        <p:spPr bwMode="auto">
          <a:xfrm>
            <a:off x="7164388" y="5084763"/>
            <a:ext cx="71437" cy="69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5580063" y="5229225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(х</a:t>
            </a:r>
            <a:r>
              <a:rPr lang="ru-RU" sz="2400" b="1" i="1" baseline="-25000">
                <a:latin typeface="Times New Roman" pitchFamily="18" charset="0"/>
              </a:rPr>
              <a:t>1</a:t>
            </a:r>
            <a:r>
              <a:rPr lang="ru-RU" sz="2400" b="1" i="1">
                <a:latin typeface="Times New Roman" pitchFamily="18" charset="0"/>
              </a:rPr>
              <a:t>;0)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948488" y="5229225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(х</a:t>
            </a:r>
            <a:r>
              <a:rPr lang="ru-RU" sz="2400" b="1" i="1" baseline="-25000">
                <a:latin typeface="Times New Roman" pitchFamily="18" charset="0"/>
              </a:rPr>
              <a:t>2</a:t>
            </a:r>
            <a:r>
              <a:rPr lang="ru-RU" sz="2400" b="1" i="1">
                <a:latin typeface="Times New Roman" pitchFamily="18" charset="0"/>
              </a:rPr>
              <a:t>;0)</a:t>
            </a:r>
          </a:p>
        </p:txBody>
      </p:sp>
      <p:sp>
        <p:nvSpPr>
          <p:cNvPr id="12310" name="Freeform 22"/>
          <p:cNvSpPr>
            <a:spLocks/>
          </p:cNvSpPr>
          <p:nvPr/>
        </p:nvSpPr>
        <p:spPr bwMode="auto">
          <a:xfrm>
            <a:off x="6599238" y="2590800"/>
            <a:ext cx="1587" cy="396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96"/>
              </a:cxn>
            </a:cxnLst>
            <a:rect l="0" t="0" r="r" b="b"/>
            <a:pathLst>
              <a:path w="1" h="2496">
                <a:moveTo>
                  <a:pt x="0" y="0"/>
                </a:moveTo>
                <a:lnTo>
                  <a:pt x="0" y="2496"/>
                </a:lnTo>
              </a:path>
            </a:pathLst>
          </a:custGeom>
          <a:noFill/>
          <a:ln w="2857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301" grpId="0" animBg="1"/>
      <p:bldP spid="12306" grpId="0" animBg="1"/>
      <p:bldP spid="12307" grpId="0" animBg="1"/>
      <p:bldP spid="12308" grpId="0"/>
      <p:bldP spid="12309" grpId="0"/>
      <p:bldP spid="123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Построение  графика  функции  у = ах</a:t>
            </a:r>
            <a:r>
              <a:rPr lang="ru-RU" sz="3600" b="1" i="1" baseline="30000">
                <a:solidFill>
                  <a:srgbClr val="CC0000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 +</a:t>
            </a:r>
            <a:r>
              <a:rPr lang="en-US" sz="3600" b="1" i="1">
                <a:solidFill>
                  <a:srgbClr val="CC0000"/>
                </a:solidFill>
                <a:latin typeface="Georgia" pitchFamily="18" charset="0"/>
              </a:rPr>
              <a:t> b</a:t>
            </a:r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х +с.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76238" y="1935163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5.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27088" y="1773238"/>
            <a:ext cx="7218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Составить  таблицу  значений  функции</a:t>
            </a:r>
          </a:p>
          <a:p>
            <a:r>
              <a:rPr lang="ru-RU" sz="2400" b="1" i="1">
                <a:latin typeface="Georgia" pitchFamily="18" charset="0"/>
              </a:rPr>
              <a:t> с  учетом  оси  симметрии  параболы.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23" name="Group 11"/>
          <p:cNvGraphicFramePr>
            <a:graphicFrameLocks noGrp="1"/>
          </p:cNvGraphicFramePr>
          <p:nvPr>
            <p:ph idx="1"/>
          </p:nvPr>
        </p:nvGraphicFramePr>
        <p:xfrm>
          <a:off x="611188" y="2698750"/>
          <a:ext cx="3960812" cy="1427163"/>
        </p:xfrm>
        <a:graphic>
          <a:graphicData uri="http://schemas.openxmlformats.org/drawingml/2006/table">
            <a:tbl>
              <a:tblPr/>
              <a:tblGrid>
                <a:gridCol w="792162"/>
                <a:gridCol w="792163"/>
                <a:gridCol w="792162"/>
                <a:gridCol w="792163"/>
                <a:gridCol w="792162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24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44" name="Object 32"/>
          <p:cNvGraphicFramePr>
            <a:graphicFrameLocks noChangeAspect="1"/>
          </p:cNvGraphicFramePr>
          <p:nvPr/>
        </p:nvGraphicFramePr>
        <p:xfrm>
          <a:off x="5148263" y="2590800"/>
          <a:ext cx="3219450" cy="4267200"/>
        </p:xfrm>
        <a:graphic>
          <a:graphicData uri="http://schemas.openxmlformats.org/presentationml/2006/ole">
            <p:oleObj spid="_x0000_s13344" name="GraphC" r:id="rId3" imgW="3219450" imgH="4267200" progId="GraphCtrl.Document">
              <p:embed/>
            </p:oleObj>
          </a:graphicData>
        </a:graphic>
      </p:graphicFrame>
      <p:sp>
        <p:nvSpPr>
          <p:cNvPr id="13345" name="Oval 33"/>
          <p:cNvSpPr>
            <a:spLocks noChangeArrowheads="1"/>
          </p:cNvSpPr>
          <p:nvPr/>
        </p:nvSpPr>
        <p:spPr bwMode="auto">
          <a:xfrm>
            <a:off x="6877050" y="6021388"/>
            <a:ext cx="71438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46" name="Oval 34"/>
          <p:cNvSpPr>
            <a:spLocks noChangeArrowheads="1"/>
          </p:cNvSpPr>
          <p:nvPr/>
        </p:nvSpPr>
        <p:spPr bwMode="auto">
          <a:xfrm>
            <a:off x="6227763" y="5157788"/>
            <a:ext cx="71437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47" name="Oval 35"/>
          <p:cNvSpPr>
            <a:spLocks noChangeArrowheads="1"/>
          </p:cNvSpPr>
          <p:nvPr/>
        </p:nvSpPr>
        <p:spPr bwMode="auto">
          <a:xfrm>
            <a:off x="7524750" y="5084763"/>
            <a:ext cx="71438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48" name="Freeform 36"/>
          <p:cNvSpPr>
            <a:spLocks/>
          </p:cNvSpPr>
          <p:nvPr/>
        </p:nvSpPr>
        <p:spPr bwMode="auto">
          <a:xfrm>
            <a:off x="6877050" y="2636838"/>
            <a:ext cx="1588" cy="382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10"/>
              </a:cxn>
            </a:cxnLst>
            <a:rect l="0" t="0" r="r" b="b"/>
            <a:pathLst>
              <a:path w="1" h="2410">
                <a:moveTo>
                  <a:pt x="0" y="0"/>
                </a:moveTo>
                <a:lnTo>
                  <a:pt x="0" y="2410"/>
                </a:lnTo>
              </a:path>
            </a:pathLst>
          </a:custGeom>
          <a:noFill/>
          <a:ln w="19050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400"/>
                            </p:stCondLst>
                            <p:childTnLst>
                              <p:par>
                                <p:cTn id="3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45" grpId="0" animBg="1"/>
      <p:bldP spid="13346" grpId="0" animBg="1"/>
      <p:bldP spid="13347" grpId="0" animBg="1"/>
      <p:bldP spid="133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1371600"/>
          </a:xfrm>
        </p:spPr>
        <p:txBody>
          <a:bodyPr/>
          <a:lstStyle/>
          <a:p>
            <a:r>
              <a:rPr lang="ru-RU" sz="3600" b="1" i="1">
                <a:solidFill>
                  <a:srgbClr val="FF0000"/>
                </a:solidFill>
                <a:latin typeface="Georgia" pitchFamily="18" charset="0"/>
              </a:rPr>
              <a:t>Алгоритм  построения  графика  функции  у = ах</a:t>
            </a:r>
            <a:r>
              <a:rPr lang="ru-RU" sz="3600" b="1" i="1" baseline="30000">
                <a:solidFill>
                  <a:srgbClr val="FF0000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rgbClr val="FF0000"/>
                </a:solidFill>
                <a:latin typeface="Georgia" pitchFamily="18" charset="0"/>
              </a:rPr>
              <a:t> +</a:t>
            </a:r>
            <a:r>
              <a:rPr lang="en-US" sz="3600" b="1" i="1">
                <a:solidFill>
                  <a:srgbClr val="FF0000"/>
                </a:solidFill>
                <a:latin typeface="Georgia" pitchFamily="18" charset="0"/>
              </a:rPr>
              <a:t> b</a:t>
            </a:r>
            <a:r>
              <a:rPr lang="ru-RU" sz="3600" b="1" i="1">
                <a:solidFill>
                  <a:srgbClr val="FF0000"/>
                </a:solidFill>
                <a:latin typeface="Georgia" pitchFamily="18" charset="0"/>
              </a:rPr>
              <a:t>х +с.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95288" y="1773238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1.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00113" y="1773238"/>
            <a:ext cx="7897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Определить  направление  ветвей  параболы.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2276475"/>
            <a:ext cx="47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2.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00113" y="2205038"/>
            <a:ext cx="7426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Найти  координаты  вершины  параболы  </a:t>
            </a:r>
          </a:p>
          <a:p>
            <a:r>
              <a:rPr lang="ru-RU" sz="2400" b="1" i="1">
                <a:latin typeface="Georgia" pitchFamily="18" charset="0"/>
              </a:rPr>
              <a:t>(</a:t>
            </a:r>
            <a:r>
              <a:rPr lang="en-US" sz="2400" b="1" i="1">
                <a:latin typeface="Georgia" pitchFamily="18" charset="0"/>
              </a:rPr>
              <a:t>x</a:t>
            </a:r>
            <a:r>
              <a:rPr lang="ru-RU" sz="2400" b="1" i="1" baseline="-25000">
                <a:latin typeface="Georgia" pitchFamily="18" charset="0"/>
              </a:rPr>
              <a:t>в</a:t>
            </a:r>
            <a:r>
              <a:rPr lang="ru-RU" sz="2400" b="1" i="1">
                <a:latin typeface="Georgia" pitchFamily="18" charset="0"/>
              </a:rPr>
              <a:t>; </a:t>
            </a:r>
            <a:r>
              <a:rPr lang="en-US" sz="2400" b="1" i="1">
                <a:latin typeface="Georgia" pitchFamily="18" charset="0"/>
              </a:rPr>
              <a:t>y</a:t>
            </a:r>
            <a:r>
              <a:rPr lang="ru-RU" sz="2400" b="1" i="1" baseline="-25000">
                <a:latin typeface="Georgia" pitchFamily="18" charset="0"/>
              </a:rPr>
              <a:t>в</a:t>
            </a:r>
            <a:r>
              <a:rPr lang="ru-RU" sz="2400" b="1" i="1">
                <a:latin typeface="Georgia" pitchFamily="18" charset="0"/>
              </a:rPr>
              <a:t>).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95288" y="2924175"/>
            <a:ext cx="47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3.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900113" y="2997200"/>
            <a:ext cx="772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Провести  ось симметрии.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95288" y="3500438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4.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900113" y="3429000"/>
            <a:ext cx="75072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Определить  точки  пересечения  графика  </a:t>
            </a:r>
          </a:p>
          <a:p>
            <a:r>
              <a:rPr lang="ru-RU" sz="2400" b="1" i="1">
                <a:latin typeface="Georgia" pitchFamily="18" charset="0"/>
              </a:rPr>
              <a:t>функции  с  осью  О</a:t>
            </a:r>
            <a:r>
              <a:rPr lang="ru-RU" sz="2400" b="1" i="1" baseline="-25000">
                <a:latin typeface="Georgia" pitchFamily="18" charset="0"/>
              </a:rPr>
              <a:t>х</a:t>
            </a:r>
            <a:r>
              <a:rPr lang="ru-RU" sz="2400" b="1" i="1">
                <a:latin typeface="Georgia" pitchFamily="18" charset="0"/>
              </a:rPr>
              <a:t>,  т.е.  найти  нули  </a:t>
            </a:r>
          </a:p>
          <a:p>
            <a:r>
              <a:rPr lang="ru-RU" sz="2400" b="1" i="1">
                <a:latin typeface="Georgia" pitchFamily="18" charset="0"/>
              </a:rPr>
              <a:t>функции.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95288" y="4581525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5.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900113" y="4652963"/>
            <a:ext cx="7218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Составить  таблицу  значений  функции</a:t>
            </a:r>
          </a:p>
          <a:p>
            <a:r>
              <a:rPr lang="ru-RU" sz="2400" b="1" i="1">
                <a:latin typeface="Georgia" pitchFamily="18" charset="0"/>
              </a:rPr>
              <a:t> с  учетом  оси  симметрии  параболы.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 tmFilter="0,0; .5, 1; 1, 1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 tmFilter="0,0; .5, 1; 1, 1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1" grpId="0"/>
      <p:bldP spid="14343" grpId="0"/>
      <p:bldP spid="14345" grpId="0"/>
      <p:bldP spid="14346" grpId="0"/>
      <p:bldP spid="14347" grpId="0"/>
      <p:bldP spid="143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/>
          <a:srcRect l="18916" b="26292"/>
          <a:stretch>
            <a:fillRect/>
          </a:stretch>
        </p:blipFill>
        <p:spPr bwMode="auto">
          <a:xfrm>
            <a:off x="3814763" y="765175"/>
            <a:ext cx="5329237" cy="484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6084888" y="5157788"/>
            <a:ext cx="71437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6156325" y="1916113"/>
            <a:ext cx="0" cy="360045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6659563" y="4005263"/>
            <a:ext cx="71437" cy="69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5580063" y="4005263"/>
            <a:ext cx="71437" cy="698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6161" name="Picture 17"/>
          <p:cNvPicPr>
            <a:picLocks noChangeAspect="1" noChangeArrowheads="1"/>
          </p:cNvPicPr>
          <p:nvPr/>
        </p:nvPicPr>
        <p:blipFill>
          <a:blip r:embed="rId3"/>
          <a:srcRect l="17000" b="26292"/>
          <a:stretch>
            <a:fillRect/>
          </a:stretch>
        </p:blipFill>
        <p:spPr bwMode="auto">
          <a:xfrm>
            <a:off x="2987675" y="360363"/>
            <a:ext cx="5976938" cy="530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3850" y="476250"/>
            <a:ext cx="3240088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Постройте график функции</a:t>
            </a:r>
            <a:r>
              <a:rPr lang="ru-RU"/>
              <a:t> </a:t>
            </a:r>
            <a:r>
              <a:rPr lang="en-US"/>
              <a:t>y = x</a:t>
            </a:r>
            <a:r>
              <a:rPr lang="en-US" baseline="30000"/>
              <a:t>2</a:t>
            </a:r>
            <a:r>
              <a:rPr lang="en-US"/>
              <a:t> – 2x - 3</a:t>
            </a:r>
            <a:r>
              <a:rPr lang="ru-RU"/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ru-RU">
                <a:solidFill>
                  <a:srgbClr val="CC0000"/>
                </a:solidFill>
              </a:rPr>
              <a:t>С помощью графика найдите</a:t>
            </a:r>
            <a:r>
              <a:rPr lang="en-US">
                <a:solidFill>
                  <a:srgbClr val="CC0000"/>
                </a:solidFill>
              </a:rPr>
              <a:t>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Область определения функции</a:t>
            </a:r>
            <a:r>
              <a:rPr lang="en-US"/>
              <a:t>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Область значений функции</a:t>
            </a:r>
            <a:r>
              <a:rPr lang="en-US"/>
              <a:t>;</a:t>
            </a:r>
            <a:endParaRPr lang="ru-RU"/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Нули функции</a:t>
            </a:r>
            <a:r>
              <a:rPr lang="en-US"/>
              <a:t>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Промежутки</a:t>
            </a:r>
            <a:r>
              <a:rPr lang="en-US"/>
              <a:t>,</a:t>
            </a:r>
            <a:r>
              <a:rPr lang="ru-RU"/>
              <a:t> в которых у</a:t>
            </a:r>
            <a:r>
              <a:rPr lang="en-US"/>
              <a:t>&gt;0, y&lt;0;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Промежутки возрастания и убывания функции</a:t>
            </a:r>
            <a:r>
              <a:rPr lang="en-US"/>
              <a:t>;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/>
              <a:t>Наибольшее (наименьшее) значение функции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659563" y="5876925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hlinkClick r:id="rId4" action="ppaction://hlinkfile"/>
              </a:rPr>
              <a:t>Тест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4" grpId="0" animBg="1"/>
      <p:bldP spid="6155" grpId="0" animBg="1"/>
      <p:bldP spid="61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04813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 l="17000" t="30251"/>
          <a:stretch>
            <a:fillRect/>
          </a:stretch>
        </p:blipFill>
        <p:spPr bwMode="auto">
          <a:xfrm>
            <a:off x="611188" y="1412875"/>
            <a:ext cx="5688012" cy="477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492500" y="3716338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y = -x</a:t>
            </a:r>
            <a:r>
              <a:rPr lang="en-US" baseline="30000"/>
              <a:t>2</a:t>
            </a:r>
            <a:r>
              <a:rPr lang="en-US"/>
              <a:t> - 4x - 5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WordArt 16"/>
          <p:cNvSpPr>
            <a:spLocks noChangeArrowheads="1" noChangeShapeType="1" noTextEdit="1"/>
          </p:cNvSpPr>
          <p:nvPr/>
        </p:nvSpPr>
        <p:spPr bwMode="auto">
          <a:xfrm>
            <a:off x="1258888" y="1773238"/>
            <a:ext cx="6677025" cy="2473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Проверочная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1187450" y="1700213"/>
            <a:ext cx="6769100" cy="273685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ru-RU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Спасибо за урок. </a:t>
            </a:r>
          </a:p>
          <a:p>
            <a:pPr algn="ctr"/>
            <a:r>
              <a:rPr lang="ru-RU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Успехов!</a:t>
            </a:r>
          </a:p>
        </p:txBody>
      </p:sp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581525"/>
            <a:ext cx="15176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549275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051050" y="3573463"/>
            <a:ext cx="164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 = x</a:t>
            </a:r>
            <a:r>
              <a:rPr lang="en-US" baseline="30000"/>
              <a:t>2</a:t>
            </a:r>
            <a:r>
              <a:rPr lang="en-US"/>
              <a:t> – 2x - 3</a:t>
            </a:r>
            <a:r>
              <a:rPr lang="ru-RU"/>
              <a:t>.</a:t>
            </a: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/>
          <a:srcRect l="17000" b="26292"/>
          <a:stretch>
            <a:fillRect/>
          </a:stretch>
        </p:blipFill>
        <p:spPr bwMode="auto">
          <a:xfrm>
            <a:off x="3995738" y="1773238"/>
            <a:ext cx="4386262" cy="38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3"/>
          <a:srcRect l="17000" b="26292"/>
          <a:stretch>
            <a:fillRect/>
          </a:stretch>
        </p:blipFill>
        <p:spPr bwMode="auto">
          <a:xfrm>
            <a:off x="3995738" y="1895475"/>
            <a:ext cx="42481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227763" y="5229225"/>
            <a:ext cx="1646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 = x</a:t>
            </a:r>
            <a:r>
              <a:rPr lang="en-US" baseline="30000"/>
              <a:t>2</a:t>
            </a:r>
            <a:r>
              <a:rPr lang="en-US"/>
              <a:t> – 2x - 3</a:t>
            </a:r>
            <a:r>
              <a:rPr 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60575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700213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195513" y="4724400"/>
            <a:ext cx="1646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 = x</a:t>
            </a:r>
            <a:r>
              <a:rPr lang="en-US" baseline="30000"/>
              <a:t>2</a:t>
            </a:r>
            <a:r>
              <a:rPr lang="en-US"/>
              <a:t> – 2x - 3</a:t>
            </a:r>
            <a:r>
              <a:rPr lang="ru-RU"/>
              <a:t>.</a:t>
            </a:r>
          </a:p>
        </p:txBody>
      </p:sp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4716463" y="692150"/>
            <a:ext cx="3024187" cy="863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ru-RU" sz="1800" b="1" i="1" kern="10">
                <a:ln/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Georgia"/>
              </a:rPr>
              <a:t>Хорошо!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7163" y="1196975"/>
            <a:ext cx="5176837" cy="517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468313" y="115888"/>
            <a:ext cx="3305175" cy="3529012"/>
            <a:chOff x="295" y="73"/>
            <a:chExt cx="2082" cy="2223"/>
          </a:xfrm>
        </p:grpSpPr>
        <p:pic>
          <p:nvPicPr>
            <p:cNvPr id="5131" name="Picture 11"/>
            <p:cNvPicPr>
              <a:picLocks noChangeAspect="1" noChangeArrowheads="1"/>
            </p:cNvPicPr>
            <p:nvPr/>
          </p:nvPicPr>
          <p:blipFill>
            <a:blip r:embed="rId3"/>
            <a:srcRect l="13251" b="7375"/>
            <a:stretch>
              <a:fillRect/>
            </a:stretch>
          </p:blipFill>
          <p:spPr bwMode="auto">
            <a:xfrm>
              <a:off x="295" y="73"/>
              <a:ext cx="2082" cy="2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125" name="Text Box 5"/>
            <p:cNvSpPr txBox="1">
              <a:spLocks noChangeArrowheads="1"/>
            </p:cNvSpPr>
            <p:nvPr/>
          </p:nvSpPr>
          <p:spPr bwMode="auto">
            <a:xfrm>
              <a:off x="340" y="391"/>
              <a:ext cx="5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Y = x</a:t>
              </a:r>
              <a:r>
                <a:rPr lang="en-US" baseline="30000"/>
                <a:t>2</a:t>
              </a:r>
              <a:endParaRPr lang="ru-RU"/>
            </a:p>
          </p:txBody>
        </p:sp>
      </p:grp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68313" y="3716338"/>
            <a:ext cx="3671887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Y = x</a:t>
            </a:r>
            <a:r>
              <a:rPr lang="en-US" b="1" baseline="3000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/>
              <a:t>Y = 3x</a:t>
            </a:r>
            <a:r>
              <a:rPr lang="en-US" b="1" baseline="30000"/>
              <a:t>2</a:t>
            </a:r>
          </a:p>
          <a:p>
            <a:pPr>
              <a:spcBef>
                <a:spcPct val="50000"/>
              </a:spcBef>
            </a:pPr>
            <a:r>
              <a:rPr lang="en-US" b="1"/>
              <a:t>Y = 0,3x</a:t>
            </a:r>
            <a:r>
              <a:rPr lang="en-US" b="1" baseline="30000"/>
              <a:t>2</a:t>
            </a:r>
          </a:p>
          <a:p>
            <a:pPr>
              <a:spcBef>
                <a:spcPct val="50000"/>
              </a:spcBef>
            </a:pPr>
            <a:r>
              <a:rPr lang="en-US" b="1"/>
              <a:t>Y = -0,5x</a:t>
            </a:r>
            <a:r>
              <a:rPr lang="en-US" b="1" baseline="30000"/>
              <a:t>2</a:t>
            </a:r>
          </a:p>
          <a:p>
            <a:pPr>
              <a:spcBef>
                <a:spcPct val="50000"/>
              </a:spcBef>
            </a:pPr>
            <a:endParaRPr lang="en-US" b="1"/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563938" y="260350"/>
            <a:ext cx="23764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6000" b="1" i="1">
                <a:solidFill>
                  <a:srgbClr val="CC0099"/>
                </a:solidFill>
                <a:latin typeface="Comic Sans MS" pitchFamily="66" charset="0"/>
                <a:ea typeface="+mj-ea"/>
                <a:cs typeface="+mj-cs"/>
              </a:rPr>
              <a:t>y=ax</a:t>
            </a:r>
            <a:r>
              <a:rPr lang="en-US" sz="6000" b="1" i="1" baseline="30000">
                <a:solidFill>
                  <a:srgbClr val="CC0099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endParaRPr lang="ru-RU" sz="6000">
              <a:ea typeface="+mj-ea"/>
              <a:cs typeface="+mj-cs"/>
            </a:endParaRPr>
          </a:p>
        </p:txBody>
      </p:sp>
      <p:sp>
        <p:nvSpPr>
          <p:cNvPr id="5135" name="WordArt 15"/>
          <p:cNvSpPr>
            <a:spLocks noChangeArrowheads="1" noChangeShapeType="1" noTextEdit="1"/>
          </p:cNvSpPr>
          <p:nvPr/>
        </p:nvSpPr>
        <p:spPr bwMode="auto">
          <a:xfrm rot="5400000">
            <a:off x="1439069" y="4256882"/>
            <a:ext cx="3671887" cy="431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2000" b="1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Georgia"/>
              </a:rPr>
              <a:t>Парабола.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/>
          <a:srcRect l="17690" b="18988"/>
          <a:stretch>
            <a:fillRect/>
          </a:stretch>
        </p:blipFill>
        <p:spPr bwMode="auto">
          <a:xfrm>
            <a:off x="1258888" y="765175"/>
            <a:ext cx="5251450" cy="516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227763" y="1268413"/>
            <a:ext cx="187325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</a:rPr>
              <a:t>Y = x</a:t>
            </a:r>
            <a:r>
              <a:rPr lang="en-US" b="1" baseline="30000">
                <a:solidFill>
                  <a:srgbClr val="FF0066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Y = x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– 4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Y = x</a:t>
            </a:r>
            <a:r>
              <a:rPr lang="en-US" b="1" baseline="30000">
                <a:solidFill>
                  <a:srgbClr val="006600"/>
                </a:solidFill>
              </a:rPr>
              <a:t>2 </a:t>
            </a:r>
            <a:r>
              <a:rPr lang="en-US" b="1">
                <a:solidFill>
                  <a:srgbClr val="006600"/>
                </a:solidFill>
              </a:rPr>
              <a:t>+ 3</a:t>
            </a:r>
            <a:endParaRPr lang="ru-RU" b="1">
              <a:solidFill>
                <a:srgbClr val="006600"/>
              </a:solidFill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067175" y="176213"/>
            <a:ext cx="2698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4800" b="1" i="1">
                <a:solidFill>
                  <a:srgbClr val="CC0099"/>
                </a:solidFill>
                <a:latin typeface="Comic Sans MS" pitchFamily="66" charset="0"/>
                <a:ea typeface="+mj-ea"/>
                <a:cs typeface="+mj-cs"/>
              </a:rPr>
              <a:t>y=ax</a:t>
            </a:r>
            <a:r>
              <a:rPr lang="en-US" sz="4800" b="1" i="1" baseline="30000">
                <a:solidFill>
                  <a:srgbClr val="CC0099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en-US" sz="4800" b="1" i="1">
                <a:solidFill>
                  <a:srgbClr val="CC0099"/>
                </a:solidFill>
                <a:latin typeface="Comic Sans MS" pitchFamily="66" charset="0"/>
                <a:ea typeface="+mj-ea"/>
                <a:cs typeface="+mj-cs"/>
              </a:rPr>
              <a:t>+n</a:t>
            </a:r>
            <a:r>
              <a:rPr lang="ru-RU" sz="4800">
                <a:ea typeface="+mj-ea"/>
                <a:cs typeface="+mj-cs"/>
              </a:rPr>
              <a:t> 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859338" y="4437063"/>
            <a:ext cx="36734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Как получить графики функций</a:t>
            </a:r>
            <a:r>
              <a:rPr lang="ru-RU" b="1">
                <a:solidFill>
                  <a:srgbClr val="FF0066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</a:rPr>
              <a:t>Y = x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– 4</a:t>
            </a:r>
            <a:r>
              <a:rPr lang="en-US"/>
              <a:t> </a:t>
            </a:r>
            <a:r>
              <a:rPr lang="ru-RU"/>
              <a:t>и </a:t>
            </a:r>
            <a:r>
              <a:rPr lang="en-US" b="1">
                <a:solidFill>
                  <a:srgbClr val="006600"/>
                </a:solidFill>
              </a:rPr>
              <a:t>Y = x</a:t>
            </a:r>
            <a:r>
              <a:rPr lang="en-US" b="1" baseline="30000">
                <a:solidFill>
                  <a:srgbClr val="006600"/>
                </a:solidFill>
              </a:rPr>
              <a:t>2 </a:t>
            </a:r>
            <a:r>
              <a:rPr lang="en-US" b="1">
                <a:solidFill>
                  <a:srgbClr val="006600"/>
                </a:solidFill>
              </a:rPr>
              <a:t>+ 3</a:t>
            </a:r>
            <a:r>
              <a:rPr lang="ru-RU" b="1">
                <a:solidFill>
                  <a:srgbClr val="006600"/>
                </a:solidFill>
              </a:rPr>
              <a:t> из графика функции </a:t>
            </a:r>
            <a:r>
              <a:rPr lang="en-US" b="1">
                <a:solidFill>
                  <a:srgbClr val="FF0066"/>
                </a:solidFill>
              </a:rPr>
              <a:t>Y = x</a:t>
            </a:r>
            <a:r>
              <a:rPr lang="en-US" b="1" baseline="30000">
                <a:solidFill>
                  <a:srgbClr val="FF0066"/>
                </a:solidFill>
              </a:rPr>
              <a:t>2</a:t>
            </a:r>
            <a:endParaRPr lang="ru-RU" b="1" baseline="3000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225550"/>
          </a:xfrm>
        </p:spPr>
        <p:txBody>
          <a:bodyPr/>
          <a:lstStyle/>
          <a:p>
            <a:r>
              <a:rPr lang="en-US" i="1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y=a(x-m)</a:t>
            </a:r>
            <a:r>
              <a:rPr lang="en-US" sz="6600" i="1" baseline="30000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ru-RU">
                <a:ea typeface="+mj-ea"/>
                <a:cs typeface="+mj-cs"/>
              </a:rPr>
              <a:t> 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/>
          <a:srcRect l="16000" b="25417"/>
          <a:stretch>
            <a:fillRect/>
          </a:stretch>
        </p:blipFill>
        <p:spPr bwMode="auto">
          <a:xfrm>
            <a:off x="1187450" y="1266825"/>
            <a:ext cx="5761038" cy="511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732588" y="1916113"/>
            <a:ext cx="187325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</a:rPr>
              <a:t>Y = x</a:t>
            </a:r>
            <a:r>
              <a:rPr lang="en-US" b="1" baseline="30000">
                <a:solidFill>
                  <a:srgbClr val="CC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Y = ( x – 6 )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Y = (x + 3)</a:t>
            </a:r>
            <a:r>
              <a:rPr lang="en-US" b="1" baseline="30000">
                <a:solidFill>
                  <a:srgbClr val="006600"/>
                </a:solidFill>
              </a:rPr>
              <a:t>2</a:t>
            </a:r>
            <a:endParaRPr lang="ru-RU" b="1">
              <a:solidFill>
                <a:srgbClr val="006600"/>
              </a:solidFill>
            </a:endParaRP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7524750" y="26368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7092950" y="3068638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7817483">
            <a:off x="1146969" y="2389982"/>
            <a:ext cx="1158875" cy="208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187992">
            <a:off x="6011863" y="2636838"/>
            <a:ext cx="1006475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y=a(x-m)</a:t>
            </a:r>
            <a:r>
              <a:rPr lang="en-US" sz="4800" i="1" baseline="30000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ru-RU" sz="4800" i="1" baseline="30000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ru-RU" sz="4800" i="1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+ </a:t>
            </a:r>
            <a:r>
              <a:rPr lang="en-US" sz="4800" i="1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n</a:t>
            </a:r>
            <a:endParaRPr lang="ru-RU" sz="4800" i="1" baseline="30000">
              <a:solidFill>
                <a:srgbClr val="CC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/>
          <a:srcRect l="20792" b="26292"/>
          <a:stretch>
            <a:fillRect/>
          </a:stretch>
        </p:blipFill>
        <p:spPr bwMode="auto">
          <a:xfrm>
            <a:off x="1692275" y="1719263"/>
            <a:ext cx="518477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635375" y="5013325"/>
            <a:ext cx="1657350" cy="0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5292725" y="3860800"/>
            <a:ext cx="0" cy="1152525"/>
          </a:xfrm>
          <a:prstGeom prst="line">
            <a:avLst/>
          </a:prstGeom>
          <a:noFill/>
          <a:ln w="38100">
            <a:solidFill>
              <a:srgbClr val="A5002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443663" y="2565400"/>
            <a:ext cx="23764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Y = (x - 6)</a:t>
            </a:r>
            <a:r>
              <a:rPr lang="en-US" sz="2400" b="1" baseline="30000">
                <a:solidFill>
                  <a:srgbClr val="FF0000"/>
                </a:solidFill>
              </a:rPr>
              <a:t>2 </a:t>
            </a:r>
            <a:r>
              <a:rPr lang="en-US" sz="2400" b="1">
                <a:solidFill>
                  <a:srgbClr val="FF0000"/>
                </a:solidFill>
              </a:rPr>
              <a:t> + 4</a:t>
            </a:r>
          </a:p>
          <a:p>
            <a:pPr>
              <a:spcBef>
                <a:spcPct val="50000"/>
              </a:spcBef>
            </a:pPr>
            <a:endParaRPr lang="ru-RU" sz="2400" b="1">
              <a:solidFill>
                <a:srgbClr val="FF0000"/>
              </a:solidFill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8748713" y="24923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7451725" y="30686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68313" y="1268413"/>
            <a:ext cx="849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Как получить график функции </a:t>
            </a:r>
            <a:r>
              <a:rPr lang="en-US" sz="2000" i="1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y=a(x-m)</a:t>
            </a:r>
            <a:r>
              <a:rPr lang="en-US" sz="2000" i="1" baseline="30000">
                <a:solidFill>
                  <a:srgbClr val="CC0000"/>
                </a:solidFill>
                <a:latin typeface="Comic Sans MS" pitchFamily="66" charset="0"/>
                <a:ea typeface="+mj-ea"/>
                <a:cs typeface="+mj-cs"/>
              </a:rPr>
              <a:t>2</a:t>
            </a:r>
            <a:r>
              <a:rPr lang="ru-RU" sz="2000" i="1" baseline="30000">
                <a:solidFill>
                  <a:srgbClr val="CC0000"/>
                </a:solidFill>
                <a:latin typeface="Comic Sans MS" pitchFamily="66" charset="0"/>
                <a:ea typeface="+mj-cs"/>
                <a:cs typeface="+mj-cs"/>
              </a:rPr>
              <a:t> </a:t>
            </a:r>
            <a:r>
              <a:rPr lang="ru-RU" sz="2000" i="1">
                <a:solidFill>
                  <a:srgbClr val="CC0000"/>
                </a:solidFill>
                <a:latin typeface="Comic Sans MS" pitchFamily="66" charset="0"/>
                <a:ea typeface="+mj-cs"/>
                <a:cs typeface="+mj-cs"/>
              </a:rPr>
              <a:t>+ </a:t>
            </a:r>
            <a:r>
              <a:rPr lang="en-US" sz="2000" i="1">
                <a:solidFill>
                  <a:srgbClr val="CC0000"/>
                </a:solidFill>
                <a:latin typeface="Comic Sans MS" pitchFamily="66" charset="0"/>
                <a:ea typeface="+mj-cs"/>
                <a:cs typeface="+mj-cs"/>
              </a:rPr>
              <a:t>n</a:t>
            </a:r>
            <a:r>
              <a:rPr lang="ru-RU" sz="2000" i="1">
                <a:solidFill>
                  <a:srgbClr val="CC0000"/>
                </a:solidFill>
                <a:latin typeface="Comic Sans MS" pitchFamily="66" charset="0"/>
                <a:ea typeface="+mj-cs"/>
                <a:cs typeface="+mj-cs"/>
              </a:rPr>
              <a:t> </a:t>
            </a:r>
            <a:r>
              <a:rPr lang="ru-RU" sz="2000">
                <a:latin typeface="Times New Roman" pitchFamily="18" charset="0"/>
                <a:ea typeface="+mj-cs"/>
                <a:cs typeface="+mj-cs"/>
              </a:rPr>
              <a:t>из графика функции</a:t>
            </a:r>
            <a:r>
              <a:rPr lang="ru-RU" sz="2000" i="1">
                <a:solidFill>
                  <a:srgbClr val="CC0000"/>
                </a:solidFill>
                <a:latin typeface="Comic Sans MS" pitchFamily="66" charset="0"/>
                <a:ea typeface="+mj-cs"/>
                <a:cs typeface="+mj-cs"/>
              </a:rPr>
              <a:t> </a:t>
            </a:r>
            <a:r>
              <a:rPr lang="en-US" sz="2000" i="1">
                <a:solidFill>
                  <a:srgbClr val="CC0000"/>
                </a:solidFill>
                <a:latin typeface="Comic Sans MS" pitchFamily="66" charset="0"/>
                <a:ea typeface="+mj-ea"/>
                <a:cs typeface="+mj-ea"/>
              </a:rPr>
              <a:t>y=ax</a:t>
            </a:r>
            <a:r>
              <a:rPr lang="en-US" sz="2000" i="1" baseline="30000">
                <a:solidFill>
                  <a:srgbClr val="CC0000"/>
                </a:solidFill>
                <a:latin typeface="Comic Sans MS" pitchFamily="66" charset="0"/>
                <a:ea typeface="+mj-ea"/>
                <a:cs typeface="+mj-ea"/>
              </a:rPr>
              <a:t>2</a:t>
            </a:r>
            <a:endParaRPr lang="ru-RU" sz="2000" i="1" baseline="30000">
              <a:solidFill>
                <a:srgbClr val="CC0000"/>
              </a:solidFill>
              <a:latin typeface="Comic Sans MS" pitchFamily="66" charset="0"/>
              <a:ea typeface="+mj-ea"/>
              <a:cs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animBg="1"/>
      <p:bldP spid="18443" grpId="0" animBg="1"/>
      <p:bldP spid="18444" grpId="0"/>
      <p:bldP spid="18446" grpId="0" animBg="1"/>
      <p:bldP spid="184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79388" y="981075"/>
          <a:ext cx="5097462" cy="5876925"/>
        </p:xfrm>
        <a:graphic>
          <a:graphicData uri="http://schemas.openxmlformats.org/presentationml/2006/ole">
            <p:oleObj spid="_x0000_s9219" name="GraphC" r:id="rId3" imgW="4171950" imgH="4810125" progId="GraphCtrl.Document">
              <p:embed/>
            </p:oleObj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47813" y="404813"/>
            <a:ext cx="6153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>
                <a:latin typeface="Georgia" pitchFamily="18" charset="0"/>
              </a:rPr>
              <a:t> Найдите  соответствия: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5292725" y="1516063"/>
          <a:ext cx="1808163" cy="628650"/>
        </p:xfrm>
        <a:graphic>
          <a:graphicData uri="http://schemas.openxmlformats.org/presentationml/2006/ole">
            <p:oleObj spid="_x0000_s9222" name="Формула" r:id="rId4" imgW="660400" imgH="228600" progId="Equation.3">
              <p:embed/>
            </p:oleObj>
          </a:graphicData>
        </a:graphic>
      </p:graphicFrame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5292725" y="2492375"/>
          <a:ext cx="1727200" cy="647700"/>
        </p:xfrm>
        <a:graphic>
          <a:graphicData uri="http://schemas.openxmlformats.org/presentationml/2006/ole">
            <p:oleObj spid="_x0000_s9224" name="Формула" r:id="rId5" imgW="609600" imgH="228600" progId="Equation.3">
              <p:embed/>
            </p:oleObj>
          </a:graphicData>
        </a:graphic>
      </p:graphicFrame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5292725" y="3429000"/>
          <a:ext cx="2447925" cy="666750"/>
        </p:xfrm>
        <a:graphic>
          <a:graphicData uri="http://schemas.openxmlformats.org/presentationml/2006/ole">
            <p:oleObj spid="_x0000_s9226" name="Формула" r:id="rId6" imgW="838200" imgH="228600" progId="Equation.3">
              <p:embed/>
            </p:oleObj>
          </a:graphicData>
        </a:graphic>
      </p:graphicFrame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5148263" y="4365625"/>
          <a:ext cx="2916237" cy="650875"/>
        </p:xfrm>
        <a:graphic>
          <a:graphicData uri="http://schemas.openxmlformats.org/presentationml/2006/ole">
            <p:oleObj spid="_x0000_s9228" name="Формула" r:id="rId7" imgW="1066800" imgH="241300" progId="Equation.3">
              <p:embed/>
            </p:oleObj>
          </a:graphicData>
        </a:graphic>
      </p:graphicFrame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8101013" y="1484313"/>
            <a:ext cx="790575" cy="792162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8101013" y="2420938"/>
            <a:ext cx="790575" cy="7921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8101013" y="3357563"/>
            <a:ext cx="790575" cy="7921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8101013" y="4292600"/>
            <a:ext cx="790575" cy="79216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50"/>
                            </p:stCondLst>
                            <p:childTnLst>
                              <p:par>
                                <p:cTn id="1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30" grpId="0" animBg="1"/>
      <p:bldP spid="9231" grpId="0" animBg="1"/>
      <p:bldP spid="9232" grpId="0" animBg="1"/>
      <p:bldP spid="92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4248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Параболу </a:t>
            </a:r>
            <a:r>
              <a:rPr lang="en-US" sz="2000"/>
              <a:t>y = 5x</a:t>
            </a:r>
            <a:r>
              <a:rPr lang="en-US" sz="2000" baseline="30000"/>
              <a:t>2</a:t>
            </a:r>
            <a:r>
              <a:rPr lang="en-US" sz="2000"/>
              <a:t> c</a:t>
            </a:r>
            <a:r>
              <a:rPr lang="ru-RU" sz="2000"/>
              <a:t>двинули на 3 единицы вниз и на 6 единиц вправо. Графиком какой функции является полученная парабола? Составьте уравнение параболы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716463" y="404813"/>
            <a:ext cx="4248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Параболу </a:t>
            </a:r>
            <a:r>
              <a:rPr lang="en-US" sz="2000"/>
              <a:t>y = </a:t>
            </a:r>
            <a:r>
              <a:rPr lang="ru-RU" sz="2000"/>
              <a:t>-2</a:t>
            </a:r>
            <a:r>
              <a:rPr lang="en-US" sz="2000"/>
              <a:t>x</a:t>
            </a:r>
            <a:r>
              <a:rPr lang="en-US" sz="2000" baseline="30000"/>
              <a:t>2</a:t>
            </a:r>
            <a:r>
              <a:rPr lang="en-US" sz="2000"/>
              <a:t> c</a:t>
            </a:r>
            <a:r>
              <a:rPr lang="ru-RU" sz="2000"/>
              <a:t>двинули на 7 единицы вверх и на 4 единицы влево. Графиком какой функции является полученная парабола?</a:t>
            </a:r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2"/>
          <a:srcRect l="26459" b="30083"/>
          <a:stretch>
            <a:fillRect/>
          </a:stretch>
        </p:blipFill>
        <p:spPr bwMode="auto">
          <a:xfrm>
            <a:off x="468313" y="2133600"/>
            <a:ext cx="4032250" cy="383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/>
          <a:srcRect r="26292" b="1709"/>
          <a:stretch>
            <a:fillRect/>
          </a:stretch>
        </p:blipFill>
        <p:spPr bwMode="auto">
          <a:xfrm>
            <a:off x="4787900" y="1773238"/>
            <a:ext cx="3617913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84438" y="5734050"/>
            <a:ext cx="1671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 =5(x - 6)</a:t>
            </a:r>
            <a:r>
              <a:rPr lang="en-US" baseline="30000"/>
              <a:t>2</a:t>
            </a:r>
            <a:r>
              <a:rPr lang="en-US"/>
              <a:t> - 3</a:t>
            </a:r>
            <a:endParaRPr lang="ru-RU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219700" y="2205038"/>
            <a:ext cx="1925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 = -2(x + 4)</a:t>
            </a:r>
            <a:r>
              <a:rPr lang="en-US" baseline="30000"/>
              <a:t>2</a:t>
            </a:r>
            <a:r>
              <a:rPr lang="en-US"/>
              <a:t> + 7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  <p:bldP spid="204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Построение  графика  функции  у = ах</a:t>
            </a:r>
            <a:r>
              <a:rPr lang="ru-RU" sz="3600" b="1" i="1" baseline="30000">
                <a:solidFill>
                  <a:srgbClr val="CC0000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 +</a:t>
            </a:r>
            <a:r>
              <a:rPr lang="en-US" sz="3600" b="1" i="1">
                <a:solidFill>
                  <a:srgbClr val="CC0000"/>
                </a:solidFill>
                <a:latin typeface="Georgia" pitchFamily="18" charset="0"/>
              </a:rPr>
              <a:t> b</a:t>
            </a:r>
            <a:r>
              <a:rPr lang="ru-RU" sz="3600" b="1" i="1">
                <a:solidFill>
                  <a:srgbClr val="CC0000"/>
                </a:solidFill>
                <a:latin typeface="Georgia" pitchFamily="18" charset="0"/>
              </a:rPr>
              <a:t>х +с.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76238" y="1935163"/>
            <a:ext cx="43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1.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00113" y="1916113"/>
            <a:ext cx="7897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Определить  направление  ветвей  параболы.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1258888" y="2590800"/>
          <a:ext cx="3219450" cy="4267200"/>
        </p:xfrm>
        <a:graphic>
          <a:graphicData uri="http://schemas.openxmlformats.org/presentationml/2006/ole">
            <p:oleObj spid="_x0000_s10247" name="GraphC" r:id="rId3" imgW="3219450" imgH="4267200" progId="GraphCtrl.Document">
              <p:embed/>
            </p:oleObj>
          </a:graphicData>
        </a:graphic>
      </p:graphicFrame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4859338" y="2590800"/>
          <a:ext cx="3219450" cy="4267200"/>
        </p:xfrm>
        <a:graphic>
          <a:graphicData uri="http://schemas.openxmlformats.org/presentationml/2006/ole">
            <p:oleObj spid="_x0000_s10249" name="GraphC" r:id="rId4" imgW="3219450" imgH="4267200" progId="GraphCtrl.Document">
              <p:embed/>
            </p:oleObj>
          </a:graphicData>
        </a:graphic>
      </p:graphicFrame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 rot="5400000">
            <a:off x="-1296194" y="4256882"/>
            <a:ext cx="3671887" cy="431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2000" b="1" i="1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B2B2B2">
                      <a:alpha val="80000"/>
                    </a:srgbClr>
                  </a:outerShdw>
                </a:effectLst>
                <a:latin typeface="Georgia"/>
              </a:rPr>
              <a:t>Парабола.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>
                <a:solidFill>
                  <a:srgbClr val="A50021"/>
                </a:solidFill>
                <a:latin typeface="Georgia" pitchFamily="18" charset="0"/>
              </a:rPr>
              <a:t>Построение  графика  функции  у = ах</a:t>
            </a:r>
            <a:r>
              <a:rPr lang="ru-RU" sz="3600" b="1" i="1" baseline="30000">
                <a:solidFill>
                  <a:srgbClr val="A50021"/>
                </a:solidFill>
                <a:latin typeface="Georgia" pitchFamily="18" charset="0"/>
              </a:rPr>
              <a:t>2</a:t>
            </a:r>
            <a:r>
              <a:rPr lang="ru-RU" sz="3600" b="1" i="1">
                <a:solidFill>
                  <a:srgbClr val="A50021"/>
                </a:solidFill>
                <a:latin typeface="Georgia" pitchFamily="18" charset="0"/>
              </a:rPr>
              <a:t> +</a:t>
            </a:r>
            <a:r>
              <a:rPr lang="en-US" sz="3600" b="1" i="1">
                <a:solidFill>
                  <a:srgbClr val="A50021"/>
                </a:solidFill>
                <a:latin typeface="Georgia" pitchFamily="18" charset="0"/>
              </a:rPr>
              <a:t> b</a:t>
            </a:r>
            <a:r>
              <a:rPr lang="ru-RU" sz="3600" b="1" i="1">
                <a:solidFill>
                  <a:srgbClr val="A50021"/>
                </a:solidFill>
                <a:latin typeface="Georgia" pitchFamily="18" charset="0"/>
              </a:rPr>
              <a:t>х +с.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76238" y="1935163"/>
            <a:ext cx="47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2.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79475" y="1863725"/>
            <a:ext cx="7426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Найти  координаты  вершины  параболы  </a:t>
            </a:r>
          </a:p>
          <a:p>
            <a:r>
              <a:rPr lang="ru-RU" sz="2400" b="1" i="1">
                <a:latin typeface="Georgia" pitchFamily="18" charset="0"/>
              </a:rPr>
              <a:t>(т; п).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1042988" y="2565400"/>
          <a:ext cx="1944687" cy="1425575"/>
        </p:xfrm>
        <a:graphic>
          <a:graphicData uri="http://schemas.openxmlformats.org/presentationml/2006/ole">
            <p:oleObj spid="_x0000_s11273" name="Формула" r:id="rId3" imgW="533169" imgH="393529" progId="Equation.3">
              <p:embed/>
            </p:oleObj>
          </a:graphicData>
        </a:graphic>
      </p:graphicFrame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1042988" y="3860800"/>
          <a:ext cx="2160587" cy="814388"/>
        </p:xfrm>
        <a:graphic>
          <a:graphicData uri="http://schemas.openxmlformats.org/presentationml/2006/ole">
            <p:oleObj spid="_x0000_s11275" name="Формула" r:id="rId4" imgW="583693" imgH="215713" progId="Equation.3">
              <p:embed/>
            </p:oleObj>
          </a:graphicData>
        </a:graphic>
      </p:graphicFrame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4284663" y="2492375"/>
          <a:ext cx="3167062" cy="4032250"/>
        </p:xfrm>
        <a:graphic>
          <a:graphicData uri="http://schemas.openxmlformats.org/presentationml/2006/ole">
            <p:oleObj spid="_x0000_s11279" name="GraphC" r:id="rId5" imgW="3219120" imgH="4267080" progId="GraphCtrl.Document">
              <p:embed/>
            </p:oleObj>
          </a:graphicData>
        </a:graphic>
      </p:graphicFrame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6011863" y="5949950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68313" y="5229225"/>
            <a:ext cx="47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Georgia" pitchFamily="18" charset="0"/>
              </a:rPr>
              <a:t>3.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950913" y="5175250"/>
            <a:ext cx="2740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Провести  ось  </a:t>
            </a:r>
          </a:p>
          <a:p>
            <a:r>
              <a:rPr lang="ru-RU" sz="2400" b="1" i="1">
                <a:latin typeface="Georgia" pitchFamily="18" charset="0"/>
              </a:rPr>
              <a:t>симметрии.</a:t>
            </a:r>
          </a:p>
          <a:p>
            <a:endParaRPr lang="ru-RU" sz="2400" b="1" i="1">
              <a:latin typeface="Georgia" pitchFamily="18" charset="0"/>
            </a:endParaRP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84" name="Object 20"/>
          <p:cNvGraphicFramePr>
            <a:graphicFrameLocks noChangeAspect="1"/>
          </p:cNvGraphicFramePr>
          <p:nvPr/>
        </p:nvGraphicFramePr>
        <p:xfrm>
          <a:off x="0" y="0"/>
          <a:ext cx="390525" cy="142875"/>
        </p:xfrm>
        <a:graphic>
          <a:graphicData uri="http://schemas.openxmlformats.org/presentationml/2006/ole">
            <p:oleObj spid="_x0000_s11284" name="Формула" r:id="rId6" imgW="393529" imgH="139639" progId="Equation.3">
              <p:embed/>
            </p:oleObj>
          </a:graphicData>
        </a:graphic>
      </p:graphicFrame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86" name="Object 22"/>
          <p:cNvGraphicFramePr>
            <a:graphicFrameLocks noChangeAspect="1"/>
          </p:cNvGraphicFramePr>
          <p:nvPr/>
        </p:nvGraphicFramePr>
        <p:xfrm>
          <a:off x="1187450" y="6092825"/>
          <a:ext cx="1512888" cy="552450"/>
        </p:xfrm>
        <a:graphic>
          <a:graphicData uri="http://schemas.openxmlformats.org/presentationml/2006/ole">
            <p:oleObj spid="_x0000_s11286" name="Формула" r:id="rId7" imgW="393529" imgH="139639" progId="Equation.3">
              <p:embed/>
            </p:oleObj>
          </a:graphicData>
        </a:graphic>
      </p:graphicFrame>
      <p:sp>
        <p:nvSpPr>
          <p:cNvPr id="11287" name="Freeform 23"/>
          <p:cNvSpPr>
            <a:spLocks/>
          </p:cNvSpPr>
          <p:nvPr/>
        </p:nvSpPr>
        <p:spPr bwMode="auto">
          <a:xfrm>
            <a:off x="6011863" y="2276475"/>
            <a:ext cx="14287" cy="409892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0" y="2582"/>
              </a:cxn>
            </a:cxnLst>
            <a:rect l="0" t="0" r="r" b="b"/>
            <a:pathLst>
              <a:path w="9" h="2582">
                <a:moveTo>
                  <a:pt x="9" y="0"/>
                </a:moveTo>
                <a:lnTo>
                  <a:pt x="0" y="2582"/>
                </a:lnTo>
              </a:path>
            </a:pathLst>
          </a:custGeom>
          <a:noFill/>
          <a:ln w="2857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508625" y="6021388"/>
            <a:ext cx="119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Times New Roman" pitchFamily="18" charset="0"/>
              </a:rPr>
              <a:t>О (т;п)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950"/>
                            </p:stCondLst>
                            <p:childTnLst>
                              <p:par>
                                <p:cTn id="3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11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 tmFilter="0,0; .5, 1; 1, 1"/>
                                        <p:tgtEl>
                                          <p:spTgt spid="11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80" grpId="0" animBg="1"/>
      <p:bldP spid="11281" grpId="0"/>
      <p:bldP spid="11287" grpId="0" animBg="1"/>
      <p:bldP spid="1128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420</TotalTime>
  <Words>453</Words>
  <Application>Microsoft Office PowerPoint</Application>
  <PresentationFormat>Экран (4:3)</PresentationFormat>
  <Paragraphs>91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Arial Narrow</vt:lpstr>
      <vt:lpstr>Comic Sans MS</vt:lpstr>
      <vt:lpstr>+mj-ea</vt:lpstr>
      <vt:lpstr>+mj-cs</vt:lpstr>
      <vt:lpstr>Times New Roman</vt:lpstr>
      <vt:lpstr>Georgia</vt:lpstr>
      <vt:lpstr>Оформление по умолчанию</vt:lpstr>
      <vt:lpstr>GraphC Document</vt:lpstr>
      <vt:lpstr>Microsoft Equation 3.0</vt:lpstr>
      <vt:lpstr>Построение графика квадратичной функции</vt:lpstr>
      <vt:lpstr>Слайд 2</vt:lpstr>
      <vt:lpstr>Слайд 3</vt:lpstr>
      <vt:lpstr>y=a(x-m)2 </vt:lpstr>
      <vt:lpstr>y=a(x-m)2 + n</vt:lpstr>
      <vt:lpstr>Слайд 6</vt:lpstr>
      <vt:lpstr>Слайд 7</vt:lpstr>
      <vt:lpstr>Построение  графика  функции  у = ах2 + bх +с.</vt:lpstr>
      <vt:lpstr>Построение  графика  функции  у = ах2 + bх +с.</vt:lpstr>
      <vt:lpstr>Построение  графика  функции  у = ах2 + bх +с.</vt:lpstr>
      <vt:lpstr>Построение  графика  функции  у = ах2 + bх +с.</vt:lpstr>
      <vt:lpstr>Алгоритм  построения  графика  функции  у = ах2 + bх +с.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Кадетская 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neznayka</dc:creator>
  <cp:lastModifiedBy>admin</cp:lastModifiedBy>
  <cp:revision>28</cp:revision>
  <dcterms:created xsi:type="dcterms:W3CDTF">2010-10-06T12:21:54Z</dcterms:created>
  <dcterms:modified xsi:type="dcterms:W3CDTF">2016-03-01T19:46:27Z</dcterms:modified>
</cp:coreProperties>
</file>