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13"/>
  </p:notesMasterIdLst>
  <p:sldIdLst>
    <p:sldId id="262" r:id="rId2"/>
    <p:sldId id="264" r:id="rId3"/>
    <p:sldId id="265" r:id="rId4"/>
    <p:sldId id="266" r:id="rId5"/>
    <p:sldId id="283" r:id="rId6"/>
    <p:sldId id="281" r:id="rId7"/>
    <p:sldId id="288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66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3" autoAdjust="0"/>
    <p:restoredTop sz="89065" autoAdjust="0"/>
  </p:normalViewPr>
  <p:slideViewPr>
    <p:cSldViewPr>
      <p:cViewPr>
        <p:scale>
          <a:sx n="64" d="100"/>
          <a:sy n="64" d="100"/>
        </p:scale>
        <p:origin x="-147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4148F83-0F95-4F3A-B41C-8858A048FFBB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D1823F-2037-48EF-9226-DDA7D6C843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5B0CC-4695-4D4C-A568-087DA1ADB4F6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5ACEF-A6FD-48C0-A1BF-ACED6E1045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98806-8633-4A5C-9EE3-084E81497DCE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BF6ED-7BF5-4525-B653-077534F7C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876A0-9E13-41CF-A848-0BA483F8879A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C3961-8D12-43DE-940F-0AEB9C517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F8380-6F1C-4416-B9F5-B7ADB041166C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B04B2-68EA-46E0-8197-7D7BDE4730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1FFC2-7177-4B27-83A7-B08CF958E0EA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F6BE4-4ADC-459E-AE7B-9A46615332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128B7-139D-4055-99BA-9BF66C655C3F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C7B18-2EDA-41EB-A574-2A07226703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AD668-9290-403D-9E81-34147EFD8CDE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59007-9314-4805-97FD-CDF09E9B4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D7227-FFCE-4BF2-9816-D1B388275E1D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8B18A-36D3-4EE0-9FF7-9F8A2EC111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B6DD2-069E-4AEB-A39C-8996E985AD97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8295D-99DE-441C-B2A4-215B000D65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2C7C-0062-43A2-8247-BC78399B5D20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B8B68-163E-4043-AB1D-85F1BA92B7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46CC8-E84D-44A5-887B-9889FB1572B7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0C05F-1BC9-4D9C-855D-4B4BFC7D24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D794977-A988-4231-975E-7FBC0E0D6D51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07E5C8-1FB1-420E-ABEF-A441A10D84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nimashky.ru/" TargetMode="External"/><Relationship Id="rId7" Type="http://schemas.openxmlformats.org/officeDocument/2006/relationships/hyperlink" Target="http://im0-tub.yandex.net/i?id=54923622-68-72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edsovet.su/" TargetMode="External"/><Relationship Id="rId5" Type="http://schemas.openxmlformats.org/officeDocument/2006/relationships/hyperlink" Target="http://ru.wikipedia.org/" TargetMode="External"/><Relationship Id="rId4" Type="http://schemas.openxmlformats.org/officeDocument/2006/relationships/hyperlink" Target="http://www.google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675" y="274638"/>
            <a:ext cx="5699125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Поле чудес </a:t>
            </a:r>
          </a:p>
        </p:txBody>
      </p:sp>
      <p:sp>
        <p:nvSpPr>
          <p:cNvPr id="2051" name="Rectangle 4"/>
          <p:cNvSpPr txBox="1">
            <a:spLocks/>
          </p:cNvSpPr>
          <p:nvPr/>
        </p:nvSpPr>
        <p:spPr bwMode="auto">
          <a:xfrm>
            <a:off x="1214438" y="2857500"/>
            <a:ext cx="724217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400" b="1" i="1" dirty="0">
                <a:solidFill>
                  <a:srgbClr val="006600"/>
                </a:solidFill>
              </a:rPr>
              <a:t>                             </a:t>
            </a:r>
            <a:r>
              <a:rPr lang="ru-RU" sz="4400" b="1" i="1" dirty="0">
                <a:solidFill>
                  <a:srgbClr val="006600"/>
                </a:solidFill>
              </a:rPr>
              <a:t>Занимательная                                           математика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ru-RU" sz="4400" b="1" i="1" dirty="0">
              <a:solidFill>
                <a:srgbClr val="006600"/>
              </a:solidFill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ru-RU" sz="2800" b="1" i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advTm="51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Подведение итогов </a:t>
            </a:r>
          </a:p>
        </p:txBody>
      </p:sp>
      <p:sp>
        <p:nvSpPr>
          <p:cNvPr id="11267" name="TextBox 11"/>
          <p:cNvSpPr txBox="1">
            <a:spLocks noChangeArrowheads="1"/>
          </p:cNvSpPr>
          <p:nvPr/>
        </p:nvSpPr>
        <p:spPr bwMode="auto">
          <a:xfrm>
            <a:off x="714375" y="1285875"/>
            <a:ext cx="746442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Окончена  игра, но не грустите,</a:t>
            </a:r>
          </a:p>
          <a:p>
            <a:r>
              <a:rPr lang="ru-RU" sz="3200"/>
              <a:t>Хоть проиграли или выиграли сейчас-</a:t>
            </a:r>
          </a:p>
          <a:p>
            <a:r>
              <a:rPr lang="ru-RU" sz="3200"/>
              <a:t>Будут в вашей жизни успехи</a:t>
            </a:r>
          </a:p>
          <a:p>
            <a:r>
              <a:rPr lang="ru-RU" sz="3200"/>
              <a:t>И победы ещё не раз.</a:t>
            </a:r>
          </a:p>
          <a:p>
            <a:r>
              <a:rPr lang="ru-RU" sz="3200"/>
              <a:t>Главное не забывайте:</a:t>
            </a:r>
          </a:p>
          <a:p>
            <a:r>
              <a:rPr lang="ru-RU" sz="3200"/>
              <a:t>Чтоб врачом, моряком</a:t>
            </a:r>
          </a:p>
          <a:p>
            <a:r>
              <a:rPr lang="ru-RU" sz="3200"/>
              <a:t>Или летчиком стать, </a:t>
            </a:r>
          </a:p>
          <a:p>
            <a:r>
              <a:rPr lang="ru-RU" sz="3200"/>
              <a:t>Нужно прежде всего</a:t>
            </a:r>
          </a:p>
          <a:p>
            <a:r>
              <a:rPr lang="ru-RU" sz="3200"/>
              <a:t>Математику знать!</a:t>
            </a:r>
          </a:p>
          <a:p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2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Используемые  ресурсы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4375" y="1285875"/>
            <a:ext cx="7947025" cy="64944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>
              <a:defRPr/>
            </a:pPr>
            <a:r>
              <a:rPr lang="ru-RU" sz="3200" dirty="0"/>
              <a:t>Занимательная математика на </a:t>
            </a:r>
          </a:p>
          <a:p>
            <a:pPr marL="514350" indent="-514350">
              <a:defRPr/>
            </a:pPr>
            <a:r>
              <a:rPr lang="ru-RU" sz="3200" dirty="0"/>
              <a:t>уроках и внеклассных мероприятиях.</a:t>
            </a:r>
          </a:p>
          <a:p>
            <a:pPr marL="514350" indent="-514350">
              <a:defRPr/>
            </a:pPr>
            <a:r>
              <a:rPr lang="ru-RU" sz="3200" dirty="0"/>
              <a:t> 5-8 классы / авт.-сост. Ю. В. Щербакова.</a:t>
            </a:r>
          </a:p>
          <a:p>
            <a:pPr marL="514350" indent="-514350">
              <a:defRPr/>
            </a:pPr>
            <a:r>
              <a:rPr lang="ru-RU" sz="3200" dirty="0"/>
              <a:t> – М.: Глобус, 2008. – 174 с. –</a:t>
            </a:r>
          </a:p>
          <a:p>
            <a:pPr marL="514350" indent="-514350">
              <a:defRPr/>
            </a:pPr>
            <a:r>
              <a:rPr lang="ru-RU" sz="3200" dirty="0"/>
              <a:t> (Учение с увлечением).</a:t>
            </a:r>
          </a:p>
          <a:p>
            <a:pPr>
              <a:defRPr/>
            </a:pPr>
            <a:r>
              <a:rPr lang="en-US" sz="3200" u="sng" dirty="0">
                <a:hlinkClick r:id="rId3"/>
              </a:rPr>
              <a:t>http://animashky.ru</a:t>
            </a:r>
            <a:endParaRPr lang="ru-RU" sz="3200" dirty="0"/>
          </a:p>
          <a:p>
            <a:pPr>
              <a:defRPr/>
            </a:pPr>
            <a:r>
              <a:rPr lang="en-US" sz="3200" u="sng" dirty="0">
                <a:hlinkClick r:id="rId4"/>
              </a:rPr>
              <a:t>http://www.google.ru</a:t>
            </a:r>
            <a:endParaRPr lang="ru-RU" sz="3200" dirty="0"/>
          </a:p>
          <a:p>
            <a:pPr>
              <a:defRPr/>
            </a:pPr>
            <a:r>
              <a:rPr lang="en-US" sz="3200" u="sng" dirty="0">
                <a:hlinkClick r:id="rId5"/>
              </a:rPr>
              <a:t>http://ru.wikipedia.org</a:t>
            </a:r>
            <a:endParaRPr lang="ru-RU" sz="3200" dirty="0"/>
          </a:p>
          <a:p>
            <a:pPr>
              <a:defRPr/>
            </a:pPr>
            <a:r>
              <a:rPr lang="en-US" sz="3200" u="sng" dirty="0">
                <a:hlinkClick r:id="rId6"/>
              </a:rPr>
              <a:t>http://pedsovet.su/</a:t>
            </a:r>
            <a:endParaRPr lang="ru-RU" sz="3200" dirty="0"/>
          </a:p>
          <a:p>
            <a:pPr>
              <a:defRPr/>
            </a:pPr>
            <a:r>
              <a:rPr lang="en-US" sz="3200" u="sng" dirty="0">
                <a:hlinkClick r:id="rId7"/>
              </a:rPr>
              <a:t>http://im0-tub.yandex.</a:t>
            </a:r>
            <a:endParaRPr lang="ru-RU" sz="3200" u="sng" dirty="0">
              <a:hlinkClick r:id="rId7"/>
            </a:endParaRPr>
          </a:p>
          <a:p>
            <a:pPr>
              <a:defRPr/>
            </a:pPr>
            <a:r>
              <a:rPr lang="en-US" sz="3200" u="sng" dirty="0">
                <a:hlinkClick r:id="rId7"/>
              </a:rPr>
              <a:t>net/</a:t>
            </a:r>
            <a:r>
              <a:rPr lang="en-US" sz="3200" u="sng" dirty="0" err="1">
                <a:hlinkClick r:id="rId7"/>
              </a:rPr>
              <a:t>i?id</a:t>
            </a:r>
            <a:r>
              <a:rPr lang="en-US" sz="3200" u="sng" dirty="0">
                <a:hlinkClick r:id="rId7"/>
              </a:rPr>
              <a:t>=54923622-68-72</a:t>
            </a:r>
            <a:endParaRPr lang="ru-RU" sz="3200" dirty="0"/>
          </a:p>
          <a:p>
            <a:pPr>
              <a:defRPr/>
            </a:pPr>
            <a:r>
              <a:rPr lang="ru-RU" sz="3200" dirty="0"/>
              <a:t> </a:t>
            </a:r>
          </a:p>
          <a:p>
            <a:pPr>
              <a:defRPr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 txBox="1">
            <a:spLocks/>
          </p:cNvSpPr>
          <p:nvPr/>
        </p:nvSpPr>
        <p:spPr bwMode="auto">
          <a:xfrm>
            <a:off x="1042988" y="1412875"/>
            <a:ext cx="6130925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eaLnBrk="0" hangingPunct="0">
              <a:buFont typeface="Arial" charset="0"/>
              <a:buBlip>
                <a:blip r:embed="rId3"/>
              </a:buBlip>
            </a:pPr>
            <a:endParaRPr lang="ru-RU" sz="2400">
              <a:solidFill>
                <a:schemeClr val="folHlink"/>
              </a:solidFill>
              <a:latin typeface="Monotype Corsiva" pitchFamily="66" charset="0"/>
            </a:endParaRPr>
          </a:p>
        </p:txBody>
      </p:sp>
      <p:sp>
        <p:nvSpPr>
          <p:cNvPr id="3075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071688" y="1357313"/>
            <a:ext cx="457200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«Математика принадлежит к числу наук, имеющих громадное значение для выработки умения логически мыслить, делать обобщения»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5976938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Цели: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1116013" y="1412875"/>
            <a:ext cx="6491287" cy="496728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Font typeface="Arial" charset="0"/>
              <a:buNone/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143000" y="1428750"/>
            <a:ext cx="6500813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800"/>
          </a:p>
          <a:p>
            <a:r>
              <a:rPr lang="ru-RU" sz="2800"/>
              <a:t>1. Формировать познавательный  интерес к  математике;</a:t>
            </a:r>
          </a:p>
          <a:p>
            <a:r>
              <a:rPr lang="ru-RU" sz="2800"/>
              <a:t>2. Формировать положительное отношение к умственному труду;</a:t>
            </a:r>
          </a:p>
          <a:p>
            <a:r>
              <a:rPr lang="ru-RU" sz="2800"/>
              <a:t>3. Воспитывать позитивную оценку таких качеств характера, как любознательность, пытливость, эрудиция;</a:t>
            </a:r>
          </a:p>
          <a:p>
            <a:r>
              <a:rPr lang="ru-RU" sz="2800"/>
              <a:t>4. Побуждать детей   к самообразованию, самовоспитанию.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5976938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Тур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28750" y="1285875"/>
            <a:ext cx="56848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Это слово – составная часть</a:t>
            </a:r>
          </a:p>
          <a:p>
            <a:r>
              <a:rPr lang="ru-RU" sz="3200"/>
              <a:t> компьютера </a:t>
            </a:r>
          </a:p>
        </p:txBody>
      </p:sp>
      <p:sp>
        <p:nvSpPr>
          <p:cNvPr id="5124" name="TextBox 6"/>
          <p:cNvSpPr txBox="1">
            <a:spLocks noChangeArrowheads="1"/>
          </p:cNvSpPr>
          <p:nvPr/>
        </p:nvSpPr>
        <p:spPr bwMode="auto">
          <a:xfrm>
            <a:off x="428625" y="3857625"/>
            <a:ext cx="7143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К л а в  и а  т у  р а</a:t>
            </a:r>
            <a:r>
              <a:rPr lang="ru-RU"/>
              <a:t>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85750" y="40005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928688" y="40005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643063" y="40005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2357438" y="40005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3071813" y="40005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786188" y="40005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500563" y="40005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5214938" y="40005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929313" y="40005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643688" y="40005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5976938" cy="939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Тур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14375" y="1214438"/>
            <a:ext cx="74295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/>
              <a:t>Древнегреческий математик –</a:t>
            </a:r>
          </a:p>
          <a:p>
            <a:r>
              <a:rPr lang="ru-RU" sz="3200"/>
              <a:t> автор строк « Числа правят миром». </a:t>
            </a:r>
          </a:p>
          <a:p>
            <a:r>
              <a:rPr lang="ru-RU" sz="3200"/>
              <a:t> Победитель Олимпийских игр</a:t>
            </a:r>
          </a:p>
          <a:p>
            <a:r>
              <a:rPr lang="ru-RU" sz="3200"/>
              <a:t>по кулачному бою в  </a:t>
            </a:r>
            <a:r>
              <a:rPr lang="en-US" sz="3200"/>
              <a:t>V</a:t>
            </a:r>
            <a:r>
              <a:rPr lang="ru-RU" sz="3200"/>
              <a:t> в. до нашей эры. Его теоремы изучаются</a:t>
            </a:r>
          </a:p>
          <a:p>
            <a:r>
              <a:rPr lang="ru-RU" sz="3200"/>
              <a:t> в школе, а одна из теорем</a:t>
            </a:r>
          </a:p>
          <a:p>
            <a:r>
              <a:rPr lang="ru-RU" sz="3200"/>
              <a:t> посвящена предмету его одежды.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714375" y="2357438"/>
            <a:ext cx="6715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П   и ф   а   г  о  р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14375" y="242887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643063" y="242887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571750" y="242887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500438" y="242887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429125" y="242887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357813" y="242887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286500" y="242887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78" name="Заголовок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Тур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2938" y="1214438"/>
            <a:ext cx="8018462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>
              <a:defRPr/>
            </a:pPr>
            <a:r>
              <a:rPr lang="ru-RU" sz="3200" dirty="0"/>
              <a:t> Древнерусская  денежная единица </a:t>
            </a:r>
          </a:p>
          <a:p>
            <a:pPr>
              <a:defRPr/>
            </a:pPr>
            <a:r>
              <a:rPr lang="ru-RU" sz="3200" dirty="0"/>
              <a:t> </a:t>
            </a:r>
          </a:p>
          <a:p>
            <a:pPr>
              <a:defRPr/>
            </a:pPr>
            <a:endParaRPr lang="ru-RU" sz="3200" dirty="0"/>
          </a:p>
        </p:txBody>
      </p:sp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714375" y="3286125"/>
            <a:ext cx="70008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Г  р и в  е н  н и к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14375" y="34290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357313" y="34290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071688" y="34290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786063" y="34290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500438" y="34290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214813" y="34290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929188" y="34290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643563" y="34290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6357938" y="342900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857250" y="1285875"/>
            <a:ext cx="671512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Великий русский ученый, вышедший из бедняков. За 5 лет он окончил курс, рассчитанный на 13 лет. Его имя носит главный университет России.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Финальная игра </a:t>
            </a:r>
          </a:p>
        </p:txBody>
      </p:sp>
      <p:sp>
        <p:nvSpPr>
          <p:cNvPr id="9220" name="TextBox 11"/>
          <p:cNvSpPr txBox="1">
            <a:spLocks noChangeArrowheads="1"/>
          </p:cNvSpPr>
          <p:nvPr/>
        </p:nvSpPr>
        <p:spPr bwMode="auto">
          <a:xfrm>
            <a:off x="500063" y="4643438"/>
            <a:ext cx="7286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Л о  м  о  н  о  с  о  в</a:t>
            </a:r>
            <a:r>
              <a:rPr lang="ru-RU"/>
              <a:t>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000375" y="4643438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357813" y="4643438"/>
            <a:ext cx="7858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714750" y="4643438"/>
            <a:ext cx="8572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143625" y="4643438"/>
            <a:ext cx="8572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572000" y="4643438"/>
            <a:ext cx="7858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143125" y="4643438"/>
            <a:ext cx="8572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357313" y="4643438"/>
            <a:ext cx="7858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00063" y="4643438"/>
            <a:ext cx="8572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000875" y="4643438"/>
            <a:ext cx="7858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9218" grpId="0"/>
      <p:bldP spid="11" grpId="0"/>
      <p:bldP spid="13" grpId="0" animBg="1"/>
      <p:bldP spid="14" grpId="0" animBg="1"/>
      <p:bldP spid="15" grpId="0" animBg="1"/>
      <p:bldP spid="16" grpId="0" animBg="1"/>
      <p:bldP spid="17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214313" y="4143375"/>
            <a:ext cx="7715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А р и ф м е т и  к  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714750" y="4286250"/>
            <a:ext cx="6429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357688" y="428625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00625" y="428625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715000" y="4286250"/>
            <a:ext cx="78581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500813" y="4286250"/>
            <a:ext cx="7858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Суперфинал </a:t>
            </a:r>
          </a:p>
        </p:txBody>
      </p:sp>
      <p:sp>
        <p:nvSpPr>
          <p:cNvPr id="10249" name="TextBox 11"/>
          <p:cNvSpPr txBox="1">
            <a:spLocks noChangeArrowheads="1"/>
          </p:cNvSpPr>
          <p:nvPr/>
        </p:nvSpPr>
        <p:spPr bwMode="auto">
          <a:xfrm>
            <a:off x="1214438" y="1500188"/>
            <a:ext cx="609282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Раздел математики,</a:t>
            </a:r>
          </a:p>
          <a:p>
            <a:r>
              <a:rPr lang="ru-RU" sz="3200"/>
              <a:t> изучающий простейшие виды </a:t>
            </a:r>
          </a:p>
          <a:p>
            <a:r>
              <a:rPr lang="ru-RU" sz="3200"/>
              <a:t>чисел и простейшие</a:t>
            </a:r>
          </a:p>
          <a:p>
            <a:r>
              <a:rPr lang="ru-RU" sz="3200"/>
              <a:t> арифметические операции</a:t>
            </a:r>
          </a:p>
          <a:p>
            <a:r>
              <a:rPr lang="ru-RU" sz="3200"/>
              <a:t> над ними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14313" y="428625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28688" y="428625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643063" y="428625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286000" y="428625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000375" y="4286250"/>
            <a:ext cx="7143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11" grpId="0"/>
      <p:bldP spid="10249" grpId="0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1948</TotalTime>
  <Words>329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Monotype Corsiva</vt:lpstr>
      <vt:lpstr>Тема Office</vt:lpstr>
      <vt:lpstr>Поле чудес </vt:lpstr>
      <vt:lpstr>Слайд 2</vt:lpstr>
      <vt:lpstr>Цели:</vt:lpstr>
      <vt:lpstr>I Тур</vt:lpstr>
      <vt:lpstr>I I Тур</vt:lpstr>
      <vt:lpstr>Слайд 6</vt:lpstr>
      <vt:lpstr>III Тур </vt:lpstr>
      <vt:lpstr> Финальная игра </vt:lpstr>
      <vt:lpstr> Суперфинал </vt:lpstr>
      <vt:lpstr> Подведение итогов </vt:lpstr>
      <vt:lpstr>Используемые  ресурсы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образовательное учреждение «Средняя»</dc:title>
  <dc:creator>Пользователь</dc:creator>
  <cp:lastModifiedBy>Компьютер</cp:lastModifiedBy>
  <cp:revision>209</cp:revision>
  <dcterms:created xsi:type="dcterms:W3CDTF">2008-02-15T17:36:10Z</dcterms:created>
  <dcterms:modified xsi:type="dcterms:W3CDTF">2015-05-05T19:41:37Z</dcterms:modified>
</cp:coreProperties>
</file>