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90A51-EAEE-46AB-8854-C806B23370C4}" type="datetimeFigureOut">
              <a:rPr lang="ru-RU" smtClean="0"/>
              <a:pPr/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D4658-44C2-49EB-A0C9-D4C6F8A02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Arno Pro Smbd Caption" pitchFamily="18" charset="0"/>
              </a:rPr>
              <a:t>Презентация к уроку по теме </a:t>
            </a:r>
            <a:br>
              <a:rPr lang="ru-RU" sz="5400" b="1" dirty="0" smtClean="0">
                <a:latin typeface="Arno Pro Smbd Caption" pitchFamily="18" charset="0"/>
              </a:rPr>
            </a:br>
            <a:r>
              <a:rPr lang="ru-RU" sz="5400" b="1" dirty="0" smtClean="0">
                <a:latin typeface="Arno Pro Smbd Caption" pitchFamily="18" charset="0"/>
              </a:rPr>
              <a:t>« Проценты» </a:t>
            </a:r>
            <a:br>
              <a:rPr lang="ru-RU" sz="5400" b="1" dirty="0" smtClean="0">
                <a:latin typeface="Arno Pro Smbd Caption" pitchFamily="18" charset="0"/>
              </a:rPr>
            </a:br>
            <a:r>
              <a:rPr lang="ru-RU" sz="5400" b="1" dirty="0" smtClean="0">
                <a:latin typeface="Arno Pro Smbd Caption" pitchFamily="18" charset="0"/>
              </a:rPr>
              <a:t>в 5 классе</a:t>
            </a:r>
            <a:br>
              <a:rPr lang="ru-RU" sz="5400" b="1" dirty="0" smtClean="0">
                <a:latin typeface="Arno Pro Smbd Caption" pitchFamily="18" charset="0"/>
              </a:rPr>
            </a:br>
            <a:r>
              <a:rPr lang="ru-RU" sz="5400" b="1" dirty="0" smtClean="0">
                <a:latin typeface="Arno Pro Smbd Caption" pitchFamily="18" charset="0"/>
              </a:rPr>
              <a:t/>
            </a:r>
            <a:br>
              <a:rPr lang="ru-RU" sz="5400" b="1" dirty="0" smtClean="0">
                <a:latin typeface="Arno Pro Smbd Caption" pitchFamily="18" charset="0"/>
              </a:rPr>
            </a:br>
            <a:endParaRPr lang="ru-RU" sz="5400" b="1" dirty="0">
              <a:latin typeface="Arno Pro Smbd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latin typeface="Arno Pro Smbd Caption" pitchFamily="18" charset="0"/>
              </a:rPr>
              <a:t>ИТОГ    УРОКА</a:t>
            </a:r>
            <a:endParaRPr lang="ru-RU" dirty="0">
              <a:solidFill>
                <a:srgbClr val="FFC000"/>
              </a:solidFill>
              <a:latin typeface="Arno Pro Smbd Captio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dirty="0" smtClean="0">
                <a:latin typeface="Arno Pro Smbd Caption" pitchFamily="18" charset="0"/>
              </a:rPr>
              <a:t>Как обозначают проценты?</a:t>
            </a:r>
          </a:p>
          <a:p>
            <a:r>
              <a:rPr lang="ru-RU" sz="4400" dirty="0" smtClean="0">
                <a:latin typeface="Arno Pro Smbd Caption" pitchFamily="18" charset="0"/>
              </a:rPr>
              <a:t> </a:t>
            </a:r>
            <a:r>
              <a:rPr lang="ru-RU" sz="4400" dirty="0">
                <a:latin typeface="Arno Pro Smbd Caption" pitchFamily="18" charset="0"/>
              </a:rPr>
              <a:t>- Что такое процент</a:t>
            </a:r>
            <a:r>
              <a:rPr lang="ru-RU" sz="4400" dirty="0" smtClean="0">
                <a:latin typeface="Arno Pro Smbd Caption" pitchFamily="18" charset="0"/>
              </a:rPr>
              <a:t>?</a:t>
            </a:r>
          </a:p>
          <a:p>
            <a:r>
              <a:rPr lang="ru-RU" sz="4400" dirty="0" smtClean="0">
                <a:latin typeface="Arno Pro Smbd Caption" pitchFamily="18" charset="0"/>
              </a:rPr>
              <a:t>   </a:t>
            </a:r>
            <a:r>
              <a:rPr lang="ru-RU" sz="4400" dirty="0">
                <a:latin typeface="Arno Pro Smbd Caption" pitchFamily="18" charset="0"/>
              </a:rPr>
              <a:t>- Найдите 1 </a:t>
            </a:r>
            <a:r>
              <a:rPr lang="ru-RU" sz="4400" dirty="0" smtClean="0">
                <a:latin typeface="Arno Pro Smbd Caption" pitchFamily="18" charset="0"/>
              </a:rPr>
              <a:t>%</a:t>
            </a:r>
          </a:p>
          <a:p>
            <a:pPr>
              <a:buNone/>
            </a:pPr>
            <a:r>
              <a:rPr lang="ru-RU" sz="4400" dirty="0" smtClean="0">
                <a:latin typeface="Arno Pro Smbd Caption" pitchFamily="18" charset="0"/>
              </a:rPr>
              <a:t> </a:t>
            </a:r>
            <a:r>
              <a:rPr lang="ru-RU" sz="4400" dirty="0">
                <a:latin typeface="Arno Pro Smbd Caption" pitchFamily="18" charset="0"/>
              </a:rPr>
              <a:t>от 300; 500;1300;  47000</a:t>
            </a:r>
            <a:r>
              <a:rPr lang="ru-RU" sz="4400" dirty="0" smtClean="0">
                <a:latin typeface="Arno Pro Smbd Caption" pitchFamily="18" charset="0"/>
              </a:rPr>
              <a:t>.</a:t>
            </a:r>
          </a:p>
          <a:p>
            <a:pPr>
              <a:buNone/>
            </a:pPr>
            <a:r>
              <a:rPr lang="ru-RU" sz="4400" dirty="0" smtClean="0">
                <a:solidFill>
                  <a:srgbClr val="FFC000"/>
                </a:solidFill>
                <a:latin typeface="Arno Pro Smbd Caption" pitchFamily="18" charset="0"/>
              </a:rPr>
              <a:t>Домашнее задание:</a:t>
            </a:r>
            <a:r>
              <a:rPr lang="ru-RU" sz="4400" dirty="0" smtClean="0">
                <a:latin typeface="Arno Pro Smbd Caption" pitchFamily="18" charset="0"/>
              </a:rPr>
              <a:t> п.40, №1598, 1599, 1596.</a:t>
            </a:r>
            <a:endParaRPr lang="ru-RU" sz="4400" dirty="0">
              <a:latin typeface="Arno Pro Smbd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72072"/>
          </a:xfrm>
        </p:spPr>
        <p:txBody>
          <a:bodyPr/>
          <a:lstStyle/>
          <a:p>
            <a:r>
              <a:rPr lang="ru-RU" dirty="0" smtClean="0"/>
              <a:t>Устные упражнения:</a:t>
            </a:r>
          </a:p>
          <a:p>
            <a:r>
              <a:rPr lang="ru-RU" dirty="0" smtClean="0"/>
              <a:t>№1. </a:t>
            </a:r>
            <a:r>
              <a:rPr lang="ru-RU" sz="2800" dirty="0" smtClean="0"/>
              <a:t>500        200        1400         73,1        220,6       4</a:t>
            </a:r>
          </a:p>
          <a:p>
            <a:r>
              <a:rPr lang="ru-RU" sz="2800" dirty="0" smtClean="0"/>
              <a:t>№2.   1 км      1м          1ц             1а            1га</a:t>
            </a:r>
          </a:p>
          <a:p>
            <a:r>
              <a:rPr lang="ru-RU" sz="2800" dirty="0" smtClean="0"/>
              <a:t>№3</a:t>
            </a:r>
            <a:r>
              <a:rPr lang="ru-RU" sz="2000" dirty="0" smtClean="0"/>
              <a:t>.  </a:t>
            </a:r>
            <a:r>
              <a:rPr lang="ru-RU" sz="2200" b="1" i="1" dirty="0"/>
              <a:t>3 * 0,1                   87 :</a:t>
            </a:r>
            <a:r>
              <a:rPr lang="ru-RU" sz="2200" dirty="0"/>
              <a:t> 0,1                  12 * 0,01                   10 : 0,01</a:t>
            </a:r>
          </a:p>
          <a:p>
            <a:r>
              <a:rPr lang="ru-RU" sz="2200" b="1" i="1" dirty="0" smtClean="0"/>
              <a:t>            51 </a:t>
            </a:r>
            <a:r>
              <a:rPr lang="ru-RU" sz="2200" b="1" i="1" dirty="0"/>
              <a:t>* 0,01              1,26 :</a:t>
            </a:r>
            <a:r>
              <a:rPr lang="ru-RU" sz="2200" dirty="0"/>
              <a:t> 0,0001        2, 345 : 0,0001           14.8 * 0,1</a:t>
            </a:r>
          </a:p>
          <a:p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78" y="4357694"/>
          <a:ext cx="8715440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430"/>
                <a:gridCol w="1089430"/>
                <a:gridCol w="1089430"/>
                <a:gridCol w="1089430"/>
                <a:gridCol w="1089430"/>
                <a:gridCol w="1089430"/>
                <a:gridCol w="1089430"/>
                <a:gridCol w="1089430"/>
              </a:tblGrid>
              <a:tr h="100013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1,48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0,12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10" baseline="0" dirty="0">
                          <a:latin typeface="Calibri"/>
                          <a:ea typeface="Times New Roman"/>
                          <a:cs typeface="Times New Roman"/>
                        </a:rPr>
                        <a:t>12600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0,3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0,51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>
                          <a:latin typeface="Calibri"/>
                          <a:ea typeface="Times New Roman"/>
                          <a:cs typeface="Times New Roman"/>
                        </a:rPr>
                        <a:t>23450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870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013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 err="1">
                          <a:latin typeface="Calibri"/>
                          <a:ea typeface="Times New Roman"/>
                          <a:cs typeface="Times New Roman"/>
                        </a:rPr>
                        <a:t>ы</a:t>
                      </a:r>
                      <a:endParaRPr lang="ru-RU" sz="4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Times New Roman"/>
                          <a:cs typeface="Times New Roman"/>
                        </a:rPr>
                        <a:t>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 err="1">
                          <a:latin typeface="Calibri"/>
                          <a:ea typeface="Times New Roman"/>
                          <a:cs typeface="Times New Roman"/>
                        </a:rPr>
                        <a:t>н</a:t>
                      </a:r>
                      <a:endParaRPr lang="ru-RU" sz="4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 err="1">
                          <a:latin typeface="Calibri"/>
                          <a:ea typeface="Times New Roman"/>
                          <a:cs typeface="Times New Roman"/>
                        </a:rPr>
                        <a:t>п</a:t>
                      </a:r>
                      <a:endParaRPr lang="ru-RU" sz="4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Times New Roman"/>
                          <a:cs typeface="Times New Roman"/>
                        </a:rPr>
                        <a:t>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 err="1">
                          <a:latin typeface="Calibri"/>
                          <a:ea typeface="Times New Roman"/>
                          <a:cs typeface="Times New Roman"/>
                        </a:rPr>
                        <a:t>ц</a:t>
                      </a:r>
                      <a:endParaRPr lang="ru-RU" sz="4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Times New Roman"/>
                          <a:cs typeface="Times New Roman"/>
                        </a:rPr>
                        <a:t>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dirty="0">
                          <a:latin typeface="Calibri"/>
                          <a:ea typeface="Times New Roman"/>
                          <a:cs typeface="Times New Roman"/>
                        </a:rPr>
                        <a:t>р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no Pro Smbd SmText" pitchFamily="18" charset="0"/>
              </a:rPr>
              <a:t>Историческая справка</a:t>
            </a:r>
            <a:endParaRPr lang="ru-RU" dirty="0">
              <a:latin typeface="Arno Pro Smbd SmText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85860"/>
            <a:ext cx="6829444" cy="5286412"/>
          </a:xfrm>
        </p:spPr>
        <p:txBody>
          <a:bodyPr>
            <a:noAutofit/>
          </a:bodyPr>
          <a:lstStyle/>
          <a:p>
            <a:r>
              <a:rPr lang="ru-RU" sz="2000" i="1" dirty="0">
                <a:latin typeface="Arno Pro Smbd SmText" pitchFamily="18" charset="0"/>
              </a:rPr>
              <a:t>Проценты как и дробные числа, появились в математике давно: первые сведения о процентах и первые таблицы процентов археологи нашли в клинописных табличках Древнего Вавилона. Пользовались процентами в Древней Индии и Древнем Риме- главным образом в торговле, при взимании налогов и в других денежных отношениях. В Европе первые таблицы процентов создал </a:t>
            </a:r>
            <a:r>
              <a:rPr lang="ru-RU" sz="2000" i="1" dirty="0" err="1">
                <a:latin typeface="Arno Pro Smbd SmText" pitchFamily="18" charset="0"/>
              </a:rPr>
              <a:t>Симон</a:t>
            </a:r>
            <a:r>
              <a:rPr lang="ru-RU" sz="2000" i="1" dirty="0">
                <a:latin typeface="Arno Pro Smbd SmText" pitchFamily="18" charset="0"/>
              </a:rPr>
              <a:t> </a:t>
            </a:r>
            <a:r>
              <a:rPr lang="ru-RU" sz="2000" i="1" dirty="0" err="1">
                <a:latin typeface="Arno Pro Smbd SmText" pitchFamily="18" charset="0"/>
              </a:rPr>
              <a:t>Стевин</a:t>
            </a:r>
            <a:r>
              <a:rPr lang="ru-RU" sz="2000" i="1" dirty="0">
                <a:latin typeface="Arno Pro Smbd SmText" pitchFamily="18" charset="0"/>
              </a:rPr>
              <a:t>- тот самый учёный, который ввёл в математику десятичные дроби. А сам символ </a:t>
            </a:r>
            <a:r>
              <a:rPr lang="ru-RU" sz="6000" i="1" dirty="0">
                <a:latin typeface="Arno Pro Smbd SmText" pitchFamily="18" charset="0"/>
              </a:rPr>
              <a:t>% </a:t>
            </a:r>
            <a:r>
              <a:rPr lang="ru-RU" sz="2000" i="1" dirty="0">
                <a:latin typeface="Arno Pro Smbd SmText" pitchFamily="18" charset="0"/>
              </a:rPr>
              <a:t>произошёл, как полагают учёные, от латинского слова  </a:t>
            </a:r>
            <a:r>
              <a:rPr lang="en-US" sz="2000" i="1" dirty="0">
                <a:latin typeface="Arno Pro Smbd SmText" pitchFamily="18" charset="0"/>
              </a:rPr>
              <a:t>centum</a:t>
            </a:r>
            <a:r>
              <a:rPr lang="ru-RU" sz="2000" i="1" dirty="0">
                <a:latin typeface="Arno Pro Smbd SmText" pitchFamily="18" charset="0"/>
              </a:rPr>
              <a:t>  - сто. Это слово в записях постепенно сокращалось, пока не приобрело привычный нам вид</a:t>
            </a:r>
            <a:r>
              <a:rPr lang="ru-RU" sz="2000" i="1" dirty="0" smtClean="0">
                <a:latin typeface="Arno Pro Smbd SmText" pitchFamily="18" charset="0"/>
              </a:rPr>
              <a:t>.</a:t>
            </a:r>
          </a:p>
          <a:p>
            <a:endParaRPr lang="ru-RU" sz="2400" i="1" dirty="0">
              <a:latin typeface="Arno Pro Smbd SmText" pitchFamily="18" charset="0"/>
            </a:endParaRPr>
          </a:p>
          <a:p>
            <a:r>
              <a:rPr lang="ru-RU" sz="2400" i="1" dirty="0" smtClean="0">
                <a:latin typeface="Arno Pro Smbd SmText" pitchFamily="18" charset="0"/>
              </a:rPr>
              <a:t>                                     </a:t>
            </a:r>
            <a:r>
              <a:rPr lang="ru-RU" sz="2400" i="1" dirty="0" smtClean="0"/>
              <a:t>  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7" name="Picture 6" descr="newochk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24698" y="3286124"/>
            <a:ext cx="1905000" cy="1571636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rgbClr val="FFC000"/>
                </a:solidFill>
                <a:latin typeface="Arno Pro Smbd Display" pitchFamily="18" charset="0"/>
              </a:rPr>
              <a:t>Работа по теме урока.</a:t>
            </a:r>
            <a:endParaRPr lang="ru-RU" sz="6000" dirty="0">
              <a:solidFill>
                <a:srgbClr val="FFC000"/>
              </a:solidFill>
              <a:latin typeface="Arno Pro Smbd Displa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</a:t>
            </a:r>
            <a:r>
              <a:rPr lang="ru-RU" sz="4800" dirty="0">
                <a:solidFill>
                  <a:srgbClr val="002060"/>
                </a:solidFill>
                <a:latin typeface="Arno Pro Smbd SmText" pitchFamily="18" charset="0"/>
              </a:rPr>
              <a:t>Что называют процентом?</a:t>
            </a:r>
          </a:p>
          <a:p>
            <a:r>
              <a:rPr lang="ru-RU" sz="4800" dirty="0" smtClean="0">
                <a:solidFill>
                  <a:srgbClr val="002060"/>
                </a:solidFill>
                <a:latin typeface="Arno Pro Smbd SmText" pitchFamily="18" charset="0"/>
              </a:rPr>
              <a:t> </a:t>
            </a:r>
            <a:r>
              <a:rPr lang="ru-RU" sz="4800" dirty="0">
                <a:solidFill>
                  <a:srgbClr val="002060"/>
                </a:solidFill>
                <a:latin typeface="Arno Pro Smbd SmText" pitchFamily="18" charset="0"/>
              </a:rPr>
              <a:t>Как обратить десятичную дробь в проценты?</a:t>
            </a:r>
          </a:p>
          <a:p>
            <a:r>
              <a:rPr lang="ru-RU" sz="4800" dirty="0" smtClean="0">
                <a:solidFill>
                  <a:srgbClr val="002060"/>
                </a:solidFill>
                <a:latin typeface="Arno Pro Smbd SmText" pitchFamily="18" charset="0"/>
              </a:rPr>
              <a:t> </a:t>
            </a:r>
            <a:r>
              <a:rPr lang="ru-RU" sz="4800" dirty="0">
                <a:solidFill>
                  <a:srgbClr val="002060"/>
                </a:solidFill>
                <a:latin typeface="Arno Pro Smbd SmText" pitchFamily="18" charset="0"/>
              </a:rPr>
              <a:t>Как перевести проценты в десятичную дробь?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285728"/>
            <a:ext cx="4040188" cy="100013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Упражнение 1561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1428736"/>
            <a:ext cx="4040188" cy="4697427"/>
          </a:xfrm>
        </p:spPr>
        <p:txBody>
          <a:bodyPr>
            <a:normAutofit lnSpcReduction="10000"/>
          </a:bodyPr>
          <a:lstStyle/>
          <a:p>
            <a:r>
              <a:rPr lang="ru-RU" sz="4400" dirty="0" smtClean="0"/>
              <a:t>1% =  0,01</a:t>
            </a:r>
          </a:p>
          <a:p>
            <a:r>
              <a:rPr lang="ru-RU" sz="4400" dirty="0" smtClean="0"/>
              <a:t>6 % = 0,06</a:t>
            </a:r>
          </a:p>
          <a:p>
            <a:r>
              <a:rPr lang="ru-RU" sz="4400" dirty="0" smtClean="0"/>
              <a:t>45 %= 0,45</a:t>
            </a:r>
          </a:p>
          <a:p>
            <a:r>
              <a:rPr lang="ru-RU" sz="4400" dirty="0" smtClean="0"/>
              <a:t>123%= 1,23</a:t>
            </a:r>
          </a:p>
          <a:p>
            <a:r>
              <a:rPr lang="ru-RU" sz="4400" dirty="0" smtClean="0"/>
              <a:t>2,5% = 0,025</a:t>
            </a:r>
          </a:p>
          <a:p>
            <a:r>
              <a:rPr lang="ru-RU" sz="4400" dirty="0" smtClean="0"/>
              <a:t>0,4% = 0,004</a:t>
            </a:r>
            <a:endParaRPr lang="ru-RU" sz="4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572000" y="642918"/>
            <a:ext cx="3970337" cy="64294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Упражнение 1562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929190" y="1428737"/>
            <a:ext cx="4000528" cy="4643469"/>
          </a:xfrm>
        </p:spPr>
        <p:txBody>
          <a:bodyPr>
            <a:normAutofit/>
          </a:bodyPr>
          <a:lstStyle/>
          <a:p>
            <a:r>
              <a:rPr lang="ru-RU" sz="4000" dirty="0" smtClean="0"/>
              <a:t>0,87=  87 %</a:t>
            </a:r>
          </a:p>
          <a:p>
            <a:r>
              <a:rPr lang="ru-RU" sz="4000" dirty="0" smtClean="0"/>
              <a:t>0,07 =  7 %</a:t>
            </a:r>
          </a:p>
          <a:p>
            <a:r>
              <a:rPr lang="ru-RU" sz="4000" dirty="0" smtClean="0"/>
              <a:t>1,45 = 145 %</a:t>
            </a:r>
          </a:p>
          <a:p>
            <a:r>
              <a:rPr lang="ru-RU" sz="4000" dirty="0" smtClean="0"/>
              <a:t>0,035 =  3,5 %</a:t>
            </a:r>
          </a:p>
          <a:p>
            <a:r>
              <a:rPr lang="ru-RU" sz="4000" dirty="0" smtClean="0"/>
              <a:t>2,672 = 267,2 %</a:t>
            </a:r>
          </a:p>
          <a:p>
            <a:r>
              <a:rPr lang="ru-RU" sz="4000" dirty="0" smtClean="0"/>
              <a:t>0,907 = 90,7%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 № 1564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14281" y="2271715"/>
          <a:ext cx="8715437" cy="2228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848"/>
                <a:gridCol w="907864"/>
                <a:gridCol w="983520"/>
                <a:gridCol w="983520"/>
                <a:gridCol w="983520"/>
                <a:gridCol w="907864"/>
                <a:gridCol w="983520"/>
                <a:gridCol w="832209"/>
                <a:gridCol w="877572"/>
              </a:tblGrid>
              <a:tr h="594361">
                <a:tc>
                  <a:txBody>
                    <a:bodyPr/>
                    <a:lstStyle/>
                    <a:p>
                      <a:r>
                        <a:rPr lang="ru-RU" dirty="0" smtClean="0"/>
                        <a:t>Дробь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1/2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1/4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1/10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1/5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1/50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1/1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1/20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1/100</a:t>
                      </a:r>
                      <a:endParaRPr lang="ru-RU" sz="2000" dirty="0"/>
                    </a:p>
                  </a:txBody>
                  <a:tcPr/>
                </a:tc>
              </a:tr>
              <a:tr h="104013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Десятич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ная</a:t>
                      </a:r>
                      <a:r>
                        <a:rPr lang="ru-RU" dirty="0" smtClean="0"/>
                        <a:t> дробь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0,25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0,02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1,0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0,05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0,01</a:t>
                      </a:r>
                      <a:endParaRPr lang="ru-RU" sz="2800" dirty="0"/>
                    </a:p>
                  </a:txBody>
                  <a:tcPr/>
                </a:tc>
              </a:tr>
              <a:tr h="594361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50%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25 %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10 %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20 %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100 %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1%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solidFill>
                  <a:srgbClr val="FFC000"/>
                </a:solidFill>
                <a:latin typeface="Arno Pro Smbd Display" pitchFamily="18" charset="0"/>
              </a:rPr>
              <a:t>Группе </a:t>
            </a:r>
            <a:r>
              <a:rPr lang="ru-RU" dirty="0" smtClean="0">
                <a:solidFill>
                  <a:srgbClr val="FFC000"/>
                </a:solidFill>
                <a:latin typeface="Arno Pro Smbd Display" pitchFamily="18" charset="0"/>
              </a:rPr>
              <a:t> художников </a:t>
            </a:r>
            <a:r>
              <a:rPr lang="ru-RU" dirty="0">
                <a:solidFill>
                  <a:srgbClr val="FFC000"/>
                </a:solidFill>
                <a:latin typeface="Arno Pro Smbd Display" pitchFamily="18" charset="0"/>
              </a:rPr>
              <a:t>надо расписать 2300 фарфоровых чашек. 1 % чашек они уже расписали. Сколько чашек расписали</a:t>
            </a:r>
            <a:r>
              <a:rPr lang="ru-RU" dirty="0" smtClean="0">
                <a:solidFill>
                  <a:srgbClr val="FFC000"/>
                </a:solidFill>
                <a:latin typeface="Arno Pro Smbd Display" pitchFamily="18" charset="0"/>
              </a:rPr>
              <a:t>? </a:t>
            </a:r>
          </a:p>
          <a:p>
            <a:pPr lvl="0"/>
            <a:r>
              <a:rPr lang="ru-RU" dirty="0" smtClean="0">
                <a:solidFill>
                  <a:srgbClr val="FFC000"/>
                </a:solidFill>
                <a:latin typeface="Arno Pro Smbd Display" pitchFamily="18" charset="0"/>
              </a:rPr>
              <a:t>(Ответ: 23 чашки)</a:t>
            </a:r>
            <a:endParaRPr lang="ru-RU" dirty="0">
              <a:solidFill>
                <a:srgbClr val="FFC000"/>
              </a:solidFill>
              <a:latin typeface="Arno Pro Smbd Display" pitchFamily="18" charset="0"/>
            </a:endParaRPr>
          </a:p>
          <a:p>
            <a:pPr lvl="0"/>
            <a:r>
              <a:rPr lang="ru-RU" dirty="0">
                <a:solidFill>
                  <a:srgbClr val="002060"/>
                </a:solidFill>
                <a:latin typeface="Arno Pro Smbd Caption" pitchFamily="18" charset="0"/>
              </a:rPr>
              <a:t>В новом доме 800 квартир. Организации выделили 1 %  всего количества квартир. Сколько квартир выделили этой организации</a:t>
            </a:r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?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Arno Pro Smbd Caption" pitchFamily="18" charset="0"/>
              </a:rPr>
              <a:t>( Ответ: 8 квартир)</a:t>
            </a:r>
            <a:endParaRPr lang="ru-RU" dirty="0">
              <a:solidFill>
                <a:srgbClr val="002060"/>
              </a:solidFill>
              <a:latin typeface="Arno Pro Smbd Caption" pitchFamily="18" charset="0"/>
            </a:endParaRPr>
          </a:p>
          <a:p>
            <a:pPr lvl="0"/>
            <a:r>
              <a:rPr lang="ru-RU" dirty="0">
                <a:latin typeface="Arno Pro Smbd Display" pitchFamily="18" charset="0"/>
              </a:rPr>
              <a:t>В магазин привезли 1800 фруктов. До обеда продали 1 % всех фруктов. Сколько килограммов фруктов было продано до обеда</a:t>
            </a:r>
            <a:r>
              <a:rPr lang="ru-RU" dirty="0" smtClean="0">
                <a:latin typeface="Arno Pro Smbd Display" pitchFamily="18" charset="0"/>
              </a:rPr>
              <a:t>?</a:t>
            </a:r>
          </a:p>
          <a:p>
            <a:pPr lvl="0"/>
            <a:r>
              <a:rPr lang="ru-RU" dirty="0" smtClean="0">
                <a:latin typeface="Arno Pro Smbd Display" pitchFamily="18" charset="0"/>
              </a:rPr>
              <a:t>( Ответ: 18 килограммов)</a:t>
            </a:r>
            <a:endParaRPr lang="ru-RU" dirty="0">
              <a:latin typeface="Arno Pro Smbd Display" pitchFamily="18" charset="0"/>
            </a:endParaRPr>
          </a:p>
          <a:p>
            <a:pPr lvl="0"/>
            <a:r>
              <a:rPr lang="ru-RU" dirty="0">
                <a:solidFill>
                  <a:schemeClr val="accent2"/>
                </a:solidFill>
                <a:latin typeface="Arno Pro Smbd Caption" pitchFamily="18" charset="0"/>
              </a:rPr>
              <a:t>В библиотеке 25000 книг. Книги по компьютерной грамотности составляют 1 % от всего количества книг. Сколько книг по компьютерной грамотности в библиотеке</a:t>
            </a:r>
            <a:r>
              <a:rPr lang="ru-RU" dirty="0" smtClean="0">
                <a:solidFill>
                  <a:schemeClr val="accent2"/>
                </a:solidFill>
                <a:latin typeface="Arno Pro Smbd Caption" pitchFamily="18" charset="0"/>
              </a:rPr>
              <a:t>?</a:t>
            </a:r>
          </a:p>
          <a:p>
            <a:pPr lvl="0"/>
            <a:r>
              <a:rPr lang="ru-RU" dirty="0" smtClean="0">
                <a:solidFill>
                  <a:schemeClr val="accent2"/>
                </a:solidFill>
                <a:latin typeface="Arno Pro Smbd Caption" pitchFamily="18" charset="0"/>
              </a:rPr>
              <a:t>( Ответ: 250 книг)</a:t>
            </a:r>
            <a:endParaRPr lang="ru-RU" dirty="0">
              <a:solidFill>
                <a:schemeClr val="accent2"/>
              </a:solidFill>
              <a:latin typeface="Arno Pro Smbd Captio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Arno Pro Smbd Display" pitchFamily="18" charset="0"/>
              </a:rPr>
              <a:t>Самостоятельная работа. </a:t>
            </a:r>
            <a:endParaRPr lang="ru-RU" b="1" dirty="0">
              <a:latin typeface="Arno Pro Smbd Displa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>
            <a:normAutofit/>
          </a:bodyPr>
          <a:lstStyle/>
          <a:p>
            <a:r>
              <a:rPr lang="ru-RU" sz="2800" dirty="0"/>
              <a:t>1) вырази в %:  0,11      0,87           0,08        5,7        1.9</a:t>
            </a:r>
          </a:p>
          <a:p>
            <a:pPr>
              <a:buNone/>
            </a:pPr>
            <a:r>
              <a:rPr lang="ru-RU" sz="2800" dirty="0" smtClean="0"/>
              <a:t>     </a:t>
            </a:r>
            <a:r>
              <a:rPr lang="ru-RU" sz="2800" dirty="0"/>
              <a:t>2) представь в виде десятичных дробей: </a:t>
            </a:r>
          </a:p>
          <a:p>
            <a:pPr>
              <a:buNone/>
            </a:pPr>
            <a:r>
              <a:rPr lang="ru-RU" sz="2800" dirty="0" smtClean="0"/>
              <a:t>     10 </a:t>
            </a:r>
            <a:r>
              <a:rPr lang="ru-RU" sz="2800" dirty="0"/>
              <a:t>%           7 %          130%            14%            22,7%</a:t>
            </a:r>
          </a:p>
          <a:p>
            <a:pPr>
              <a:buNone/>
            </a:pPr>
            <a:r>
              <a:rPr lang="ru-RU" sz="2800" dirty="0" smtClean="0"/>
              <a:t>     </a:t>
            </a:r>
            <a:r>
              <a:rPr lang="ru-RU" sz="2800" dirty="0"/>
              <a:t>3) задача: Беговая дорожка на школьном стадионе составляет 2000 м. </a:t>
            </a:r>
            <a:r>
              <a:rPr lang="ru-RU" sz="2800" dirty="0" smtClean="0"/>
              <a:t>Сколько </a:t>
            </a:r>
            <a:r>
              <a:rPr lang="ru-RU" sz="2800" dirty="0"/>
              <a:t>метров составляет 1% этой длины?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Ответы для самостоятельной 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endParaRPr lang="ru-RU" dirty="0"/>
          </a:p>
          <a:p>
            <a:r>
              <a:rPr lang="ru-RU" sz="4400" b="1" dirty="0"/>
              <a:t>1) 11% ; 87%; 8%;   570% ;   </a:t>
            </a:r>
            <a:r>
              <a:rPr lang="ru-RU" sz="4400" b="1" dirty="0" smtClean="0"/>
              <a:t>190</a:t>
            </a:r>
            <a:r>
              <a:rPr lang="ru-RU" sz="4400" b="1" dirty="0"/>
              <a:t>%</a:t>
            </a:r>
            <a:endParaRPr lang="ru-RU" sz="4400" dirty="0"/>
          </a:p>
          <a:p>
            <a:r>
              <a:rPr lang="ru-RU" sz="4400" b="1" dirty="0"/>
              <a:t>2) 0,1;  0,07;   1,3;    0,14;     0,227</a:t>
            </a:r>
            <a:endParaRPr lang="ru-RU" sz="4400" dirty="0"/>
          </a:p>
          <a:p>
            <a:r>
              <a:rPr lang="ru-RU" sz="4400" b="1" dirty="0"/>
              <a:t>3) 20 м.</a:t>
            </a:r>
            <a:endParaRPr lang="ru-RU" sz="44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527</Words>
  <Application>Microsoft Office PowerPoint</Application>
  <PresentationFormat>Экран (4:3)</PresentationFormat>
  <Paragraphs>97</Paragraphs>
  <Slides>10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к уроку по теме  « Проценты»  в 5 классе  </vt:lpstr>
      <vt:lpstr>Слайд 2</vt:lpstr>
      <vt:lpstr>Историческая справка</vt:lpstr>
      <vt:lpstr>Работа по теме урока.</vt:lpstr>
      <vt:lpstr>Слайд 5</vt:lpstr>
      <vt:lpstr>Упражнение № 1564</vt:lpstr>
      <vt:lpstr>Слайд 7</vt:lpstr>
      <vt:lpstr>Самостоятельная работа. </vt:lpstr>
      <vt:lpstr>Ответы для самостоятельной работы: </vt:lpstr>
      <vt:lpstr>ИТОГ    УРОКА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урокам по теме  « Проценты»</dc:title>
  <dc:creator>Admin</dc:creator>
  <cp:lastModifiedBy>Компьютер</cp:lastModifiedBy>
  <cp:revision>22</cp:revision>
  <dcterms:created xsi:type="dcterms:W3CDTF">2011-03-08T11:19:25Z</dcterms:created>
  <dcterms:modified xsi:type="dcterms:W3CDTF">2015-05-12T19:02:26Z</dcterms:modified>
</cp:coreProperties>
</file>