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FF"/>
    <a:srgbClr val="3333FF"/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93ADA-2D0B-4E9A-AD1B-CD856BC01549}" type="datetimeFigureOut">
              <a:rPr lang="ru-RU" smtClean="0"/>
              <a:pPr/>
              <a:t>24.11.2015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52302-243C-4915-BC50-574B4BCECC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93ADA-2D0B-4E9A-AD1B-CD856BC01549}" type="datetimeFigureOut">
              <a:rPr lang="ru-RU" smtClean="0"/>
              <a:pPr/>
              <a:t>24.11.2015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52302-243C-4915-BC50-574B4BCECC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93ADA-2D0B-4E9A-AD1B-CD856BC01549}" type="datetimeFigureOut">
              <a:rPr lang="ru-RU" smtClean="0"/>
              <a:pPr/>
              <a:t>24.11.2015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52302-243C-4915-BC50-574B4BCECC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93ADA-2D0B-4E9A-AD1B-CD856BC01549}" type="datetimeFigureOut">
              <a:rPr lang="ru-RU" smtClean="0"/>
              <a:pPr/>
              <a:t>24.11.2015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52302-243C-4915-BC50-574B4BCECC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93ADA-2D0B-4E9A-AD1B-CD856BC01549}" type="datetimeFigureOut">
              <a:rPr lang="ru-RU" smtClean="0"/>
              <a:pPr/>
              <a:t>24.11.2015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52302-243C-4915-BC50-574B4BCECC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93ADA-2D0B-4E9A-AD1B-CD856BC01549}" type="datetimeFigureOut">
              <a:rPr lang="ru-RU" smtClean="0"/>
              <a:pPr/>
              <a:t>24.11.2015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52302-243C-4915-BC50-574B4BCECC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93ADA-2D0B-4E9A-AD1B-CD856BC01549}" type="datetimeFigureOut">
              <a:rPr lang="ru-RU" smtClean="0"/>
              <a:pPr/>
              <a:t>24.11.2015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52302-243C-4915-BC50-574B4BCECC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93ADA-2D0B-4E9A-AD1B-CD856BC01549}" type="datetimeFigureOut">
              <a:rPr lang="ru-RU" smtClean="0"/>
              <a:pPr/>
              <a:t>24.11.2015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52302-243C-4915-BC50-574B4BCECC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93ADA-2D0B-4E9A-AD1B-CD856BC01549}" type="datetimeFigureOut">
              <a:rPr lang="ru-RU" smtClean="0"/>
              <a:pPr/>
              <a:t>24.11.2015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52302-243C-4915-BC50-574B4BCECC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93ADA-2D0B-4E9A-AD1B-CD856BC01549}" type="datetimeFigureOut">
              <a:rPr lang="ru-RU" smtClean="0"/>
              <a:pPr/>
              <a:t>24.11.2015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52302-243C-4915-BC50-574B4BCECC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93ADA-2D0B-4E9A-AD1B-CD856BC01549}" type="datetimeFigureOut">
              <a:rPr lang="ru-RU" smtClean="0"/>
              <a:pPr/>
              <a:t>24.11.2015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52302-243C-4915-BC50-574B4BCECC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A93ADA-2D0B-4E9A-AD1B-CD856BC01549}" type="datetimeFigureOut">
              <a:rPr lang="ru-RU" smtClean="0"/>
              <a:pPr/>
              <a:t>24.11.2015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B52302-243C-4915-BC50-574B4BCECC8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:\Documents and Settings\Administrator\Рабочий стол\квадратные уравнения\6-1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68478"/>
          </a:xfrm>
        </p:spPr>
        <p:txBody>
          <a:bodyPr>
            <a:normAutofit/>
          </a:bodyPr>
          <a:lstStyle/>
          <a:p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2000240"/>
            <a:ext cx="8229600" cy="4125923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sz="5200" dirty="0" smtClean="0">
                <a:solidFill>
                  <a:srgbClr val="3333FF"/>
                </a:solidFill>
              </a:rPr>
              <a:t>Презентация к уроку</a:t>
            </a:r>
          </a:p>
          <a:p>
            <a:pPr algn="ctr">
              <a:buNone/>
            </a:pPr>
            <a:r>
              <a:rPr lang="ru-RU" sz="6900" dirty="0" smtClean="0">
                <a:solidFill>
                  <a:srgbClr val="FF0000"/>
                </a:solidFill>
                <a:latin typeface="Monotype Corsiva" pitchFamily="66" charset="0"/>
              </a:rPr>
              <a:t> «Решение квадратных уравнений»</a:t>
            </a:r>
          </a:p>
          <a:p>
            <a:pPr algn="ctr">
              <a:buNone/>
            </a:pPr>
            <a:endParaRPr lang="ru-RU" dirty="0">
              <a:solidFill>
                <a:srgbClr val="3333FF"/>
              </a:solidFill>
            </a:endParaRP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Documents and Settings\Administrator\Рабочий стол\квадратные уравнения\6-1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0" y="428604"/>
            <a:ext cx="8786842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Взаимопроверка: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          Вариант1.                                Вариант 2.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0" y="457200"/>
            <a:ext cx="9144000" cy="33547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/>
            </a:r>
            <a:b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</a:b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dirty="0">
              <a:latin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1) б                                            1) а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28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2) а                                             2) в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3) в                                             3) б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4) б                                             4) а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5) в                                             5) б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15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5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1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5" grpId="0"/>
      <p:bldP spid="2150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Administrator\Рабочий стол\квадратные уравнения\6-1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2214554"/>
            <a:ext cx="9144000" cy="186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scene3d>
            <a:camera prst="perspectiveContrastingRightFacing"/>
            <a:lightRig rig="threePt" dir="t"/>
          </a:scene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90488" algn="l"/>
              </a:tabLst>
            </a:pPr>
            <a:r>
              <a:rPr kumimoji="0" lang="ru-RU" sz="11500" b="0" i="0" u="none" strike="noStrike" cap="none" normalizeH="0" baseline="0" dirty="0" smtClean="0">
                <a:ln>
                  <a:noFill/>
                </a:ln>
                <a:solidFill>
                  <a:srgbClr val="CC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МОЛОДЦЫ!</a:t>
            </a:r>
            <a:endParaRPr kumimoji="0" lang="ru-RU" sz="11500" b="0" i="0" u="none" strike="noStrike" cap="none" normalizeH="0" baseline="0" dirty="0" smtClean="0">
              <a:ln>
                <a:noFill/>
              </a:ln>
              <a:solidFill>
                <a:srgbClr val="CC00FF"/>
              </a:solidFill>
              <a:effectLst/>
              <a:latin typeface="Arial" pitchFamily="34" charset="0"/>
            </a:endParaRPr>
          </a:p>
        </p:txBody>
      </p:sp>
      <p:pic>
        <p:nvPicPr>
          <p:cNvPr id="1029" name="Picture 5" descr="C:\Documents and Settings\Administrator\Мои документы\Мои рисунки\79877023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42908" y="214290"/>
            <a:ext cx="3165243" cy="2571768"/>
          </a:xfrm>
          <a:prstGeom prst="rect">
            <a:avLst/>
          </a:prstGeom>
          <a:noFill/>
        </p:spPr>
      </p:pic>
      <p:pic>
        <p:nvPicPr>
          <p:cNvPr id="1030" name="Picture 6" descr="C:\Documents and Settings\Administrator\Мои документы\Мои рисунки\79877023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00728" y="3857628"/>
            <a:ext cx="3143272" cy="27458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Documents and Settings\Administrator\Рабочий стол\квадратные уравнения\6-1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785786" y="571480"/>
            <a:ext cx="7858179" cy="64633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3600" dirty="0">
                <a:solidFill>
                  <a:srgbClr val="3333FF"/>
                </a:solidFill>
              </a:rPr>
              <a:t>А</a:t>
            </a:r>
            <a:r>
              <a:rPr lang="ru-RU" sz="3600" dirty="0" smtClean="0">
                <a:solidFill>
                  <a:srgbClr val="3333FF"/>
                </a:solidFill>
              </a:rPr>
              <a:t>ктуализация </a:t>
            </a:r>
            <a:r>
              <a:rPr lang="ru-RU" sz="3600" dirty="0">
                <a:solidFill>
                  <a:srgbClr val="3333FF"/>
                </a:solidFill>
              </a:rPr>
              <a:t>опорных знаний</a:t>
            </a: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142844" y="1857364"/>
            <a:ext cx="8786874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1.Уравнение, какого вида называется квадратным?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457200" y="13335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90488" algn="l"/>
              </a:tabLst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4352" name="Rectangle 16"/>
          <p:cNvSpPr>
            <a:spLocks noChangeArrowheads="1"/>
          </p:cNvSpPr>
          <p:nvPr/>
        </p:nvSpPr>
        <p:spPr bwMode="auto">
          <a:xfrm>
            <a:off x="0" y="2714620"/>
            <a:ext cx="39993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54" name="Rectangle 18"/>
          <p:cNvSpPr>
            <a:spLocks noChangeArrowheads="1"/>
          </p:cNvSpPr>
          <p:nvPr/>
        </p:nvSpPr>
        <p:spPr bwMode="auto">
          <a:xfrm>
            <a:off x="457200" y="13335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90488" algn="l"/>
              </a:tabLst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4357" name="Rectangle 21"/>
          <p:cNvSpPr>
            <a:spLocks noChangeArrowheads="1"/>
          </p:cNvSpPr>
          <p:nvPr/>
        </p:nvSpPr>
        <p:spPr bwMode="auto">
          <a:xfrm>
            <a:off x="228600" y="666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4362" name="Rectangle 26"/>
          <p:cNvSpPr>
            <a:spLocks noChangeArrowheads="1"/>
          </p:cNvSpPr>
          <p:nvPr/>
        </p:nvSpPr>
        <p:spPr bwMode="auto">
          <a:xfrm>
            <a:off x="214282" y="2786058"/>
            <a:ext cx="8715436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90488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Квадратным уравнением называется уравнение вида </a:t>
            </a:r>
            <a:r>
              <a:rPr lang="ru-RU" sz="2800" dirty="0" smtClean="0">
                <a:latin typeface="Arial" pitchFamily="34" charset="0"/>
                <a:ea typeface="Times New Roman" pitchFamily="18" charset="0"/>
                <a:cs typeface="Times New Roman" pitchFamily="18" charset="0"/>
              </a:rPr>
              <a:t>   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ах</a:t>
            </a:r>
            <a:r>
              <a:rPr kumimoji="0" lang="ru-RU" sz="2800" b="0" i="1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+ вх +с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= 0,где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– переменная,</a:t>
            </a:r>
            <a:r>
              <a:rPr kumimoji="0" lang="ru-RU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а, в  </a:t>
            </a:r>
            <a:r>
              <a:rPr kumimoji="0" lang="ru-RU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  </a:t>
            </a:r>
            <a:r>
              <a:rPr kumimoji="0" lang="ru-RU" sz="2800" b="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</a:t>
            </a:r>
            <a:r>
              <a:rPr kumimoji="0" lang="ru-RU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– некоторые числа, причем </a:t>
            </a:r>
            <a:r>
              <a:rPr kumimoji="0" lang="ru-RU" sz="2800" b="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kumimoji="0" lang="ru-RU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не равно 0.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14361" name="Picture 25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457200"/>
            <a:ext cx="28575" cy="2095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4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43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43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4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4339" grpId="0"/>
      <p:bldP spid="1436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Documents and Settings\Administrator\Рабочий стол\квадратные уравнения\6-1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0" y="785794"/>
            <a:ext cx="8786842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2.Какое из выражений является квадратным уравнением?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8439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00034" y="1500174"/>
            <a:ext cx="155363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5х – 1 =0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2714612" y="1500174"/>
            <a:ext cx="197201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3х</a:t>
            </a:r>
            <a:r>
              <a:rPr lang="ru-RU" sz="2800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+ 4х +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441" name="Rectangle 9"/>
          <p:cNvSpPr>
            <a:spLocks noChangeArrowheads="1"/>
          </p:cNvSpPr>
          <p:nvPr/>
        </p:nvSpPr>
        <p:spPr bwMode="auto">
          <a:xfrm>
            <a:off x="5429256" y="1500174"/>
            <a:ext cx="264320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90488" algn="l"/>
              </a:tabLst>
            </a:pPr>
            <a:r>
              <a:rPr kumimoji="0" lang="ru-RU" sz="2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7х – х</a:t>
            </a:r>
            <a:r>
              <a:rPr kumimoji="0" lang="ru-RU" sz="280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ru-RU" sz="2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+ 5 = 0</a:t>
            </a:r>
            <a:endParaRPr kumimoji="0" lang="ru-RU" sz="2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442" name="Rectangle 10"/>
          <p:cNvSpPr>
            <a:spLocks noChangeArrowheads="1"/>
          </p:cNvSpPr>
          <p:nvPr/>
        </p:nvSpPr>
        <p:spPr bwMode="auto">
          <a:xfrm>
            <a:off x="142844" y="2357430"/>
            <a:ext cx="8786874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3.Назовите коэффициенты в уравнениях: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-5х</a:t>
            </a:r>
            <a:r>
              <a:rPr kumimoji="0" lang="ru-RU" sz="28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+ 4х + 1 = 0                х</a:t>
            </a:r>
            <a:r>
              <a:rPr kumimoji="0" lang="ru-RU" sz="28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+ 5 =0                 - х</a:t>
            </a:r>
            <a:r>
              <a:rPr kumimoji="0" lang="ru-RU" sz="28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+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= 0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42844" y="3500438"/>
            <a:ext cx="303320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= - 5 ; 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= 4; 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= 1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3428992" y="3429000"/>
            <a:ext cx="273344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= 1; 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= 0; 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= 5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6380102" y="3429000"/>
            <a:ext cx="276389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= -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1;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1;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= 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84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4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84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84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84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8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84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84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8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0" grpId="1"/>
      <p:bldP spid="11" grpId="0"/>
      <p:bldP spid="11" grpId="1"/>
      <p:bldP spid="18441" grpId="0"/>
      <p:bldP spid="18442" grpId="0"/>
      <p:bldP spid="15" grpId="0"/>
      <p:bldP spid="16" grpId="0"/>
      <p:bldP spid="1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Documents and Settings\Administrator\Рабочий стол\квадратные уравнения\6-1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500034" y="785794"/>
            <a:ext cx="828680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4.Составьте</a:t>
            </a:r>
            <a:r>
              <a:rPr lang="ru-RU" dirty="0" smtClean="0"/>
              <a:t>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квадратное уравнение,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если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а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= 5,  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= -3,  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= -2. 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143240" y="1857364"/>
            <a:ext cx="230864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/>
              <a:t>5х</a:t>
            </a:r>
            <a:r>
              <a:rPr lang="ru-RU" sz="2800" baseline="30000" dirty="0"/>
              <a:t>2</a:t>
            </a:r>
            <a:r>
              <a:rPr lang="ru-RU" sz="2800" dirty="0"/>
              <a:t> </a:t>
            </a:r>
            <a:r>
              <a:rPr lang="ru-RU" sz="2800" dirty="0" smtClean="0"/>
              <a:t>- 3х </a:t>
            </a:r>
            <a:r>
              <a:rPr lang="ru-RU" sz="2800" dirty="0"/>
              <a:t>– </a:t>
            </a:r>
            <a:r>
              <a:rPr lang="ru-RU" sz="2800" dirty="0" smtClean="0"/>
              <a:t>2 </a:t>
            </a:r>
            <a:r>
              <a:rPr lang="ru-RU" sz="2800" dirty="0"/>
              <a:t>= 0</a:t>
            </a:r>
          </a:p>
        </p:txBody>
      </p:sp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0" y="2857496"/>
            <a:ext cx="8786842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5.Какие квадратные уравнения называются неполными квадратными уравнениями?</a:t>
            </a:r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214282" y="3786190"/>
            <a:ext cx="8715436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90488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Если в квадратном уравнении 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</a:t>
            </a:r>
            <a:r>
              <a:rPr kumimoji="0" lang="ru-RU" sz="28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+ 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 + 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= 0 хотя бы один из коэффициентов 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или 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равен нулю,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90488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то такое уравнение называют неполным квадратным уравнением.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74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74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74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174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Documents and Settings\Administrator\Рабочий стол\квадратные уравнения\6-1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0" y="500042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6.Назовите виды неполных квадратных уравнений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857224" y="1071546"/>
            <a:ext cx="2154757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-90488" algn="l"/>
              </a:tabLst>
            </a:pPr>
            <a:endParaRPr kumimoji="0" lang="ru-RU" sz="12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-90488" algn="l"/>
              </a:tabLst>
            </a:pPr>
            <a:r>
              <a:rPr lang="ru-RU" sz="2800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1) 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</a:t>
            </a:r>
            <a:r>
              <a:rPr kumimoji="0" lang="ru-RU" sz="28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+ 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= 0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857224" y="1785926"/>
            <a:ext cx="233108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-90488" algn="l"/>
              </a:tabLst>
            </a:pP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2) а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</a:t>
            </a:r>
            <a:r>
              <a:rPr kumimoji="0" lang="ru-RU" sz="28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+ 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 = 0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857224" y="2285992"/>
            <a:ext cx="161454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-90488" algn="l"/>
              </a:tabLst>
            </a:pP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3) а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</a:t>
            </a:r>
            <a:r>
              <a:rPr kumimoji="0" lang="ru-RU" sz="28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= 0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214282" y="3071810"/>
            <a:ext cx="842968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90488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7.Как называется выражение 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</a:t>
            </a:r>
            <a:r>
              <a:rPr kumimoji="0" lang="ru-RU" sz="28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4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ас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?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0" y="4071942"/>
            <a:ext cx="885828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90488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Дискриминант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3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3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6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6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5" grpId="0"/>
      <p:bldP spid="16386" grpId="0"/>
      <p:bldP spid="16387" grpId="0"/>
      <p:bldP spid="16388" grpId="0"/>
      <p:bldP spid="16389" grpId="0"/>
      <p:bldP spid="1639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Documents and Settings\Administrator\Рабочий стол\квадратные уравнения\6-1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214282" y="571480"/>
            <a:ext cx="864399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8.Чтобы это значило?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214282" y="1214422"/>
            <a:ext cx="864399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90488" algn="l"/>
              </a:tabLst>
            </a:pP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в</a:t>
            </a:r>
            <a:r>
              <a:rPr kumimoji="0" lang="ru-RU" sz="28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4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ас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&gt; 0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3286116" y="1214422"/>
            <a:ext cx="471490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90488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два корня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14282" y="1928802"/>
            <a:ext cx="252665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     в</a:t>
            </a:r>
            <a:r>
              <a:rPr lang="ru-RU" sz="28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– 4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ас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= 0 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3286116" y="1928802"/>
            <a:ext cx="257987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один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корень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214282" y="2643182"/>
            <a:ext cx="250033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     в</a:t>
            </a:r>
            <a:r>
              <a:rPr lang="ru-RU" sz="28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– 4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ас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&lt; 0 </a:t>
            </a:r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3357554" y="2643182"/>
            <a:ext cx="342902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90488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не имеет корней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214281" y="3571876"/>
            <a:ext cx="8643999" cy="1231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9.Напишите формулу корней квадратного уравнения общего вида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56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6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56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56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56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56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56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56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5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25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5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1" grpId="0"/>
      <p:bldP spid="25603" grpId="0"/>
      <p:bldP spid="9" grpId="0"/>
      <p:bldP spid="10" grpId="0"/>
      <p:bldP spid="12" grpId="0"/>
      <p:bldP spid="25604" grpId="0"/>
      <p:bldP spid="2560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Documents and Settings\Administrator\Рабочий стол\квадратные уравнения\6-1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214282" y="214290"/>
            <a:ext cx="8643998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ТЕСТ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1.Какое из выражений является квадратным  уравнение?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0" y="1785926"/>
            <a:ext cx="914400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90488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Вариант 1.                                        Вариант 2.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90488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а) 3х + 1 = 0                                       а) 5х</a:t>
            </a:r>
            <a:r>
              <a:rPr kumimoji="0" lang="ru-RU" sz="28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+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4 = 0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90488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б) 5х + 4х</a:t>
            </a:r>
            <a:r>
              <a:rPr kumimoji="0" lang="ru-RU" sz="28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=0                                     б) 4х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3 = 0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90488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в) 4х</a:t>
            </a:r>
            <a:r>
              <a:rPr kumimoji="0" lang="ru-RU" sz="28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+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1                                       в) х</a:t>
            </a:r>
            <a:r>
              <a:rPr kumimoji="0" lang="ru-RU" sz="28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12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4584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4586" name="Rectangle 10"/>
          <p:cNvSpPr>
            <a:spLocks noChangeArrowheads="1"/>
          </p:cNvSpPr>
          <p:nvPr/>
        </p:nvSpPr>
        <p:spPr bwMode="auto">
          <a:xfrm>
            <a:off x="0" y="666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             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4588" name="Rectangle 12"/>
          <p:cNvSpPr>
            <a:spLocks noChangeArrowheads="1"/>
          </p:cNvSpPr>
          <p:nvPr/>
        </p:nvSpPr>
        <p:spPr bwMode="auto">
          <a:xfrm>
            <a:off x="0" y="3571876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 Какие из чисел являются корнями уравнения?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4589" name="Rectangle 13"/>
          <p:cNvSpPr>
            <a:spLocks noChangeArrowheads="1"/>
          </p:cNvSpPr>
          <p:nvPr/>
        </p:nvSpPr>
        <p:spPr bwMode="auto">
          <a:xfrm>
            <a:off x="285720" y="4214818"/>
            <a:ext cx="8501122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90488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Вариант 1.                                     Вариант 2.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90488" algn="l"/>
              </a:tabLst>
            </a:pPr>
            <a:r>
              <a:rPr lang="ru-RU" sz="28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</a:t>
            </a:r>
            <a:r>
              <a:rPr kumimoji="0" lang="ru-RU" sz="28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+ 3х + 2 = 0                               х</a:t>
            </a:r>
            <a:r>
              <a:rPr kumimoji="0" lang="ru-RU" sz="28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6х + 8 = 0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90488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а) -1  и  - 2                                     а)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4  и  2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90488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б) 2  и  -1                                       б) 4  и  -2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90488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в) -2  и  1                                       в) 4   и  2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45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5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4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4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45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45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4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45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45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4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/>
      <p:bldP spid="24580" grpId="0"/>
      <p:bldP spid="24588" grpId="0"/>
      <p:bldP spid="2458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Documents and Settings\Administrator\Рабочий стол\квадратные уравнения\6-1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285720" y="457200"/>
            <a:ext cx="842968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3.Определите знаки корней уравнения, не решая его: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0" y="1214422"/>
            <a:ext cx="914400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90488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Вариант 1.                            Вариант 2.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90488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х</a:t>
            </a:r>
            <a:r>
              <a:rPr kumimoji="0" lang="ru-RU" sz="28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-14х + 21 = 0                    х</a:t>
            </a:r>
            <a:r>
              <a:rPr kumimoji="0" lang="ru-RU" sz="28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2х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35 =0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90488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а) (-  и  + )                            а) ( +  и  +)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90488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б) (- и  - )                              б) (- и  + )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90488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в) ( +  и  +)                           в) ( -  и  - )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0" y="3500438"/>
            <a:ext cx="914400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90488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4.Сколько корней имеет уравнение  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</a:t>
            </a:r>
            <a:r>
              <a:rPr kumimoji="0" lang="ru-RU" sz="28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+ 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 + 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= 0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90488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Вариант1.                                       Вариант 2.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90488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при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 Math" pitchFamily="18" charset="0"/>
                <a:ea typeface="Times New Roman" pitchFamily="18" charset="0"/>
                <a:cs typeface="Times New Roman" pitchFamily="18" charset="0"/>
              </a:rPr>
              <a:t>𝐃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&gt; 0                                       при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 Math" pitchFamily="18" charset="0"/>
                <a:ea typeface="Times New Roman" pitchFamily="18" charset="0"/>
                <a:cs typeface="Times New Roman" pitchFamily="18" charset="0"/>
              </a:rPr>
              <a:t>𝐃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= 0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90488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а) один                                           а) один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90488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б) два                                             б) два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90488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в) ни одного                                  в) ни одного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35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5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3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3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/>
      <p:bldP spid="23556" grpId="0"/>
      <p:bldP spid="2355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Documents and Settings\Administrator\Рабочий стол\квадратные уравнения\6-1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1" y="428604"/>
            <a:ext cx="885828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5.Не решая уравнения, определите, сколько корней оно имеет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0" y="1500174"/>
            <a:ext cx="914400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90488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Вариант1.                                       Вариант 2.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90488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5х</a:t>
            </a:r>
            <a:r>
              <a:rPr kumimoji="0" lang="ru-RU" sz="28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6х + 2 = 0                             х</a:t>
            </a:r>
            <a:r>
              <a:rPr kumimoji="0" lang="ru-RU" sz="28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+ 10х + 9 = 0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90488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а) один                                           а) один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90488" algn="l"/>
              </a:tabLst>
            </a:pPr>
            <a:r>
              <a:rPr lang="ru-RU" sz="28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б) два                                             б) два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90488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в) ни одного                                 в) ни одного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25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25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2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/>
      <p:bldP spid="22531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355</TotalTime>
  <Words>587</Words>
  <Application>Microsoft Office PowerPoint</Application>
  <PresentationFormat>Экран (4:3)</PresentationFormat>
  <Paragraphs>84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МОУ Николо-Погореловская СОШ Смоленской области Сафоновского района д. Николо-Погорелое</dc:title>
  <dc:creator>USER</dc:creator>
  <cp:lastModifiedBy>admin</cp:lastModifiedBy>
  <cp:revision>38</cp:revision>
  <dcterms:created xsi:type="dcterms:W3CDTF">2011-10-16T12:23:41Z</dcterms:created>
  <dcterms:modified xsi:type="dcterms:W3CDTF">2015-11-24T16:36:18Z</dcterms:modified>
</cp:coreProperties>
</file>