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5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94" r:id="rId14"/>
    <p:sldId id="267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5" r:id="rId33"/>
    <p:sldId id="2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FF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F7F692-30BE-4363-93D0-A83C7B026EFB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0E52D5-2256-4FE3-9B09-0491BEBE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73328B-4FFD-4B87-9766-44201F9789D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DC81A8-7D59-4D44-B9B4-A5765EAE128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E095-A40B-4EE9-A094-C25C547E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2C8B2-B8F4-488B-881A-6D8BD37D4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C34A-F8C3-48BE-BF65-3126ED1F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BC44-C49C-4A86-B4E5-680DC9DAB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2501-CE02-4407-B094-0573C00C0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4697-12D9-4181-9F3C-F679A072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9DA5-2523-44EB-B94C-26F4788E0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716A-E4FB-49AA-A44B-7C041B51A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0479-4029-45DA-8ECA-A94961F41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5CFF-15A4-441A-9A2C-9515E1B1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9E9C-BB01-47D1-BA28-F24D816B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D15D3DA-C4E9-4CFA-826D-CFAC6D005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6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http://festival.1september.ru/articles/505327/img30.gif" TargetMode="External"/><Relationship Id="rId7" Type="http://schemas.openxmlformats.org/officeDocument/2006/relationships/image" Target="http://festival.1september.ru/articles/505327/img32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http://festival.1september.ru/articles/505327/img31.gif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05327/img23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ru.wikipedia.org/wiki/490_%D0%B3%D0%BE%D0%B4_%D0%B4%D0%BE_%D0%BD._%D1%8D." TargetMode="External"/><Relationship Id="rId7" Type="http://schemas.openxmlformats.org/officeDocument/2006/relationships/hyperlink" Target="http://ru.wikipedia.org/wiki/%D0%9F%D0%B8%D1%84%D0%B0%D0%B3%D0%BE%D1%80%D0%B5%D0%B8%D0%B7%D0%BC" TargetMode="External"/><Relationship Id="rId2" Type="http://schemas.openxmlformats.org/officeDocument/2006/relationships/hyperlink" Target="http://ru.wikipedia.org/wiki/570_%D0%B3%D0%BE%D0%B4_%D0%B4%D0%BE_%D0%BD._%D1%8D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0%D0%B5%D0%BB%D0%B8%D0%B3%D0%B8%D0%BE%D0%B7%D0%BD%D0%B0%D1%8F_%D1%84%D0%B8%D0%BB%D0%BE%D1%81%D0%BE%D1%84%D0%B8%D1%8F&amp;action=edit&amp;redlink=1" TargetMode="External"/><Relationship Id="rId5" Type="http://schemas.openxmlformats.org/officeDocument/2006/relationships/hyperlink" Target="http://ru.wikipedia.org/wiki/%D0%9C%D0%B0%D1%82%D0%B5%D0%BC%D0%B0%D1%82%D0%B8%D0%BA%D0%B0" TargetMode="External"/><Relationship Id="rId4" Type="http://schemas.openxmlformats.org/officeDocument/2006/relationships/hyperlink" Target="http://ru.wikipedia.org/wiki/%D0%A4%D0%B8%D0%BB%D0%BE%D1%81%D0%BE%D1%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-285750" y="238125"/>
            <a:ext cx="9429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chemeClr val="tx2"/>
              </a:solidFill>
            </a:endParaRPr>
          </a:p>
          <a:p>
            <a:pPr algn="ctr"/>
            <a:endParaRPr lang="ru-RU" sz="5400" b="1">
              <a:solidFill>
                <a:schemeClr val="tx2"/>
              </a:solidFill>
            </a:endParaRPr>
          </a:p>
          <a:p>
            <a:pPr algn="ctr"/>
            <a:endParaRPr lang="ru-RU" sz="1200" b="1">
              <a:solidFill>
                <a:schemeClr val="tx2"/>
              </a:solidFill>
            </a:endParaRPr>
          </a:p>
          <a:p>
            <a:pPr algn="ctr"/>
            <a:r>
              <a:rPr lang="ru-RU" sz="6000" b="1">
                <a:solidFill>
                  <a:schemeClr val="tx2"/>
                </a:solidFill>
              </a:rPr>
              <a:t>Теорема  Пифагора </a:t>
            </a:r>
          </a:p>
          <a:p>
            <a:pPr algn="ctr"/>
            <a:r>
              <a:rPr lang="ru-RU" sz="6000" b="1">
                <a:solidFill>
                  <a:schemeClr val="tx2"/>
                </a:solidFill>
              </a:rPr>
              <a:t>в прикладных задачах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Знаете ли вы теорему Пифагора?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-1336675" y="1928813"/>
          <a:ext cx="11552238" cy="4714875"/>
        </p:xfrm>
        <a:graphic>
          <a:graphicData uri="http://schemas.openxmlformats.org/presentationml/2006/ole">
            <p:oleObj spid="_x0000_s1026" name="Диаграмма" r:id="rId3" imgW="5400751" imgH="2200351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 Хотели ли вы решать прикладные задачи на уроках на применение теоремы Пифагора?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-571500" y="2579688"/>
          <a:ext cx="9858375" cy="4278312"/>
        </p:xfrm>
        <a:graphic>
          <a:graphicData uri="http://schemas.openxmlformats.org/presentationml/2006/ole">
            <p:oleObj spid="_x0000_s2050" name="Диаграмма" r:id="rId3" imgW="5057851" imgH="21909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Где применяется теорема Пифагора?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-1214438" y="2000250"/>
          <a:ext cx="11550651" cy="4214813"/>
        </p:xfrm>
        <a:graphic>
          <a:graphicData uri="http://schemas.openxmlformats.org/presentationml/2006/ole">
            <p:oleObj spid="_x0000_s3074" name="Диаграмма" r:id="rId3" imgW="6134100" imgH="2238451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071688"/>
          <a:ext cx="8643937" cy="4623436"/>
        </p:xfrm>
        <a:graphic>
          <a:graphicData uri="http://schemas.openxmlformats.org/drawingml/2006/table">
            <a:tbl>
              <a:tblPr/>
              <a:tblGrid>
                <a:gridCol w="5157787"/>
                <a:gridCol w="348615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Учебник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Прикладные задачи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Погорелов А.В. Геометрия: Учеб.для 7-11 кл. общеобразоват. учреждений. - М.: Просвещение, 2000 </a:t>
                      </a: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9051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Три задачи</a:t>
                      </a: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Атанасян Л.С., Бутузов В.Ф., Кадомцев С.Б. и др. Геометрия: Учеб.для 7-11 кл. общеобразоват. учреждений. - М.:.Просвещение, 2007</a:t>
                      </a: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 задач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290" marR="67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Теорема Пифагора в прикладных задачах школьного курса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Примеры практического применения теоремы Пифагора </a:t>
            </a:r>
          </a:p>
        </p:txBody>
      </p:sp>
      <p:sp>
        <p:nvSpPr>
          <p:cNvPr id="95237" name="Rectangle 5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773238"/>
            <a:ext cx="6121400" cy="4797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Авиация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Строительство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/>
              <a:t>Окно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/>
              <a:t>Крыша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i="1" dirty="0" smtClean="0"/>
              <a:t>Молниеотвод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Физика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Астрономия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Мобильная связь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Телевидение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Древние задания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i="1" dirty="0" smtClean="0"/>
              <a:t>Земледелие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800" dirty="0" smtClean="0"/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100" dirty="0" smtClean="0"/>
              <a:t> 		</a:t>
            </a:r>
          </a:p>
        </p:txBody>
      </p:sp>
      <p:pic>
        <p:nvPicPr>
          <p:cNvPr id="16388" name="Picture 6" descr="GRADUA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492375"/>
            <a:ext cx="40322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Авиация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10001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b="1">
                <a:cs typeface="Times New Roman" pitchFamily="18" charset="0"/>
              </a:rPr>
              <a:t>Задача 1</a:t>
            </a:r>
            <a:r>
              <a:rPr lang="ru-RU" sz="2400">
                <a:cs typeface="Times New Roman" pitchFamily="18" charset="0"/>
              </a:rPr>
              <a:t>. </a:t>
            </a:r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С аэродрома вылетели одновременно два самолёта: один - на запад, другой - на юг. Через два часа расстояние между ними было 2000 км. Найдите скорости самолётов, если скорость одного составляла 75% скорости другого.</a:t>
            </a:r>
            <a:endParaRPr lang="ru-RU" sz="240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3000375"/>
            <a:ext cx="1928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Решение: </a:t>
            </a:r>
            <a:endParaRPr lang="ru-RU" sz="2400"/>
          </a:p>
          <a:p>
            <a:pPr eaLnBrk="0" hangingPunct="0"/>
            <a:endParaRPr lang="ru-RU"/>
          </a:p>
        </p:txBody>
      </p:sp>
      <p:pic>
        <p:nvPicPr>
          <p:cNvPr id="17413" name="Рисунок 2" descr="http://www.altai.fio.ru/projects/group1/potok66/site/images/oblast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143250"/>
            <a:ext cx="248126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428625" y="3571875"/>
            <a:ext cx="4214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 По теореме Пифагора: 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4x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+(0,75x*2)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=2000</a:t>
            </a:r>
            <a:r>
              <a:rPr lang="ru-RU" sz="2400" i="1" baseline="30000">
                <a:cs typeface="Times New Roman" pitchFamily="18" charset="0"/>
              </a:rPr>
              <a:t>2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6,25x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=2000</a:t>
            </a:r>
            <a:r>
              <a:rPr lang="ru-RU" sz="2400" i="1" baseline="30000">
                <a:cs typeface="Times New Roman" pitchFamily="18" charset="0"/>
              </a:rPr>
              <a:t>2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2,5x=2000</a:t>
            </a:r>
            <a:endParaRPr lang="ru-RU" sz="2400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428625" y="5072063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i="1">
                <a:cs typeface="Times New Roman" pitchFamily="18" charset="0"/>
              </a:rPr>
              <a:t>x=</a:t>
            </a:r>
            <a:r>
              <a:rPr lang="ru-RU" sz="2400" i="1" u="sng">
                <a:cs typeface="Times New Roman" pitchFamily="18" charset="0"/>
              </a:rPr>
              <a:t>800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0,75x=0,75*800=</a:t>
            </a:r>
            <a:r>
              <a:rPr lang="ru-RU" sz="2400" i="1" u="sng">
                <a:cs typeface="Times New Roman" pitchFamily="18" charset="0"/>
              </a:rPr>
              <a:t>600</a:t>
            </a:r>
            <a:r>
              <a:rPr lang="ru-RU" sz="2400" i="1">
                <a:cs typeface="Times New Roman" pitchFamily="18" charset="0"/>
              </a:rPr>
              <a:t>.</a:t>
            </a:r>
            <a:endParaRPr lang="ru-RU" sz="2400"/>
          </a:p>
          <a:p>
            <a:pPr eaLnBrk="0" hangingPunct="0"/>
            <a:r>
              <a:rPr lang="ru-RU" sz="2400">
                <a:cs typeface="Times New Roman" pitchFamily="18" charset="0"/>
              </a:rPr>
              <a:t>Ответ: 800 км/ч.; 600 км/ч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Физика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357188" y="1000125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cs typeface="Times New Roman" pitchFamily="18" charset="0"/>
              </a:rPr>
              <a:t>Задача 2.</a:t>
            </a:r>
            <a:r>
              <a:rPr lang="ru-RU" sz="2400">
                <a:cs typeface="Times New Roman" pitchFamily="18" charset="0"/>
              </a:rPr>
              <a:t> Найдите равнодействующую трёх сил по 200 Н каждая, если угол между первой и второй силами и между второй и третьей силами равен 60°.</a:t>
            </a:r>
            <a:endParaRPr lang="ru-RU" sz="240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2214563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b="1">
                <a:cs typeface="Times New Roman" pitchFamily="18" charset="0"/>
              </a:rPr>
              <a:t>Решение: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Модуль суммы первой пары сил равен: </a:t>
            </a:r>
            <a:endParaRPr lang="ru-RU" sz="2400"/>
          </a:p>
          <a:p>
            <a:pPr indent="449263" eaLnBrk="0" hangingPunct="0"/>
            <a:r>
              <a:rPr lang="en-US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1+2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=</a:t>
            </a:r>
            <a:r>
              <a:rPr lang="en-US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+</a:t>
            </a:r>
            <a:r>
              <a:rPr lang="en-US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2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+2*</a:t>
            </a:r>
            <a:r>
              <a:rPr lang="en-US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</a:t>
            </a:r>
            <a:r>
              <a:rPr lang="ru-RU" sz="2400" i="1">
                <a:cs typeface="Times New Roman" pitchFamily="18" charset="0"/>
              </a:rPr>
              <a:t>*</a:t>
            </a:r>
            <a:r>
              <a:rPr lang="en-US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2 </a:t>
            </a:r>
            <a:r>
              <a:rPr lang="en-US" sz="2400" i="1">
                <a:cs typeface="Times New Roman" pitchFamily="18" charset="0"/>
              </a:rPr>
              <a:t>cos </a:t>
            </a:r>
            <a:r>
              <a:rPr lang="ru-RU" sz="2400" i="1">
                <a:cs typeface="Times New Roman" pitchFamily="18" charset="0"/>
              </a:rPr>
              <a:t>α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где </a:t>
            </a:r>
            <a:r>
              <a:rPr lang="ru-RU" sz="2400" i="1">
                <a:cs typeface="Times New Roman" pitchFamily="18" charset="0"/>
              </a:rPr>
              <a:t>α </a:t>
            </a:r>
            <a:r>
              <a:rPr lang="ru-RU" sz="2400">
                <a:cs typeface="Times New Roman" pitchFamily="18" charset="0"/>
              </a:rPr>
              <a:t>- угол между векторами </a:t>
            </a:r>
            <a:r>
              <a:rPr lang="ru-RU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</a:t>
            </a:r>
            <a:r>
              <a:rPr lang="ru-RU" sz="2400">
                <a:cs typeface="Times New Roman" pitchFamily="18" charset="0"/>
              </a:rPr>
              <a:t> и </a:t>
            </a:r>
            <a:r>
              <a:rPr lang="ru-RU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, т.е. </a:t>
            </a:r>
            <a:r>
              <a:rPr lang="ru-RU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1+2</a:t>
            </a:r>
            <a:r>
              <a:rPr lang="ru-RU" sz="2400" i="1">
                <a:cs typeface="Times New Roman" pitchFamily="18" charset="0"/>
              </a:rPr>
              <a:t>=200√ 3 Н.</a:t>
            </a:r>
            <a:r>
              <a:rPr lang="ru-RU" sz="2400">
                <a:cs typeface="Times New Roman" pitchFamily="18" charset="0"/>
              </a:rPr>
              <a:t> Как ясно из соображений симметрии вектор </a:t>
            </a:r>
            <a:r>
              <a:rPr lang="ru-RU" sz="2400" i="1">
                <a:cs typeface="Times New Roman" pitchFamily="18" charset="0"/>
              </a:rPr>
              <a:t>F</a:t>
            </a:r>
            <a:r>
              <a:rPr lang="ru-RU" sz="2400" i="1" baseline="-30000">
                <a:cs typeface="Times New Roman" pitchFamily="18" charset="0"/>
              </a:rPr>
              <a:t>1+2</a:t>
            </a:r>
            <a:r>
              <a:rPr lang="ru-RU" sz="2400">
                <a:cs typeface="Times New Roman" pitchFamily="18" charset="0"/>
              </a:rPr>
              <a:t> направлен по биссектрисе угла </a:t>
            </a:r>
            <a:r>
              <a:rPr lang="ru-RU" sz="2400" i="1">
                <a:cs typeface="Times New Roman" pitchFamily="18" charset="0"/>
              </a:rPr>
              <a:t>α</a:t>
            </a:r>
            <a:r>
              <a:rPr lang="ru-RU" sz="2400">
                <a:cs typeface="Times New Roman" pitchFamily="18" charset="0"/>
              </a:rPr>
              <a:t>, поэтому угол между ним и третьей силой равен:</a:t>
            </a:r>
            <a:endParaRPr lang="ru-RU" sz="2400"/>
          </a:p>
          <a:p>
            <a:pPr indent="449263" eaLnBrk="0" hangingPunct="0"/>
            <a:r>
              <a:rPr lang="ru-RU" sz="2400" i="1">
                <a:cs typeface="Times New Roman" pitchFamily="18" charset="0"/>
              </a:rPr>
              <a:t>β=60°+60°/2=90°.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Теперь найдём равнодействующую трёх сил: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R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=(F</a:t>
            </a:r>
            <a:r>
              <a:rPr lang="ru-RU" sz="2400" baseline="-30000">
                <a:cs typeface="Times New Roman" pitchFamily="18" charset="0"/>
              </a:rPr>
              <a:t>3</a:t>
            </a:r>
            <a:r>
              <a:rPr lang="ru-RU" sz="2400">
                <a:cs typeface="Times New Roman" pitchFamily="18" charset="0"/>
              </a:rPr>
              <a:t>+F</a:t>
            </a:r>
            <a:r>
              <a:rPr lang="ru-RU" sz="2400" baseline="-30000">
                <a:cs typeface="Times New Roman" pitchFamily="18" charset="0"/>
              </a:rPr>
              <a:t>1+2</a:t>
            </a:r>
            <a:r>
              <a:rPr lang="ru-RU" sz="2400">
                <a:cs typeface="Times New Roman" pitchFamily="18" charset="0"/>
              </a:rPr>
              <a:t> )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R=400 Н.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Ответ: R=400 Н.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Строительство:</a:t>
            </a:r>
            <a:br>
              <a:rPr lang="ru-RU" sz="4000" dirty="0" smtClean="0"/>
            </a:br>
            <a:r>
              <a:rPr lang="ru-RU" sz="4000" dirty="0" smtClean="0"/>
              <a:t>Окно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Picture 10" descr="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47339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0" descr="http://www.altai.fio.ru/projects/group1/potok66/site/images/oblast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57313"/>
            <a:ext cx="30003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 descr="http://www.altai.fio.ru/projects/group1/potok66/site/images/oblast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714750"/>
            <a:ext cx="2057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Крыша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10001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Задача 4</a:t>
            </a:r>
            <a:r>
              <a:rPr lang="ru-RU" sz="2400"/>
              <a:t>. При строительстве домов и коттеджей часто встает вопрос о длине стропил для крыши, если уже изготовлены балки. Например: в доме задумано построить двускатную крышу (форма в сечении). Какой длины должны быть стропила, если изготовлены балки AC=8 м., и AB=BF</a:t>
            </a:r>
            <a:r>
              <a:rPr lang="ru-RU"/>
              <a:t>.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3000375"/>
            <a:ext cx="4357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 i="1">
                <a:cs typeface="Times New Roman" pitchFamily="18" charset="0"/>
              </a:rPr>
              <a:t>Решение:</a:t>
            </a:r>
            <a:endParaRPr lang="ru-RU" sz="2400">
              <a:cs typeface="Times New Roman" pitchFamily="18" charset="0"/>
            </a:endParaRPr>
          </a:p>
          <a:p>
            <a:pPr indent="449263" algn="just" eaLnBrk="0" hangingPunct="0"/>
            <a:r>
              <a:rPr lang="ru-RU" sz="2400">
                <a:cs typeface="Times New Roman" pitchFamily="18" charset="0"/>
              </a:rPr>
              <a:t>Треугольник ADC - равнобедренный AB = BC = 4 м., BF=4 м. Если предположить, что FD=1,5 м., тогда: из треугольника DBC: DB = 2,5 м, </a:t>
            </a:r>
            <a:r>
              <a:rPr lang="en-US" sz="2400">
                <a:cs typeface="Times New Roman" pitchFamily="18" charset="0"/>
              </a:rPr>
              <a:t>DC</a:t>
            </a:r>
            <a:r>
              <a:rPr lang="ru-RU" sz="2400">
                <a:cs typeface="Times New Roman" pitchFamily="18" charset="0"/>
              </a:rPr>
              <a:t> =4,7 м ,  из треугольника  из треугольника ABF: </a:t>
            </a:r>
            <a:r>
              <a:rPr lang="en-US" sz="2400">
                <a:cs typeface="Times New Roman" pitchFamily="18" charset="0"/>
              </a:rPr>
              <a:t>AF</a:t>
            </a:r>
            <a:r>
              <a:rPr lang="ru-RU" sz="2400">
                <a:cs typeface="Times New Roman" pitchFamily="18" charset="0"/>
              </a:rPr>
              <a:t>= 5,7 м</a:t>
            </a:r>
            <a:endParaRPr lang="ru-RU" sz="2400"/>
          </a:p>
        </p:txBody>
      </p:sp>
      <p:sp>
        <p:nvSpPr>
          <p:cNvPr id="20485" name="AutoShape 2"/>
          <p:cNvSpPr>
            <a:spLocks noChangeArrowheads="1"/>
          </p:cNvSpPr>
          <p:nvPr/>
        </p:nvSpPr>
        <p:spPr bwMode="auto">
          <a:xfrm>
            <a:off x="7215188" y="5143500"/>
            <a:ext cx="914400" cy="914400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3"/>
          <p:cNvSpPr>
            <a:spLocks noChangeArrowheads="1"/>
          </p:cNvSpPr>
          <p:nvPr/>
        </p:nvSpPr>
        <p:spPr bwMode="auto">
          <a:xfrm rot="-5400000">
            <a:off x="5634038" y="4476750"/>
            <a:ext cx="1323975" cy="1838325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5072063" y="600075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7215188" y="4357688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7286625" y="492918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>
                <a:cs typeface="Times New Roman" pitchFamily="18" charset="0"/>
              </a:rPr>
              <a:t>D</a:t>
            </a:r>
            <a:endParaRPr lang="en-US"/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7643813" y="5857875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tabLst>
                <a:tab pos="2476500" algn="l"/>
              </a:tabLst>
            </a:pPr>
            <a:r>
              <a:rPr lang="en-US">
                <a:cs typeface="Times New Roman" pitchFamily="18" charset="0"/>
              </a:rPr>
              <a:t>C</a:t>
            </a:r>
            <a:endParaRPr lang="en-US"/>
          </a:p>
        </p:txBody>
      </p:sp>
      <p:sp>
        <p:nvSpPr>
          <p:cNvPr id="20491" name="Прямоугольник 10"/>
          <p:cNvSpPr>
            <a:spLocks noChangeArrowheads="1"/>
          </p:cNvSpPr>
          <p:nvPr/>
        </p:nvSpPr>
        <p:spPr bwMode="auto">
          <a:xfrm>
            <a:off x="7072313" y="607218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500063" y="857250"/>
            <a:ext cx="7572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800" b="1">
                <a:cs typeface="Times New Roman" pitchFamily="18" charset="0"/>
              </a:rPr>
              <a:t>Задача 5.</a:t>
            </a:r>
            <a:r>
              <a:rPr lang="ru-RU" sz="2800">
                <a:cs typeface="Times New Roman" pitchFamily="18" charset="0"/>
              </a:rPr>
              <a:t> Как следовало бы поступить, чтобы надёжным образом получить прямой угол?</a:t>
            </a:r>
            <a:endParaRPr lang="ru-RU" sz="280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00063" y="2714625"/>
            <a:ext cx="7858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cs typeface="Times New Roman" pitchFamily="18" charset="0"/>
              </a:rPr>
              <a:t>Решение: </a:t>
            </a:r>
            <a:endParaRPr lang="ru-RU" sz="2400"/>
          </a:p>
          <a:p>
            <a:pPr indent="449263" algn="just" eaLnBrk="0" hangingPunct="0"/>
            <a:r>
              <a:rPr lang="ru-RU" sz="2400">
                <a:cs typeface="Times New Roman" pitchFamily="18" charset="0"/>
              </a:rPr>
              <a:t>Можно воспользоваться теоремой Пифагора и построить треугольник, придав его сторонам такую длину, чтобы треугольник получился прямоугольный. Проще всего взять для этого планки длиной в </a:t>
            </a:r>
            <a:r>
              <a:rPr lang="ru-RU" sz="2400" b="1" i="1">
                <a:cs typeface="Times New Roman" pitchFamily="18" charset="0"/>
              </a:rPr>
              <a:t>3</a:t>
            </a:r>
            <a:r>
              <a:rPr lang="ru-RU" sz="2400">
                <a:cs typeface="Times New Roman" pitchFamily="18" charset="0"/>
              </a:rPr>
              <a:t>, </a:t>
            </a:r>
            <a:r>
              <a:rPr lang="ru-RU" sz="2400" b="1" i="1">
                <a:cs typeface="Times New Roman" pitchFamily="18" charset="0"/>
              </a:rPr>
              <a:t>4</a:t>
            </a:r>
            <a:r>
              <a:rPr lang="ru-RU" sz="2400">
                <a:cs typeface="Times New Roman" pitchFamily="18" charset="0"/>
              </a:rPr>
              <a:t> и </a:t>
            </a:r>
            <a:r>
              <a:rPr lang="ru-RU" sz="2400" b="1" i="1">
                <a:cs typeface="Times New Roman" pitchFamily="18" charset="0"/>
              </a:rPr>
              <a:t>5</a:t>
            </a:r>
            <a:r>
              <a:rPr lang="ru-RU" sz="2400">
                <a:cs typeface="Times New Roman" pitchFamily="18" charset="0"/>
              </a:rPr>
              <a:t> каких-либо произвольно выбранных равных отрезков.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836613"/>
            <a:ext cx="828198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800" b="1" dirty="0" smtClean="0">
                <a:solidFill>
                  <a:schemeClr val="tx2"/>
                </a:solidFill>
              </a:rPr>
              <a:t>Цель исследования: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		</a:t>
            </a:r>
            <a:r>
              <a:rPr lang="ru-RU" b="1" i="1" dirty="0" smtClean="0"/>
              <a:t>изучение истории и технологии решения прикладных задач с применением теоремы Пифагора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Объект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исследования: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b="1" i="1" dirty="0" smtClean="0"/>
              <a:t>практическая направленность школьного курса математики</a:t>
            </a:r>
            <a:r>
              <a:rPr lang="ru-RU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Предмет исследования:</a:t>
            </a:r>
            <a:r>
              <a:rPr lang="ru-RU" sz="4000" dirty="0" smtClean="0">
                <a:solidFill>
                  <a:srgbClr val="FF33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b="1" i="1" dirty="0" smtClean="0"/>
              <a:t>применение теоремы к решению задач прикладного характера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Молниеотвод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Рисунок 5" descr="http://www.altai.fio.ru/projects/group1/potok66/site/images/oblast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929063"/>
            <a:ext cx="39290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1000125"/>
            <a:ext cx="9001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cs typeface="Times New Roman" pitchFamily="18" charset="0"/>
              </a:rPr>
              <a:t>Задача 6.</a:t>
            </a:r>
            <a:r>
              <a:rPr lang="ru-RU" sz="2400">
                <a:cs typeface="Times New Roman" pitchFamily="18" charset="0"/>
              </a:rPr>
              <a:t> Молниеотвод защищает от молнии все предметы, расстояние до которых от его основания не превышает его удвоенной высоты. Определить оптимальное положение молниеотвода на двускатной крыше, обеспечивающее наименьшую его доступную высоту</a:t>
            </a: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285750" y="3643313"/>
            <a:ext cx="4286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b="1" i="1">
                <a:cs typeface="Times New Roman" pitchFamily="18" charset="0"/>
              </a:rPr>
              <a:t>Решение: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По теореме Пифагора h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 ≥ a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+b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, значит h ≥ (a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+b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)</a:t>
            </a:r>
            <a:r>
              <a:rPr lang="ru-RU" sz="2400" baseline="30000">
                <a:cs typeface="Times New Roman" pitchFamily="18" charset="0"/>
              </a:rPr>
              <a:t>½</a:t>
            </a:r>
            <a:r>
              <a:rPr lang="ru-RU" sz="2400">
                <a:cs typeface="Times New Roman" pitchFamily="18" charset="0"/>
              </a:rPr>
              <a:t>. </a:t>
            </a:r>
            <a:endParaRPr lang="ru-RU" sz="2400"/>
          </a:p>
          <a:p>
            <a:pPr indent="449263" eaLnBrk="0" hangingPunct="0"/>
            <a:r>
              <a:rPr lang="ru-RU" sz="2400" i="1">
                <a:cs typeface="Times New Roman" pitchFamily="18" charset="0"/>
              </a:rPr>
              <a:t>Ответ:</a:t>
            </a:r>
            <a:r>
              <a:rPr lang="ru-RU" sz="2400">
                <a:cs typeface="Times New Roman" pitchFamily="18" charset="0"/>
              </a:rPr>
              <a:t> h ≥ (a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+b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)</a:t>
            </a:r>
            <a:r>
              <a:rPr lang="ru-RU" sz="2400" baseline="30000">
                <a:cs typeface="Times New Roman" pitchFamily="18" charset="0"/>
              </a:rPr>
              <a:t>½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Астрономия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3555" name="Picture 4" descr="th_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73294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Телевидение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4579" name="Рисунок 6" descr="http://www.altai.fio.ru/projects/group1/potok66/site/images/oblast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071813"/>
            <a:ext cx="250031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10715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cs typeface="Times New Roman" pitchFamily="18" charset="0"/>
              </a:rPr>
              <a:t>Задача 9.</a:t>
            </a:r>
            <a:r>
              <a:rPr lang="ru-RU" sz="2400">
                <a:cs typeface="Times New Roman" pitchFamily="18" charset="0"/>
              </a:rPr>
              <a:t> Какую наибольшую высоту должна иметь телевизионная вышка, чтобы передачу можно было принимать в радиусе R=200 км? (радиус Земли равен 6380 км.)</a:t>
            </a:r>
            <a:endParaRPr lang="ru-RU" sz="24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000375"/>
            <a:ext cx="4714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 b="1">
                <a:cs typeface="Times New Roman" pitchFamily="18" charset="0"/>
              </a:rPr>
              <a:t>Решение: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Пусть </a:t>
            </a:r>
            <a:r>
              <a:rPr lang="ru-RU" sz="2400" i="1">
                <a:cs typeface="Times New Roman" pitchFamily="18" charset="0"/>
              </a:rPr>
              <a:t>AB= x</a:t>
            </a:r>
            <a:r>
              <a:rPr lang="ru-RU" sz="2400">
                <a:cs typeface="Times New Roman" pitchFamily="18" charset="0"/>
              </a:rPr>
              <a:t>, </a:t>
            </a:r>
            <a:r>
              <a:rPr lang="ru-RU" sz="2400" i="1">
                <a:cs typeface="Times New Roman" pitchFamily="18" charset="0"/>
              </a:rPr>
              <a:t>BC=R=500 км</a:t>
            </a:r>
            <a:r>
              <a:rPr lang="ru-RU" sz="2400">
                <a:cs typeface="Times New Roman" pitchFamily="18" charset="0"/>
              </a:rPr>
              <a:t>, </a:t>
            </a:r>
            <a:r>
              <a:rPr lang="ru-RU" sz="2400" i="1">
                <a:cs typeface="Times New Roman" pitchFamily="18" charset="0"/>
              </a:rPr>
              <a:t>OC= r =6380 км.</a:t>
            </a:r>
            <a:endParaRPr lang="ru-RU" sz="2400"/>
          </a:p>
          <a:p>
            <a:pPr indent="449263" eaLnBrk="0" hangingPunct="0"/>
            <a:r>
              <a:rPr lang="en-US" sz="2400" i="1">
                <a:cs typeface="Times New Roman" pitchFamily="18" charset="0"/>
              </a:rPr>
              <a:t>OB=OA+AB</a:t>
            </a:r>
            <a:r>
              <a:rPr lang="en-US" sz="2400" b="1" i="1">
                <a:cs typeface="Times New Roman" pitchFamily="18" charset="0"/>
              </a:rPr>
              <a:t/>
            </a:r>
            <a:br>
              <a:rPr lang="en-US" sz="2400" b="1" i="1">
                <a:cs typeface="Times New Roman" pitchFamily="18" charset="0"/>
              </a:rPr>
            </a:br>
            <a:r>
              <a:rPr lang="en-US" sz="2400" i="1">
                <a:cs typeface="Times New Roman" pitchFamily="18" charset="0"/>
              </a:rPr>
              <a:t>OB=r + x.</a:t>
            </a:r>
            <a:r>
              <a:rPr lang="en-US" sz="2400">
                <a:cs typeface="Times New Roman" pitchFamily="18" charset="0"/>
              </a:rPr>
              <a:t> </a:t>
            </a:r>
            <a:endParaRPr lang="ru-RU" sz="2400"/>
          </a:p>
          <a:p>
            <a:pPr indent="449263" eaLnBrk="0" hangingPunct="0"/>
            <a:r>
              <a:rPr lang="ru-RU" sz="2400">
                <a:cs typeface="Times New Roman" pitchFamily="18" charset="0"/>
              </a:rPr>
              <a:t>Используя теорему Пифагора, получим </a:t>
            </a:r>
            <a:endParaRPr lang="ru-RU" sz="2400"/>
          </a:p>
        </p:txBody>
      </p:sp>
      <p:pic>
        <p:nvPicPr>
          <p:cNvPr id="24582" name="Рисунок 1" descr="http://www.altai.fio.ru/projects/group1/potok66/site/images/oblast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214938"/>
            <a:ext cx="29543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14313" y="57864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Ответ: 2,3 км.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/>
              <a:t>Древние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10715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cs typeface="Times New Roman" pitchFamily="18" charset="0"/>
              </a:rPr>
              <a:t>Задача 10.</a:t>
            </a:r>
            <a:r>
              <a:rPr lang="ru-RU" sz="2400">
                <a:cs typeface="Times New Roman" pitchFamily="18" charset="0"/>
              </a:rPr>
              <a:t> Из учебника Леонтия Магницкого. Случися некоему человеку к стене лествицу прибрати, стены же тоя высота есть 117 стоп. И обрете лествицу долготою 125 стоп. И ведати хощет, колико стоп сея лествицы нижний конец от стены отстояти имать . </a:t>
            </a:r>
            <a:endParaRPr lang="ru-RU" sz="2400"/>
          </a:p>
        </p:txBody>
      </p:sp>
      <p:pic>
        <p:nvPicPr>
          <p:cNvPr id="25604" name="Picture 3" descr="intere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571875"/>
            <a:ext cx="2214562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intere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143375"/>
            <a:ext cx="2714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57188" y="3500438"/>
            <a:ext cx="2571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cs typeface="Times New Roman" pitchFamily="18" charset="0"/>
              </a:rPr>
              <a:t>Решение: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x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+117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=125</a:t>
            </a:r>
            <a:r>
              <a:rPr lang="ru-RU" sz="2400" i="1" baseline="30000">
                <a:cs typeface="Times New Roman" pitchFamily="18" charset="0"/>
              </a:rPr>
              <a:t>2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x</a:t>
            </a:r>
            <a:r>
              <a:rPr lang="ru-RU" sz="2400" i="1" baseline="30000">
                <a:cs typeface="Times New Roman" pitchFamily="18" charset="0"/>
              </a:rPr>
              <a:t>2</a:t>
            </a:r>
            <a:r>
              <a:rPr lang="ru-RU" sz="2400" i="1">
                <a:cs typeface="Times New Roman" pitchFamily="18" charset="0"/>
              </a:rPr>
              <a:t>=44</a:t>
            </a:r>
            <a:r>
              <a:rPr lang="ru-RU" sz="2400" i="1" baseline="30000">
                <a:cs typeface="Times New Roman" pitchFamily="18" charset="0"/>
              </a:rPr>
              <a:t>2</a:t>
            </a:r>
            <a:endParaRPr lang="ru-RU" sz="2400"/>
          </a:p>
          <a:p>
            <a:pPr eaLnBrk="0" hangingPunct="0"/>
            <a:r>
              <a:rPr lang="ru-RU" sz="2400" i="1">
                <a:cs typeface="Times New Roman" pitchFamily="18" charset="0"/>
              </a:rPr>
              <a:t>x=44</a:t>
            </a:r>
            <a:endParaRPr lang="ru-RU" sz="2400"/>
          </a:p>
          <a:p>
            <a:pPr eaLnBrk="0" hangingPunct="0"/>
            <a:r>
              <a:rPr lang="ru-RU" sz="2400">
                <a:cs typeface="Times New Roman" pitchFamily="18" charset="0"/>
              </a:rPr>
              <a:t>Ответ: 44 стопы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Задача 11. У древних индусов был обычай предлагать задачи в стихах: </a:t>
            </a:r>
            <a:br>
              <a:rPr lang="ru-RU" sz="2400"/>
            </a:br>
            <a:r>
              <a:rPr lang="ru-RU" sz="2400"/>
              <a:t>Над озером тихим, </a:t>
            </a:r>
            <a:br>
              <a:rPr lang="ru-RU" sz="2400"/>
            </a:br>
            <a:r>
              <a:rPr lang="ru-RU" sz="2400"/>
              <a:t>С полфута размером, высился лотоса цвет. </a:t>
            </a:r>
            <a:br>
              <a:rPr lang="ru-RU" sz="2400"/>
            </a:br>
            <a:r>
              <a:rPr lang="ru-RU" sz="2400"/>
              <a:t>Он рос одиноко. И ветер порывом </a:t>
            </a:r>
            <a:br>
              <a:rPr lang="ru-RU" sz="2400"/>
            </a:br>
            <a:r>
              <a:rPr lang="ru-RU" sz="2400"/>
              <a:t>Отнес его в сторону. Нет </a:t>
            </a:r>
            <a:br>
              <a:rPr lang="ru-RU" sz="2400"/>
            </a:br>
            <a:r>
              <a:rPr lang="ru-RU" sz="2400"/>
              <a:t>Боле цветка над водой. </a:t>
            </a:r>
            <a:br>
              <a:rPr lang="ru-RU" sz="2400"/>
            </a:br>
            <a:r>
              <a:rPr lang="ru-RU" sz="2400"/>
              <a:t>Нашел же рыбак его ранней весной </a:t>
            </a:r>
            <a:br>
              <a:rPr lang="ru-RU" sz="2400"/>
            </a:br>
            <a:r>
              <a:rPr lang="ru-RU" sz="2400"/>
              <a:t>В двух футах от места, где рос. </a:t>
            </a:r>
            <a:br>
              <a:rPr lang="ru-RU" sz="2400"/>
            </a:br>
            <a:r>
              <a:rPr lang="ru-RU" sz="2400"/>
              <a:t>Итак, предложу я вопрос: </a:t>
            </a:r>
            <a:br>
              <a:rPr lang="ru-RU" sz="2400"/>
            </a:br>
            <a:r>
              <a:rPr lang="ru-RU" sz="2400"/>
              <a:t>Как озера вода глубока</a:t>
            </a:r>
            <a:r>
              <a:rPr lang="ru-RU"/>
              <a:t>? 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57188" y="4000500"/>
            <a:ext cx="1928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943350" algn="l"/>
              </a:tabLst>
            </a:pPr>
            <a:r>
              <a:rPr lang="ru-RU" sz="2400" b="1">
                <a:cs typeface="Times New Roman" pitchFamily="18" charset="0"/>
              </a:rPr>
              <a:t>Решение:                                                            </a:t>
            </a:r>
            <a:endParaRPr lang="ru-RU" sz="2400"/>
          </a:p>
          <a:p>
            <a:pPr eaLnBrk="0" hangingPunct="0">
              <a:tabLst>
                <a:tab pos="3943350" algn="l"/>
              </a:tabLst>
            </a:pPr>
            <a:endParaRPr lang="ru-RU" sz="200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57188" y="4357688"/>
            <a:ext cx="328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948238" algn="ctr"/>
              </a:tabLst>
            </a:pPr>
            <a:r>
              <a:rPr lang="ru-RU" sz="2400"/>
              <a:t>По  теореме </a:t>
            </a:r>
          </a:p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Пифагора имеем: </a:t>
            </a:r>
            <a:endParaRPr lang="ru-RU" sz="2400"/>
          </a:p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 (x+0,5)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- x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= 2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, 2 м</a:t>
            </a:r>
            <a:endParaRPr lang="ru-RU" sz="2400"/>
          </a:p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x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+ x + 0,25- x</a:t>
            </a:r>
            <a:r>
              <a:rPr lang="ru-RU" sz="2400" baseline="30000">
                <a:cs typeface="Times New Roman" pitchFamily="18" charset="0"/>
              </a:rPr>
              <a:t>2</a:t>
            </a:r>
            <a:r>
              <a:rPr lang="ru-RU" sz="2400">
                <a:cs typeface="Times New Roman" pitchFamily="18" charset="0"/>
              </a:rPr>
              <a:t>= 4, </a:t>
            </a:r>
            <a:endParaRPr lang="ru-RU" sz="2400"/>
          </a:p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x = 3,75. </a:t>
            </a:r>
            <a:endParaRPr lang="ru-RU" sz="2400"/>
          </a:p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Ответ: 3,75.</a:t>
            </a:r>
            <a:endParaRPr lang="ru-RU" sz="2400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6929438" y="5072063"/>
            <a:ext cx="1500187" cy="1428750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AutoShape 5"/>
          <p:cNvSpPr>
            <a:spLocks/>
          </p:cNvSpPr>
          <p:nvPr/>
        </p:nvSpPr>
        <p:spPr bwMode="auto">
          <a:xfrm>
            <a:off x="6500813" y="3571875"/>
            <a:ext cx="428625" cy="1485900"/>
          </a:xfrm>
          <a:prstGeom prst="leftBrace">
            <a:avLst>
              <a:gd name="adj1" fmla="val 4999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631" name="AutoShape 6"/>
          <p:cNvCxnSpPr>
            <a:cxnSpLocks noChangeShapeType="1"/>
          </p:cNvCxnSpPr>
          <p:nvPr/>
        </p:nvCxnSpPr>
        <p:spPr bwMode="auto">
          <a:xfrm rot="5400000" flipH="1" flipV="1">
            <a:off x="6139657" y="4361656"/>
            <a:ext cx="15811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7429500" y="52863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948238" algn="ctr"/>
              </a:tabLst>
            </a:pPr>
            <a:r>
              <a:rPr lang="ru-RU" sz="2400">
                <a:cs typeface="Times New Roman" pitchFamily="18" charset="0"/>
              </a:rPr>
              <a:t>Х+0,5  м</a:t>
            </a:r>
            <a:endParaRPr lang="ru-RU" sz="2400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286625" y="639603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2 м</a:t>
            </a:r>
            <a:endParaRPr lang="ru-RU" sz="2400"/>
          </a:p>
        </p:txBody>
      </p:sp>
      <p:sp>
        <p:nvSpPr>
          <p:cNvPr id="26634" name="Прямоугольник 16"/>
          <p:cNvSpPr>
            <a:spLocks noChangeArrowheads="1"/>
          </p:cNvSpPr>
          <p:nvPr/>
        </p:nvSpPr>
        <p:spPr bwMode="auto">
          <a:xfrm>
            <a:off x="6143625" y="550068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Х  м</a:t>
            </a:r>
          </a:p>
        </p:txBody>
      </p:sp>
      <p:sp>
        <p:nvSpPr>
          <p:cNvPr id="26635" name="Прямоугольник 17"/>
          <p:cNvSpPr>
            <a:spLocks noChangeArrowheads="1"/>
          </p:cNvSpPr>
          <p:nvPr/>
        </p:nvSpPr>
        <p:spPr bwMode="auto">
          <a:xfrm>
            <a:off x="5643563" y="4357688"/>
            <a:ext cx="909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0,5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Задача 12.</a:t>
            </a:r>
            <a:r>
              <a:rPr lang="ru-RU" sz="2400" i="1"/>
              <a:t> Две задачи из «Математики в девяти книгах» (Древний Китай, II в. до н.э.).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Задача 12.1. из девятой книги. «Имеется водоем со стороной в 1 чжан (=10 чи). В центре его растет камыш, который выступает над водой на 1 чи. Если потянуть камыш к берегу, то он как раз коснется его. Спрашивается: какова глубина воды и какова длина камыша?» </a:t>
            </a:r>
            <a:br>
              <a:rPr lang="ru-RU" sz="2400"/>
            </a:br>
            <a:endParaRPr lang="ru-RU" sz="240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14313" y="292893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cs typeface="Times New Roman" pitchFamily="18" charset="0"/>
              </a:rPr>
              <a:t>Решение.</a:t>
            </a:r>
            <a:r>
              <a:rPr lang="ru-RU" sz="2400">
                <a:cs typeface="Times New Roman" pitchFamily="18" charset="0"/>
              </a:rPr>
              <a:t> В   АВС</a:t>
            </a:r>
            <a:endParaRPr lang="ru-RU" sz="2400"/>
          </a:p>
        </p:txBody>
      </p:sp>
      <p:pic>
        <p:nvPicPr>
          <p:cNvPr id="27652" name="Picture 3" descr="http://festival.1september.ru/articles/505327/img30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00250" y="3071813"/>
            <a:ext cx="180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festival.1september.ru/articles/505327/img31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928938" y="3000375"/>
            <a:ext cx="285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3143250" y="29289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ea typeface="Calibri" pitchFamily="34" charset="0"/>
                <a:cs typeface="Times New Roman" pitchFamily="18" charset="0"/>
              </a:rPr>
              <a:t>ABC = 90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ea typeface="Calibri" pitchFamily="34" charset="0"/>
                <a:cs typeface="Times New Roman" pitchFamily="18" charset="0"/>
              </a:rPr>
              <a:t>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6" name="Picture 1" descr="http://festival.1september.ru/articles/505327/img32.gif"/>
          <p:cNvPicPr>
            <a:picLocks noChangeAspect="1" noChangeArrowheads="1"/>
          </p:cNvPicPr>
          <p:nvPr/>
        </p:nvPicPr>
        <p:blipFill>
          <a:blip r:embed="rId6" r:link="rId7"/>
          <a:srcRect l="35715" t="14966" r="28571" b="47620"/>
          <a:stretch>
            <a:fillRect/>
          </a:stretch>
        </p:blipFill>
        <p:spPr bwMode="auto">
          <a:xfrm>
            <a:off x="4500563" y="2857500"/>
            <a:ext cx="714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17"/>
          <p:cNvSpPr>
            <a:spLocks noChangeArrowheads="1"/>
          </p:cNvSpPr>
          <p:nvPr/>
        </p:nvSpPr>
        <p:spPr bwMode="auto">
          <a:xfrm>
            <a:off x="4572000" y="29289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Пусть BC = x чи, </a:t>
            </a:r>
          </a:p>
        </p:txBody>
      </p:sp>
      <p:sp>
        <p:nvSpPr>
          <p:cNvPr id="27658" name="Прямоугольник 18"/>
          <p:cNvSpPr>
            <a:spLocks noChangeArrowheads="1"/>
          </p:cNvSpPr>
          <p:nvPr/>
        </p:nvSpPr>
        <p:spPr bwMode="auto">
          <a:xfrm>
            <a:off x="214313" y="335756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тогда AC = x + 1 (чи); AB = 5 чи. По теореме Пифагора</a:t>
            </a:r>
          </a:p>
        </p:txBody>
      </p:sp>
      <p:sp>
        <p:nvSpPr>
          <p:cNvPr id="27659" name="Прямоугольник 19"/>
          <p:cNvSpPr>
            <a:spLocks noChangeArrowheads="1"/>
          </p:cNvSpPr>
          <p:nvPr/>
        </p:nvSpPr>
        <p:spPr bwMode="auto">
          <a:xfrm>
            <a:off x="285750" y="38576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1) (x + 1)</a:t>
            </a:r>
            <a:r>
              <a:rPr lang="ru-RU" sz="2400" baseline="30000"/>
              <a:t>2</a:t>
            </a:r>
            <a:r>
              <a:rPr lang="ru-RU" sz="2400"/>
              <a:t> = 5</a:t>
            </a:r>
            <a:r>
              <a:rPr lang="ru-RU" sz="2400" baseline="30000"/>
              <a:t>2</a:t>
            </a:r>
            <a:r>
              <a:rPr lang="ru-RU" sz="2400"/>
              <a:t> + x</a:t>
            </a:r>
            <a:r>
              <a:rPr lang="ru-RU" sz="2400" baseline="30000"/>
              <a:t>2</a:t>
            </a:r>
            <a:r>
              <a:rPr lang="ru-RU" sz="2400"/>
              <a:t>;</a:t>
            </a:r>
          </a:p>
          <a:p>
            <a:r>
              <a:rPr lang="ru-RU" sz="2400"/>
              <a:t>x</a:t>
            </a:r>
            <a:r>
              <a:rPr lang="ru-RU" sz="2400" baseline="30000"/>
              <a:t>2</a:t>
            </a:r>
            <a:r>
              <a:rPr lang="ru-RU" sz="2400"/>
              <a:t> + 2x + 1 = x</a:t>
            </a:r>
            <a:r>
              <a:rPr lang="ru-RU" sz="2400" baseline="30000"/>
              <a:t>2</a:t>
            </a:r>
            <a:r>
              <a:rPr lang="ru-RU" sz="2400"/>
              <a:t> + 25;</a:t>
            </a:r>
          </a:p>
          <a:p>
            <a:r>
              <a:rPr lang="ru-RU" sz="2400"/>
              <a:t>2x = 24;</a:t>
            </a:r>
          </a:p>
          <a:p>
            <a:r>
              <a:rPr lang="ru-RU" sz="2400"/>
              <a:t>x = 12.</a:t>
            </a:r>
          </a:p>
          <a:p>
            <a:r>
              <a:rPr lang="ru-RU" sz="2400"/>
              <a:t>2) 12 + 1 = 13 (чи).</a:t>
            </a:r>
          </a:p>
        </p:txBody>
      </p:sp>
      <p:sp>
        <p:nvSpPr>
          <p:cNvPr id="27660" name="Прямоугольник 20"/>
          <p:cNvSpPr>
            <a:spLocks noChangeArrowheads="1"/>
          </p:cNvSpPr>
          <p:nvPr/>
        </p:nvSpPr>
        <p:spPr bwMode="auto">
          <a:xfrm>
            <a:off x="285750" y="60007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Ответ. глубина воды 12 чи, длина камыша 13 чи.</a:t>
            </a:r>
          </a:p>
        </p:txBody>
      </p:sp>
      <p:pic>
        <p:nvPicPr>
          <p:cNvPr id="27661" name="Picture 11" descr="img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3857625"/>
            <a:ext cx="33575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Задача 13.2.</a:t>
            </a:r>
            <a:r>
              <a:rPr lang="ru-RU" sz="2400"/>
              <a:t> из девятой книги. «Имеется бамбук высотой 1 чжан (= 10 чи). Вершину его согнули так, что она касается земли на расстоянии 3 чи от корня. Спрашивается: какова высота после сгибания?» (рис. 4).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1857375"/>
            <a:ext cx="935831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cs typeface="Times New Roman" pitchFamily="18" charset="0"/>
              </a:rPr>
              <a:t>Решение. </a:t>
            </a:r>
            <a:r>
              <a:rPr lang="ru-RU" sz="2400">
                <a:cs typeface="Times New Roman" pitchFamily="18" charset="0"/>
              </a:rPr>
              <a:t>BD – высота бамбука. При сгибании бамбука вершина D перешла в A. СB – высота бамбука после сгибания. Пусть CB = x чи, тогда CD = AC = 10 – x (чи), AB = 3 чи,</a:t>
            </a:r>
          </a:p>
          <a:p>
            <a:pPr eaLnBrk="0" hangingPunct="0"/>
            <a:r>
              <a:rPr lang="en-US" sz="2400">
                <a:cs typeface="Times New Roman" pitchFamily="18" charset="0"/>
              </a:rPr>
              <a:t>AC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 = AB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 + BC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en-US" sz="2400">
                <a:cs typeface="Times New Roman" pitchFamily="18" charset="0"/>
              </a:rPr>
              <a:t>(10 – x)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 = 9 + x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en-US" sz="2400">
                <a:cs typeface="Times New Roman" pitchFamily="18" charset="0"/>
              </a:rPr>
              <a:t>100 – 20x + x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 = 9 + x</a:t>
            </a:r>
            <a:r>
              <a:rPr lang="en-US" sz="2400" baseline="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– 20x = – 91, </a:t>
            </a:r>
          </a:p>
          <a:p>
            <a:pPr eaLnBrk="0" hangingPunct="0"/>
            <a:endParaRPr lang="ru-RU"/>
          </a:p>
        </p:txBody>
      </p:sp>
      <p:pic>
        <p:nvPicPr>
          <p:cNvPr id="28676" name="Picture 8" descr="http://festival.1september.ru/articles/505327/img2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4572000"/>
            <a:ext cx="24288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img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236913"/>
            <a:ext cx="17970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15"/>
          <p:cNvSpPr>
            <a:spLocks noChangeArrowheads="1"/>
          </p:cNvSpPr>
          <p:nvPr/>
        </p:nvSpPr>
        <p:spPr bwMode="auto">
          <a:xfrm>
            <a:off x="7000875" y="62865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Рис. 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785938"/>
            <a:ext cx="8786812" cy="3857625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Подбор прикладных задач на применение теоремы Пифагора, </a:t>
            </a:r>
            <a:br>
              <a:rPr lang="ru-RU" sz="4000" dirty="0" smtClean="0"/>
            </a:br>
            <a:r>
              <a:rPr lang="ru-RU" sz="4000" dirty="0" smtClean="0"/>
              <a:t>составленных автором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Парк в селе Петровка имеет форму прямоугольника. Какова длина главной аллеи, идущей по диагонали парка, если его площадь равна 7200 кв.м, длина одной из сторон 200м?</a:t>
            </a:r>
          </a:p>
        </p:txBody>
      </p:sp>
      <p:grpSp>
        <p:nvGrpSpPr>
          <p:cNvPr id="30723" name="Группа 10"/>
          <p:cNvGrpSpPr>
            <a:grpSpLocks/>
          </p:cNvGrpSpPr>
          <p:nvPr/>
        </p:nvGrpSpPr>
        <p:grpSpPr bwMode="auto">
          <a:xfrm>
            <a:off x="4786313" y="1357313"/>
            <a:ext cx="4357687" cy="2286000"/>
            <a:chOff x="2571736" y="3571876"/>
            <a:chExt cx="3714773" cy="1836732"/>
          </a:xfrm>
        </p:grpSpPr>
        <p:sp>
          <p:nvSpPr>
            <p:cNvPr id="30745" name="AutoShape 2"/>
            <p:cNvSpPr>
              <a:spLocks noChangeArrowheads="1"/>
            </p:cNvSpPr>
            <p:nvPr/>
          </p:nvSpPr>
          <p:spPr bwMode="auto">
            <a:xfrm>
              <a:off x="2928926" y="3857628"/>
              <a:ext cx="2800352" cy="128588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Line 3"/>
            <p:cNvSpPr>
              <a:spLocks noChangeShapeType="1"/>
            </p:cNvSpPr>
            <p:nvPr/>
          </p:nvSpPr>
          <p:spPr bwMode="auto">
            <a:xfrm flipV="1">
              <a:off x="2928926" y="3857628"/>
              <a:ext cx="2786082" cy="1271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Text Box 4"/>
            <p:cNvSpPr txBox="1">
              <a:spLocks noChangeArrowheads="1"/>
            </p:cNvSpPr>
            <p:nvPr/>
          </p:nvSpPr>
          <p:spPr bwMode="auto">
            <a:xfrm>
              <a:off x="4000496" y="4143380"/>
              <a:ext cx="357190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>
                  <a:solidFill>
                    <a:srgbClr val="000000"/>
                  </a:solidFill>
                  <a:latin typeface="Calibri" pitchFamily="34" charset="0"/>
                </a:rPr>
                <a:t>?</a:t>
              </a: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748" name="Text Box 5"/>
            <p:cNvSpPr txBox="1">
              <a:spLocks noChangeArrowheads="1"/>
            </p:cNvSpPr>
            <p:nvPr/>
          </p:nvSpPr>
          <p:spPr bwMode="auto">
            <a:xfrm>
              <a:off x="5715008" y="4929198"/>
              <a:ext cx="571501" cy="39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Д</a:t>
              </a: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749" name="Text Box 6"/>
            <p:cNvSpPr txBox="1">
              <a:spLocks noChangeArrowheads="1"/>
            </p:cNvSpPr>
            <p:nvPr/>
          </p:nvSpPr>
          <p:spPr bwMode="auto">
            <a:xfrm>
              <a:off x="5715008" y="3571876"/>
              <a:ext cx="571501" cy="42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С</a:t>
              </a: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750" name="Text Box 7"/>
            <p:cNvSpPr txBox="1">
              <a:spLocks noChangeArrowheads="1"/>
            </p:cNvSpPr>
            <p:nvPr/>
          </p:nvSpPr>
          <p:spPr bwMode="auto">
            <a:xfrm>
              <a:off x="2571736" y="3643314"/>
              <a:ext cx="642942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В</a:t>
              </a: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751" name="Text Box 8"/>
            <p:cNvSpPr txBox="1">
              <a:spLocks noChangeArrowheads="1"/>
            </p:cNvSpPr>
            <p:nvPr/>
          </p:nvSpPr>
          <p:spPr bwMode="auto">
            <a:xfrm>
              <a:off x="2571736" y="4929198"/>
              <a:ext cx="709595" cy="4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endParaRPr lang="ru-RU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714500"/>
            <a:ext cx="10715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25"/>
            <a:ext cx="23574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571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128587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Решение: Найдём ширину 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endParaRPr lang="ru-RU" sz="2400" dirty="0">
              <a:latin typeface="Arial" pitchFamily="34" charset="0"/>
            </a:endParaRPr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0" y="342900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b = 36 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м</a:t>
            </a: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30731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4572000"/>
            <a:ext cx="365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000625"/>
            <a:ext cx="26431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5000625"/>
            <a:ext cx="9286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5429250"/>
            <a:ext cx="4200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5786438"/>
            <a:ext cx="30718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6189663"/>
            <a:ext cx="12144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Rectangle 22"/>
          <p:cNvSpPr>
            <a:spLocks noChangeArrowheads="1"/>
          </p:cNvSpPr>
          <p:nvPr/>
        </p:nvSpPr>
        <p:spPr bwMode="auto">
          <a:xfrm>
            <a:off x="0" y="3857625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По теореме Пифагора из прямоугольного треугольника АВС найдём АС</a:t>
            </a:r>
            <a:endParaRPr lang="ru-RU" sz="2400"/>
          </a:p>
          <a:p>
            <a:pPr eaLnBrk="0" hangingPunct="0"/>
            <a:endParaRPr lang="ru-RU"/>
          </a:p>
        </p:txBody>
      </p:sp>
      <p:sp>
        <p:nvSpPr>
          <p:cNvPr id="30738" name="Rectangle 2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39" name="Rectangle 24"/>
          <p:cNvSpPr>
            <a:spLocks noChangeArrowheads="1"/>
          </p:cNvSpPr>
          <p:nvPr/>
        </p:nvSpPr>
        <p:spPr bwMode="auto">
          <a:xfrm>
            <a:off x="4000500" y="5000625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+ 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0740" name="Rectangle 2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41" name="Rectangle 2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42" name="Rectangle 2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0743" name="Rectangle 28"/>
          <p:cNvSpPr>
            <a:spLocks noChangeArrowheads="1"/>
          </p:cNvSpPr>
          <p:nvPr/>
        </p:nvSpPr>
        <p:spPr bwMode="auto">
          <a:xfrm>
            <a:off x="6643688" y="63960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Ответ:  </a:t>
            </a:r>
            <a:r>
              <a:rPr lang="en-US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203 </a:t>
            </a:r>
            <a:r>
              <a:rPr 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</a:t>
            </a:r>
          </a:p>
        </p:txBody>
      </p:sp>
      <p:sp>
        <p:nvSpPr>
          <p:cNvPr id="30744" name="TextBox 31"/>
          <p:cNvSpPr txBox="1">
            <a:spLocks noChangeArrowheads="1"/>
          </p:cNvSpPr>
          <p:nvPr/>
        </p:nvSpPr>
        <p:spPr bwMode="auto">
          <a:xfrm>
            <a:off x="3071813" y="621506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203м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6715125" y="3286125"/>
            <a:ext cx="1928813" cy="1857375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50" y="357188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cs typeface="Times New Roman" pitchFamily="18" charset="0"/>
              </a:rPr>
              <a:t>Пусть каждая спичка имеет длину 1 дюйм. Сложите из 12 таких спичек одну фигуру площади 6 кв. дюйма. </a:t>
            </a:r>
            <a:endParaRPr lang="ru-RU" sz="2400"/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6357938" y="385762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7715250" y="37147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7572375" y="51435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57175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643313"/>
            <a:ext cx="27146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143500"/>
            <a:ext cx="4440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00063" y="1785938"/>
            <a:ext cx="185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Решение: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endParaRPr lang="ru-RU" sz="2400" dirty="0">
              <a:latin typeface="Arial" pitchFamily="34" charset="0"/>
            </a:endParaRPr>
          </a:p>
        </p:txBody>
      </p:sp>
      <p:sp>
        <p:nvSpPr>
          <p:cNvPr id="31755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1756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8825" y="5492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Задачи:</a:t>
            </a:r>
          </a:p>
        </p:txBody>
      </p:sp>
      <p:sp>
        <p:nvSpPr>
          <p:cNvPr id="7782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857250" y="2357438"/>
            <a:ext cx="8007350" cy="4191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Рассмотреть историю возникновения теоремы Пифагора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Выявить в каких областях применяется теорема Пифагора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Изучить технологию решения прикладных задач с применением теоремы Пифагора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Составить задачи прикладного характера на применение теоремы Пифагора</a:t>
            </a:r>
          </a:p>
        </p:txBody>
      </p:sp>
      <p:pic>
        <p:nvPicPr>
          <p:cNvPr id="8196" name="Picture 6" descr="PEN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18351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	Пожарная лестница длиной 20 м стоит на машине, на высоте 2 м от земли и на расстоянии 5 м от здания. До какого этажа можно на ней добраться, если высота этажа 3 м?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772" name="Группа 14"/>
          <p:cNvGrpSpPr>
            <a:grpSpLocks/>
          </p:cNvGrpSpPr>
          <p:nvPr/>
        </p:nvGrpSpPr>
        <p:grpSpPr bwMode="auto">
          <a:xfrm>
            <a:off x="5214938" y="1785938"/>
            <a:ext cx="3571875" cy="2166937"/>
            <a:chOff x="1428728" y="2857496"/>
            <a:chExt cx="3571900" cy="2167425"/>
          </a:xfrm>
        </p:grpSpPr>
        <p:sp>
          <p:nvSpPr>
            <p:cNvPr id="32805" name="Rectangle 2"/>
            <p:cNvSpPr>
              <a:spLocks noChangeArrowheads="1"/>
            </p:cNvSpPr>
            <p:nvPr/>
          </p:nvSpPr>
          <p:spPr bwMode="auto">
            <a:xfrm>
              <a:off x="2428860" y="4057648"/>
              <a:ext cx="1895475" cy="485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AutoShape 3"/>
            <p:cNvSpPr>
              <a:spLocks noChangeArrowheads="1"/>
            </p:cNvSpPr>
            <p:nvPr/>
          </p:nvSpPr>
          <p:spPr bwMode="auto">
            <a:xfrm>
              <a:off x="2428860" y="3143248"/>
              <a:ext cx="1895475" cy="91440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Прямоугольник 5"/>
            <p:cNvSpPr>
              <a:spLocks noChangeArrowheads="1"/>
            </p:cNvSpPr>
            <p:nvPr/>
          </p:nvSpPr>
          <p:spPr bwMode="auto">
            <a:xfrm>
              <a:off x="4357686" y="4286257"/>
              <a:ext cx="64294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М</a:t>
              </a:r>
              <a:r>
                <a:rPr lang="ru-RU"/>
                <a:t>	</a:t>
              </a:r>
            </a:p>
          </p:txBody>
        </p:sp>
        <p:sp>
          <p:nvSpPr>
            <p:cNvPr id="32808" name="Прямоугольник 6"/>
            <p:cNvSpPr>
              <a:spLocks noChangeArrowheads="1"/>
            </p:cNvSpPr>
            <p:nvPr/>
          </p:nvSpPr>
          <p:spPr bwMode="auto">
            <a:xfrm>
              <a:off x="4286248" y="3643314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32809" name="Прямоугольник 7"/>
            <p:cNvSpPr>
              <a:spLocks noChangeArrowheads="1"/>
            </p:cNvSpPr>
            <p:nvPr/>
          </p:nvSpPr>
          <p:spPr bwMode="auto">
            <a:xfrm>
              <a:off x="3143240" y="3214686"/>
              <a:ext cx="8242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20 м</a:t>
              </a:r>
            </a:p>
          </p:txBody>
        </p:sp>
        <p:sp>
          <p:nvSpPr>
            <p:cNvPr id="32810" name="Rectangle 6"/>
            <p:cNvSpPr>
              <a:spLocks noChangeArrowheads="1"/>
            </p:cNvSpPr>
            <p:nvPr/>
          </p:nvSpPr>
          <p:spPr bwMode="auto">
            <a:xfrm>
              <a:off x="2071670" y="2857496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ru-RU" sz="2400">
                  <a:solidFill>
                    <a:srgbClr val="000000"/>
                  </a:solidFill>
                  <a:cs typeface="Times New Roman" pitchFamily="18" charset="0"/>
                </a:rPr>
                <a:t>В</a:t>
              </a: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2811" name="Прямоугольник 11"/>
            <p:cNvSpPr>
              <a:spLocks noChangeArrowheads="1"/>
            </p:cNvSpPr>
            <p:nvPr/>
          </p:nvSpPr>
          <p:spPr bwMode="auto">
            <a:xfrm>
              <a:off x="2071670" y="3714752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С</a:t>
              </a:r>
            </a:p>
          </p:txBody>
        </p:sp>
        <p:sp>
          <p:nvSpPr>
            <p:cNvPr id="32812" name="Прямоугольник 12"/>
            <p:cNvSpPr>
              <a:spLocks noChangeArrowheads="1"/>
            </p:cNvSpPr>
            <p:nvPr/>
          </p:nvSpPr>
          <p:spPr bwMode="auto">
            <a:xfrm>
              <a:off x="2071670" y="4357694"/>
              <a:ext cx="393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</a:t>
              </a:r>
            </a:p>
          </p:txBody>
        </p:sp>
        <p:sp>
          <p:nvSpPr>
            <p:cNvPr id="32813" name="Прямоугольник 13"/>
            <p:cNvSpPr>
              <a:spLocks noChangeArrowheads="1"/>
            </p:cNvSpPr>
            <p:nvPr/>
          </p:nvSpPr>
          <p:spPr bwMode="auto">
            <a:xfrm>
              <a:off x="1428728" y="4071942"/>
              <a:ext cx="8018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</a:t>
              </a:r>
              <a:r>
                <a:rPr lang="ru-RU" sz="2400">
                  <a:solidFill>
                    <a:srgbClr val="000000"/>
                  </a:solidFill>
                </a:rPr>
                <a:t>2 м </a:t>
              </a:r>
            </a:p>
          </p:txBody>
        </p:sp>
      </p:grp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1285875"/>
            <a:ext cx="4500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По теореме Пифагора из треугольника АВС найдём ВС:</a:t>
            </a:r>
            <a:endParaRPr lang="ru-RU" sz="2400"/>
          </a:p>
        </p:txBody>
      </p:sp>
      <p:pic>
        <p:nvPicPr>
          <p:cNvPr id="32774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143125"/>
            <a:ext cx="774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143125"/>
            <a:ext cx="85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071688"/>
            <a:ext cx="7858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571750"/>
            <a:ext cx="32146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071813"/>
            <a:ext cx="185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3000375"/>
            <a:ext cx="717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571875"/>
            <a:ext cx="2000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4071938"/>
            <a:ext cx="1428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143500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643563"/>
            <a:ext cx="23574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6218238"/>
            <a:ext cx="2143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86" name="Rectangle 22"/>
          <p:cNvSpPr>
            <a:spLocks noChangeArrowheads="1"/>
          </p:cNvSpPr>
          <p:nvPr/>
        </p:nvSpPr>
        <p:spPr bwMode="auto">
          <a:xfrm>
            <a:off x="1500188" y="21431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32787" name="Rectangle 23"/>
          <p:cNvSpPr>
            <a:spLocks noChangeArrowheads="1"/>
          </p:cNvSpPr>
          <p:nvPr/>
        </p:nvSpPr>
        <p:spPr bwMode="auto">
          <a:xfrm>
            <a:off x="2357438" y="214312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+ 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788" name="Rectangle 2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89" name="Rectangle 2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90" name="Rectangle 2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2791" name="Rectangle 2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92" name="Rectangle 28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93" name="Rectangle 29"/>
          <p:cNvSpPr>
            <a:spLocks noChangeArrowheads="1"/>
          </p:cNvSpPr>
          <p:nvPr/>
        </p:nvSpPr>
        <p:spPr bwMode="auto">
          <a:xfrm>
            <a:off x="714375" y="4572000"/>
            <a:ext cx="2000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Найдём BD:</a:t>
            </a:r>
          </a:p>
          <a:p>
            <a:pPr eaLnBrk="0" hangingPunct="0"/>
            <a:endParaRPr lang="ru-RU"/>
          </a:p>
        </p:txBody>
      </p:sp>
      <p:sp>
        <p:nvSpPr>
          <p:cNvPr id="32794" name="Rectangle 30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95" name="Rectangle 31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2796" name="Rectangle 32"/>
          <p:cNvSpPr>
            <a:spLocks noChangeArrowheads="1"/>
          </p:cNvSpPr>
          <p:nvPr/>
        </p:nvSpPr>
        <p:spPr bwMode="auto">
          <a:xfrm>
            <a:off x="4214813" y="457200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 Найдём количество этажей:</a:t>
            </a:r>
          </a:p>
          <a:p>
            <a:pPr eaLnBrk="0" hangingPunct="0"/>
            <a:endParaRPr lang="ru-RU"/>
          </a:p>
        </p:txBody>
      </p:sp>
      <p:sp>
        <p:nvSpPr>
          <p:cNvPr id="32797" name="Rectangle 34"/>
          <p:cNvSpPr>
            <a:spLocks noChangeArrowheads="1"/>
          </p:cNvSpPr>
          <p:nvPr/>
        </p:nvSpPr>
        <p:spPr bwMode="auto">
          <a:xfrm>
            <a:off x="6786563" y="5929313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>
                <a:cs typeface="Times New Roman" pitchFamily="18" charset="0"/>
              </a:rPr>
              <a:t>                           </a:t>
            </a:r>
          </a:p>
          <a:p>
            <a:pPr algn="just" eaLnBrk="0" hangingPunct="0"/>
            <a:r>
              <a:rPr lang="ru-RU" sz="2400">
                <a:cs typeface="Times New Roman" pitchFamily="18" charset="0"/>
              </a:rPr>
              <a:t>Ответ: 7</a:t>
            </a:r>
            <a:endParaRPr lang="ru-RU" sz="2400"/>
          </a:p>
        </p:txBody>
      </p:sp>
      <p:sp>
        <p:nvSpPr>
          <p:cNvPr id="32798" name="TextBox 43"/>
          <p:cNvSpPr txBox="1">
            <a:spLocks noChangeArrowheads="1"/>
          </p:cNvSpPr>
          <p:nvPr/>
        </p:nvSpPr>
        <p:spPr bwMode="auto">
          <a:xfrm>
            <a:off x="2714625" y="614362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м</a:t>
            </a:r>
          </a:p>
        </p:txBody>
      </p:sp>
      <p:grpSp>
        <p:nvGrpSpPr>
          <p:cNvPr id="32799" name="Группа 46"/>
          <p:cNvGrpSpPr>
            <a:grpSpLocks/>
          </p:cNvGrpSpPr>
          <p:nvPr/>
        </p:nvGrpSpPr>
        <p:grpSpPr bwMode="auto">
          <a:xfrm>
            <a:off x="5143500" y="5143500"/>
            <a:ext cx="2786063" cy="758825"/>
            <a:chOff x="5214942" y="4929198"/>
            <a:chExt cx="2786082" cy="759360"/>
          </a:xfrm>
        </p:grpSpPr>
        <p:pic>
          <p:nvPicPr>
            <p:cNvPr id="32800" name="Picture 8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8571"/>
            <a:stretch>
              <a:fillRect/>
            </a:stretch>
          </p:blipFill>
          <p:spPr bwMode="auto">
            <a:xfrm>
              <a:off x="6786578" y="5000636"/>
              <a:ext cx="428628" cy="437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801" name="Группа 45"/>
            <p:cNvGrpSpPr>
              <a:grpSpLocks/>
            </p:cNvGrpSpPr>
            <p:nvPr/>
          </p:nvGrpSpPr>
          <p:grpSpPr bwMode="auto">
            <a:xfrm>
              <a:off x="5214942" y="4929198"/>
              <a:ext cx="2786082" cy="759360"/>
              <a:chOff x="5214942" y="4429132"/>
              <a:chExt cx="2786082" cy="759360"/>
            </a:xfrm>
          </p:grpSpPr>
          <p:pic>
            <p:nvPicPr>
              <p:cNvPr id="32802" name="Picture 9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14942" y="4500570"/>
                <a:ext cx="928694" cy="687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803" name="Rectangle 33"/>
              <p:cNvSpPr>
                <a:spLocks noChangeArrowheads="1"/>
              </p:cNvSpPr>
              <p:nvPr/>
            </p:nvSpPr>
            <p:spPr bwMode="auto">
              <a:xfrm>
                <a:off x="6000760" y="4429132"/>
                <a:ext cx="114297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r>
                  <a:rPr lang="ru-RU" sz="3600">
                    <a:cs typeface="Times New Roman" pitchFamily="18" charset="0"/>
                  </a:rPr>
                  <a:t> </a:t>
                </a:r>
                <a:r>
                  <a:rPr lang="ru-RU" sz="3600">
                    <a:solidFill>
                      <a:srgbClr val="000000"/>
                    </a:solidFill>
                    <a:cs typeface="Times New Roman" pitchFamily="18" charset="0"/>
                  </a:rPr>
                  <a:t>: 3 </a:t>
                </a:r>
                <a:endParaRPr lang="ru-RU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4" name="TextBox 44"/>
              <p:cNvSpPr txBox="1">
                <a:spLocks noChangeArrowheads="1"/>
              </p:cNvSpPr>
              <p:nvPr/>
            </p:nvSpPr>
            <p:spPr bwMode="auto">
              <a:xfrm>
                <a:off x="7286644" y="4429132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>
                    <a:solidFill>
                      <a:srgbClr val="000000"/>
                    </a:solidFill>
                  </a:rPr>
                  <a:t>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643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Между двумя зданиями устроен покатый жёлоб для передачи материалов. Расстояние между зданиями равно 10 м, а концы жёлоба расположены на высоте 12 м и 15 м над землёй. Найдите длину жёлоба.</a:t>
            </a:r>
          </a:p>
        </p:txBody>
      </p:sp>
      <p:grpSp>
        <p:nvGrpSpPr>
          <p:cNvPr id="33795" name="Группа 15"/>
          <p:cNvGrpSpPr>
            <a:grpSpLocks/>
          </p:cNvGrpSpPr>
          <p:nvPr/>
        </p:nvGrpSpPr>
        <p:grpSpPr bwMode="auto">
          <a:xfrm>
            <a:off x="4214813" y="1928813"/>
            <a:ext cx="4929187" cy="3357562"/>
            <a:chOff x="3428992" y="2214554"/>
            <a:chExt cx="5072098" cy="3247747"/>
          </a:xfrm>
        </p:grpSpPr>
        <p:sp>
          <p:nvSpPr>
            <p:cNvPr id="33820" name="Rectangle 2"/>
            <p:cNvSpPr>
              <a:spLocks noChangeArrowheads="1"/>
            </p:cNvSpPr>
            <p:nvPr/>
          </p:nvSpPr>
          <p:spPr bwMode="auto">
            <a:xfrm flipV="1">
              <a:off x="5357818" y="3714752"/>
              <a:ext cx="2143140" cy="1285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AutoShape 3"/>
            <p:cNvSpPr>
              <a:spLocks noChangeArrowheads="1"/>
            </p:cNvSpPr>
            <p:nvPr/>
          </p:nvSpPr>
          <p:spPr bwMode="auto">
            <a:xfrm>
              <a:off x="5357818" y="2357430"/>
              <a:ext cx="2143140" cy="1343028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AutoShape 4"/>
            <p:cNvSpPr>
              <a:spLocks/>
            </p:cNvSpPr>
            <p:nvPr/>
          </p:nvSpPr>
          <p:spPr bwMode="auto">
            <a:xfrm>
              <a:off x="4271968" y="2377522"/>
              <a:ext cx="828612" cy="2623102"/>
            </a:xfrm>
            <a:prstGeom prst="leftBrace">
              <a:avLst>
                <a:gd name="adj1" fmla="val 1928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TextBox 7"/>
            <p:cNvSpPr txBox="1">
              <a:spLocks noChangeArrowheads="1"/>
            </p:cNvSpPr>
            <p:nvPr/>
          </p:nvSpPr>
          <p:spPr bwMode="auto">
            <a:xfrm>
              <a:off x="7572396" y="3429000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33824" name="TextBox 8"/>
            <p:cNvSpPr txBox="1">
              <a:spLocks noChangeArrowheads="1"/>
            </p:cNvSpPr>
            <p:nvPr/>
          </p:nvSpPr>
          <p:spPr bwMode="auto">
            <a:xfrm>
              <a:off x="5000628" y="2214554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В</a:t>
              </a:r>
            </a:p>
          </p:txBody>
        </p:sp>
        <p:sp>
          <p:nvSpPr>
            <p:cNvPr id="33825" name="TextBox 9"/>
            <p:cNvSpPr txBox="1">
              <a:spLocks noChangeArrowheads="1"/>
            </p:cNvSpPr>
            <p:nvPr/>
          </p:nvSpPr>
          <p:spPr bwMode="auto">
            <a:xfrm>
              <a:off x="5000628" y="3429000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С</a:t>
              </a:r>
            </a:p>
          </p:txBody>
        </p:sp>
        <p:sp>
          <p:nvSpPr>
            <p:cNvPr id="33826" name="TextBox 10"/>
            <p:cNvSpPr txBox="1">
              <a:spLocks noChangeArrowheads="1"/>
            </p:cNvSpPr>
            <p:nvPr/>
          </p:nvSpPr>
          <p:spPr bwMode="auto">
            <a:xfrm>
              <a:off x="7500958" y="4786322"/>
              <a:ext cx="4286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М</a:t>
              </a:r>
            </a:p>
          </p:txBody>
        </p:sp>
        <p:sp>
          <p:nvSpPr>
            <p:cNvPr id="33827" name="TextBox 11"/>
            <p:cNvSpPr txBox="1">
              <a:spLocks noChangeArrowheads="1"/>
            </p:cNvSpPr>
            <p:nvPr/>
          </p:nvSpPr>
          <p:spPr bwMode="auto">
            <a:xfrm>
              <a:off x="5072066" y="4714884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Д</a:t>
              </a:r>
            </a:p>
          </p:txBody>
        </p:sp>
        <p:sp>
          <p:nvSpPr>
            <p:cNvPr id="33828" name="TextBox 12"/>
            <p:cNvSpPr txBox="1">
              <a:spLocks noChangeArrowheads="1"/>
            </p:cNvSpPr>
            <p:nvPr/>
          </p:nvSpPr>
          <p:spPr bwMode="auto">
            <a:xfrm>
              <a:off x="6286512" y="500063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3829" name="TextBox 13"/>
            <p:cNvSpPr txBox="1">
              <a:spLocks noChangeArrowheads="1"/>
            </p:cNvSpPr>
            <p:nvPr/>
          </p:nvSpPr>
          <p:spPr bwMode="auto">
            <a:xfrm>
              <a:off x="7500958" y="407194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</a:rPr>
                <a:t>12 М</a:t>
              </a:r>
            </a:p>
          </p:txBody>
        </p:sp>
        <p:sp>
          <p:nvSpPr>
            <p:cNvPr id="33830" name="TextBox 14"/>
            <p:cNvSpPr txBox="1">
              <a:spLocks noChangeArrowheads="1"/>
            </p:cNvSpPr>
            <p:nvPr/>
          </p:nvSpPr>
          <p:spPr bwMode="auto">
            <a:xfrm>
              <a:off x="3428992" y="371475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rgbClr val="000000"/>
                  </a:solidFill>
                </a:rPr>
                <a:t>15 М</a:t>
              </a:r>
            </a:p>
          </p:txBody>
        </p:sp>
      </p:grp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428875"/>
            <a:ext cx="21494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786063"/>
            <a:ext cx="1657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85750" y="1928813"/>
            <a:ext cx="1571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Решение: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214313" y="3214688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cs typeface="Times New Roman" pitchFamily="18" charset="0"/>
              </a:rPr>
              <a:t>По теореме Пифагора  из треугольника АВС найдём АВ:</a:t>
            </a:r>
            <a:endParaRPr lang="ru-RU" sz="2400"/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357688"/>
            <a:ext cx="3357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6429375"/>
            <a:ext cx="322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5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6" name="Rectangle 2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09" name="Rectangle 24"/>
          <p:cNvSpPr>
            <a:spLocks noChangeArrowheads="1"/>
          </p:cNvSpPr>
          <p:nvPr/>
        </p:nvSpPr>
        <p:spPr bwMode="auto">
          <a:xfrm>
            <a:off x="1428750" y="6286500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6572250" y="63960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10,4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м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811" name="TextBox 37"/>
          <p:cNvSpPr txBox="1">
            <a:spLocks noChangeArrowheads="1"/>
          </p:cNvSpPr>
          <p:nvPr/>
        </p:nvSpPr>
        <p:spPr bwMode="auto">
          <a:xfrm>
            <a:off x="5143500" y="639603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Ответ:</a:t>
            </a:r>
          </a:p>
        </p:txBody>
      </p:sp>
      <p:pic>
        <p:nvPicPr>
          <p:cNvPr id="33812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786313"/>
            <a:ext cx="3071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357813"/>
            <a:ext cx="2686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3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786438"/>
            <a:ext cx="2071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6346825"/>
            <a:ext cx="21431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6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17" name="Rectangle 4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18" name="Rectangle 4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3819" name="Rectangle 4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8"/>
            <a:ext cx="2076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23" name="Прямоугольник 16"/>
          <p:cNvSpPr>
            <a:spLocks noChangeArrowheads="1"/>
          </p:cNvSpPr>
          <p:nvPr/>
        </p:nvSpPr>
        <p:spPr bwMode="auto">
          <a:xfrm>
            <a:off x="285750" y="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9</a:t>
            </a:r>
            <a:r>
              <a:rPr lang="ru-RU" sz="2400" b="1"/>
              <a:t>. </a:t>
            </a:r>
            <a:r>
              <a:rPr lang="ru-RU" sz="2400"/>
              <a:t>Для крепления мачты нужно установить 4 троса. Один конец каждого троса должен крепиться на высоте 12 м, другой на земле на расстоянии 5 м от мачты.  Хватит ли 50 м троса для крепления мачты?</a:t>
            </a:r>
          </a:p>
        </p:txBody>
      </p:sp>
      <p:sp>
        <p:nvSpPr>
          <p:cNvPr id="34824" name="Rectangle 14"/>
          <p:cNvSpPr>
            <a:spLocks noChangeArrowheads="1"/>
          </p:cNvSpPr>
          <p:nvPr/>
        </p:nvSpPr>
        <p:spPr bwMode="auto">
          <a:xfrm>
            <a:off x="0" y="1643063"/>
            <a:ext cx="8929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000">
                <a:cs typeface="Times New Roman" pitchFamily="18" charset="0"/>
              </a:rPr>
              <a:t>Решение:</a:t>
            </a:r>
          </a:p>
          <a:p>
            <a:pPr indent="449263" eaLnBrk="0" hangingPunct="0"/>
            <a:r>
              <a:rPr lang="ru-RU" sz="2000">
                <a:cs typeface="Times New Roman" pitchFamily="18" charset="0"/>
              </a:rPr>
              <a:t>Найдём длину одного троса АВ по теореме Пифагора из        треугольника АВС: АВ – гипотенуза, АС и ВС – катеты  треугольника АВС</a:t>
            </a:r>
          </a:p>
          <a:p>
            <a:pPr indent="449263" eaLnBrk="0" hangingPunct="0"/>
            <a:endParaRPr lang="ru-RU" sz="2400"/>
          </a:p>
        </p:txBody>
      </p:sp>
      <p:sp>
        <p:nvSpPr>
          <p:cNvPr id="348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7" name="Rectangle 1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28" name="Rectangle 2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29" name="Rectangle 2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30" name="Прямоугольник 33"/>
          <p:cNvSpPr>
            <a:spLocks noChangeArrowheads="1"/>
          </p:cNvSpPr>
          <p:nvPr/>
        </p:nvSpPr>
        <p:spPr bwMode="auto">
          <a:xfrm>
            <a:off x="2071688" y="5357813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Тогда длина четырёх тросов 4*13 = 52 м, а у нас всего 50 м</a:t>
            </a:r>
          </a:p>
        </p:txBody>
      </p:sp>
      <p:sp>
        <p:nvSpPr>
          <p:cNvPr id="34831" name="Прямоугольник 34"/>
          <p:cNvSpPr>
            <a:spLocks noChangeArrowheads="1"/>
          </p:cNvSpPr>
          <p:nvPr/>
        </p:nvSpPr>
        <p:spPr bwMode="auto">
          <a:xfrm>
            <a:off x="6537325" y="6396038"/>
            <a:ext cx="2606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Ответ: не хватит.</a:t>
            </a:r>
          </a:p>
        </p:txBody>
      </p:sp>
      <p:pic>
        <p:nvPicPr>
          <p:cNvPr id="34832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04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7700"/>
            <a:ext cx="1009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8200"/>
            <a:ext cx="971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28700"/>
            <a:ext cx="647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3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542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8" name="Rectangle 3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39" name="Rectangle 3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0" name="Rectangle 3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1" name="Rectangle 3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2" name="Rectangle 4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3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44" name="Rectangle 4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45" name="Rectangle 4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6" name="Rectangle 49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7" name="Rectangle 5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48" name="Rectangle 51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pic>
        <p:nvPicPr>
          <p:cNvPr id="34849" name="Picture 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643188"/>
            <a:ext cx="51435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3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214688"/>
            <a:ext cx="4286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3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857625"/>
            <a:ext cx="4214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3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357688"/>
            <a:ext cx="37861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857750"/>
            <a:ext cx="32146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6289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Выводы:</a:t>
            </a:r>
          </a:p>
        </p:txBody>
      </p:sp>
      <p:pic>
        <p:nvPicPr>
          <p:cNvPr id="35843" name="Picture 7" descr="NOTEPA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341938"/>
            <a:ext cx="37084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71438" y="1357313"/>
            <a:ext cx="9072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2400">
                <a:cs typeface="Times New Roman" pitchFamily="18" charset="0"/>
              </a:rPr>
              <a:t>Появление задач прикладного характера обусловлено практической деятельностью человека</a:t>
            </a:r>
            <a:endParaRPr lang="ru-RU" sz="2400"/>
          </a:p>
          <a:p>
            <a:pPr algn="just"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Теорема Пифагора применяется в различных областях (строительство, астрономия, авиации, физика, мобильная связь и т.д.)</a:t>
            </a:r>
            <a:endParaRPr lang="ru-RU" sz="2400"/>
          </a:p>
          <a:p>
            <a:pPr algn="just"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Первые прикладные задачи с использованием теоремы Пифагора были решены в глубокой древности</a:t>
            </a:r>
            <a:endParaRPr lang="ru-RU" sz="2400"/>
          </a:p>
          <a:p>
            <a:pPr algn="just"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В школьном курсе математики недостаточное количество прикладных задач </a:t>
            </a:r>
            <a:endParaRPr lang="ru-RU" sz="2400"/>
          </a:p>
          <a:p>
            <a:pPr algn="just"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Задачи прикладного характера интересны ученикам школы</a:t>
            </a:r>
            <a:endParaRPr lang="ru-RU" sz="2400"/>
          </a:p>
          <a:p>
            <a:pPr algn="just" eaLnBrk="0" hangingPunct="0">
              <a:buFontTx/>
              <a:buChar char="•"/>
            </a:pPr>
            <a:r>
              <a:rPr lang="ru-RU" sz="2400">
                <a:cs typeface="Times New Roman" pitchFamily="18" charset="0"/>
              </a:rPr>
              <a:t>Результаты исследования могут быть полезны на уроках математики и на внеклассных занятиях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268413"/>
            <a:ext cx="8007350" cy="34559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4000" b="1" i="1" dirty="0" smtClean="0"/>
              <a:t>Геометрия владеет двумя сокровищами: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4000" b="1" i="1" dirty="0" smtClean="0"/>
              <a:t>одно из них — это теорема Пифагора...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4000" b="1" i="1" dirty="0" smtClean="0"/>
              <a:t>Иоганн Кеплер.</a:t>
            </a:r>
            <a:r>
              <a:rPr lang="ru-RU" sz="4000" dirty="0" smtClean="0"/>
              <a:t> </a:t>
            </a:r>
          </a:p>
        </p:txBody>
      </p:sp>
      <p:pic>
        <p:nvPicPr>
          <p:cNvPr id="9219" name="Picture 6" descr="WRITE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756150"/>
            <a:ext cx="56515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А кто такой Пифагор???</a:t>
            </a:r>
          </a:p>
        </p:txBody>
      </p:sp>
      <p:sp>
        <p:nvSpPr>
          <p:cNvPr id="8294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714750" y="2428875"/>
            <a:ext cx="5429250" cy="307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Пифагор Самосский</a:t>
            </a:r>
            <a:r>
              <a:rPr lang="ru-RU" sz="2800" b="1" dirty="0" smtClean="0"/>
              <a:t> (</a:t>
            </a:r>
            <a:r>
              <a:rPr lang="ru-RU" sz="2800" dirty="0" smtClean="0">
                <a:hlinkClick r:id="rId2" tooltip="570 год до н. э."/>
              </a:rPr>
              <a:t>570</a:t>
            </a:r>
            <a:r>
              <a:rPr lang="ru-RU" sz="2800" dirty="0" smtClean="0"/>
              <a:t>—</a:t>
            </a:r>
            <a:r>
              <a:rPr lang="ru-RU" sz="2800" dirty="0" smtClean="0">
                <a:hlinkClick r:id="rId3" tooltip="490 год до н. э."/>
              </a:rPr>
              <a:t>490</a:t>
            </a:r>
            <a:r>
              <a:rPr lang="ru-RU" sz="2800" dirty="0" smtClean="0"/>
              <a:t> гг. до н. э.) — древнегреческий </a:t>
            </a:r>
            <a:r>
              <a:rPr lang="ru-RU" sz="2800" dirty="0" smtClean="0">
                <a:hlinkClick r:id="rId4" tooltip="Философ"/>
              </a:rPr>
              <a:t>философ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5" tooltip="Математика"/>
              </a:rPr>
              <a:t>математик</a:t>
            </a:r>
            <a:r>
              <a:rPr lang="ru-RU" sz="2800" dirty="0" smtClean="0"/>
              <a:t>, создатель </a:t>
            </a:r>
            <a:r>
              <a:rPr lang="ru-RU" sz="2800" dirty="0" smtClean="0">
                <a:hlinkClick r:id="rId6" tooltip="Религиозная философия (страница отсутствует)"/>
              </a:rPr>
              <a:t>религиозно-философской</a:t>
            </a:r>
            <a:r>
              <a:rPr lang="ru-RU" sz="2800" dirty="0" smtClean="0"/>
              <a:t> школы </a:t>
            </a:r>
            <a:r>
              <a:rPr lang="ru-RU" sz="2800" dirty="0" smtClean="0">
                <a:hlinkClick r:id="rId7" tooltip="Пифагореизм"/>
              </a:rPr>
              <a:t>пифагорейцев</a:t>
            </a:r>
            <a:r>
              <a:rPr lang="ru-RU" sz="2800" dirty="0" smtClean="0"/>
              <a:t>.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8"/>
          <a:srcRect l="16890" t="6178" r="17151"/>
          <a:stretch>
            <a:fillRect/>
          </a:stretch>
        </p:blipFill>
        <p:spPr bwMode="auto">
          <a:xfrm>
            <a:off x="142875" y="1857375"/>
            <a:ext cx="37925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39750" y="333375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Шаржи  из учебника </a:t>
            </a:r>
            <a:r>
              <a:rPr lang="en-US" sz="4000" smtClean="0"/>
              <a:t>XV</a:t>
            </a:r>
            <a:r>
              <a:rPr lang="ru-RU" sz="4000" smtClean="0"/>
              <a:t>I  века к теореме Пифагора 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48958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intere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852738"/>
            <a:ext cx="23209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1196975"/>
            <a:ext cx="74009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i="1"/>
              <a:t>Если дан нам треугольник</a:t>
            </a:r>
          </a:p>
          <a:p>
            <a:pPr algn="ctr"/>
            <a:r>
              <a:rPr lang="ru-RU" sz="4000" i="1"/>
              <a:t>И притом с прямым углом,</a:t>
            </a:r>
          </a:p>
          <a:p>
            <a:pPr algn="ctr"/>
            <a:r>
              <a:rPr lang="ru-RU" sz="4000" i="1"/>
              <a:t>То квадрат гипотенузы</a:t>
            </a:r>
          </a:p>
          <a:p>
            <a:pPr algn="ctr"/>
            <a:r>
              <a:rPr lang="ru-RU" sz="4000" i="1"/>
              <a:t>Мы всегда легко найдем:</a:t>
            </a:r>
          </a:p>
          <a:p>
            <a:pPr algn="ctr"/>
            <a:r>
              <a:rPr lang="ru-RU" sz="4000" i="1"/>
              <a:t>Катеты в квадрат возводим,</a:t>
            </a:r>
          </a:p>
          <a:p>
            <a:pPr algn="ctr"/>
            <a:r>
              <a:rPr lang="ru-RU" sz="4000" i="1"/>
              <a:t>Сумму степеней находим</a:t>
            </a:r>
          </a:p>
          <a:p>
            <a:pPr algn="ctr"/>
            <a:r>
              <a:rPr lang="ru-RU" sz="4000" i="1"/>
              <a:t>И таким простым путем</a:t>
            </a:r>
          </a:p>
          <a:p>
            <a:pPr algn="ctr"/>
            <a:r>
              <a:rPr lang="ru-RU" sz="4000" i="1"/>
              <a:t>К результату мы придем</a:t>
            </a:r>
          </a:p>
        </p:txBody>
      </p:sp>
      <p:pic>
        <p:nvPicPr>
          <p:cNvPr id="12291" name="Picture 5" descr="WRITEG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73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PENCI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07649">
            <a:off x="-666749" y="5643562"/>
            <a:ext cx="2565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RADUA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850"/>
            <a:ext cx="7235825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Формулировки теоремы:</a:t>
            </a:r>
          </a:p>
        </p:txBody>
      </p:sp>
      <p:sp>
        <p:nvSpPr>
          <p:cNvPr id="92165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Алгебраическая формулировка: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		В прямоугольном треугольнике 	квадрат длины гипотенузы равен 	сумме квадратов длин катетов.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Геометрическая формулировка: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		В прямоугольном треугольнике 	площадь квадрата, построенного на 	гипотенузе, равна сумме 	площадей 	квадратов, построенных на катетах.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500063" y="2143125"/>
            <a:ext cx="9644063" cy="2574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Анализ результатов анкетирования учащихся </a:t>
            </a:r>
            <a:br>
              <a:rPr lang="ru-RU" sz="4000" dirty="0" smtClean="0"/>
            </a:br>
            <a:r>
              <a:rPr lang="ru-RU" sz="4000" dirty="0" smtClean="0"/>
              <a:t> 9 классов по теме </a:t>
            </a:r>
            <a:br>
              <a:rPr lang="ru-RU" sz="4000" dirty="0" smtClean="0"/>
            </a:br>
            <a:r>
              <a:rPr lang="ru-RU" sz="4000" dirty="0" smtClean="0"/>
              <a:t>«Теорема Пифагора в прикладных задачах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711</TotalTime>
  <Words>1364</Words>
  <Application>Microsoft Office PowerPoint</Application>
  <PresentationFormat>Экран (4:3)</PresentationFormat>
  <Paragraphs>211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Wingdings</vt:lpstr>
      <vt:lpstr>Calibri</vt:lpstr>
      <vt:lpstr>Times New Roman</vt:lpstr>
      <vt:lpstr>Трава</vt:lpstr>
      <vt:lpstr>Диаграмма Microsoft Graph</vt:lpstr>
      <vt:lpstr>Слайд 1</vt:lpstr>
      <vt:lpstr>Слайд 2</vt:lpstr>
      <vt:lpstr>Задачи:</vt:lpstr>
      <vt:lpstr>Слайд 4</vt:lpstr>
      <vt:lpstr>А кто такой Пифагор???</vt:lpstr>
      <vt:lpstr>Шаржи  из учебника XVI  века к теореме Пифагора </vt:lpstr>
      <vt:lpstr>Слайд 7</vt:lpstr>
      <vt:lpstr>Формулировки теоремы:</vt:lpstr>
      <vt:lpstr>Анализ результатов анкетирования учащихся   9 классов по теме  «Теорема Пифагора в прикладных задачах» </vt:lpstr>
      <vt:lpstr>Знаете ли вы теорему Пифагора? </vt:lpstr>
      <vt:lpstr> Хотели ли вы решать прикладные задачи на уроках на применение теоремы Пифагора? </vt:lpstr>
      <vt:lpstr>Где применяется теорема Пифагора? </vt:lpstr>
      <vt:lpstr>Теорема Пифагора в прикладных задачах школьного курса</vt:lpstr>
      <vt:lpstr>Примеры практического применения теоремы Пифагора </vt:lpstr>
      <vt:lpstr>Авиация </vt:lpstr>
      <vt:lpstr>Физика </vt:lpstr>
      <vt:lpstr>Строительство: Окно </vt:lpstr>
      <vt:lpstr>Крыша </vt:lpstr>
      <vt:lpstr>Слайд 19</vt:lpstr>
      <vt:lpstr>Молниеотвод </vt:lpstr>
      <vt:lpstr>Астрономия </vt:lpstr>
      <vt:lpstr>Телевидение </vt:lpstr>
      <vt:lpstr>Древние задачи </vt:lpstr>
      <vt:lpstr>Слайд 24</vt:lpstr>
      <vt:lpstr>Слайд 25</vt:lpstr>
      <vt:lpstr>Слайд 26</vt:lpstr>
      <vt:lpstr>Подбор прикладных задач на применение теоремы Пифагора,  составленных автором работы </vt:lpstr>
      <vt:lpstr>Слайд 28</vt:lpstr>
      <vt:lpstr>Слайд 29</vt:lpstr>
      <vt:lpstr>Слайд 30</vt:lpstr>
      <vt:lpstr>Слайд 31</vt:lpstr>
      <vt:lpstr>Слайд 32</vt:lpstr>
      <vt:lpstr>Выводы: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admin</cp:lastModifiedBy>
  <cp:revision>65</cp:revision>
  <dcterms:created xsi:type="dcterms:W3CDTF">2009-02-28T17:03:03Z</dcterms:created>
  <dcterms:modified xsi:type="dcterms:W3CDTF">2015-11-29T15:29:32Z</dcterms:modified>
</cp:coreProperties>
</file>