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333399"/>
    <a:srgbClr val="000066"/>
    <a:srgbClr val="FF3399"/>
    <a:srgbClr val="CC66FF"/>
    <a:srgbClr val="3333FF"/>
    <a:srgbClr val="E3CFD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C148A0-8EC4-4D3D-AFFF-C13EF56F5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F558C-B067-4A10-AA75-F2D2FF953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D3FE-38BF-4810-BA90-60488FC75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8209D-9E62-4161-9777-3AD1085D0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9301A-9E86-42DE-9BF9-0493128A5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427C0-D8FA-40C1-86E7-52C6A3C81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9597-0FA0-4C31-96FF-24A3A3042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4C0FE-7004-463E-A6B3-2C237968A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C45CD-F6D6-465C-8D44-E8E9098D3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1E07-9DDF-462C-9B40-722B11E8E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122BA-9688-4670-A77E-8D7BECD9D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E9E1-D7B4-4399-B6DF-33900BECB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ACD7C-6AFB-44BD-AEB8-897A541C31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E6FE-B27A-4B91-BE42-EB25C631B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AE300F58-E209-41FE-BAE6-4406193C4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600" smtClean="0"/>
              <a:t>Умножение и деление натуральных чисел.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373688"/>
            <a:ext cx="4824412" cy="646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5 класс.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Учитель </a:t>
            </a:r>
            <a:r>
              <a:rPr lang="ru-RU" sz="1900" dirty="0" err="1" smtClean="0"/>
              <a:t>математикиТуаева</a:t>
            </a:r>
            <a:r>
              <a:rPr lang="ru-RU" sz="1900" smtClean="0"/>
              <a:t> Э.П</a:t>
            </a:r>
            <a:endParaRPr lang="ru-RU" sz="1900" dirty="0" smtClean="0"/>
          </a:p>
        </p:txBody>
      </p:sp>
      <p:sp>
        <p:nvSpPr>
          <p:cNvPr id="6" name="Скругленный прямоугольник 5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</a:rPr>
              <a:t>900igr.net</a:t>
            </a:r>
            <a:endParaRPr lang="ru-RU" sz="2000" u="sng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pPr eaLnBrk="1" hangingPunct="1"/>
            <a:r>
              <a:rPr lang="ru-RU" sz="2800" b="1" i="1" u="sng" smtClean="0">
                <a:solidFill>
                  <a:srgbClr val="FF66FF"/>
                </a:solidFill>
              </a:rPr>
              <a:t>Умножение.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827088" y="1268413"/>
            <a:ext cx="25209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27   40 = 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203575" y="537368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692275" y="14843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10800000">
            <a:off x="107950" y="2133600"/>
            <a:ext cx="1584325" cy="647700"/>
          </a:xfrm>
          <a:prstGeom prst="wedgeRectCallout">
            <a:avLst>
              <a:gd name="adj1" fmla="val -6014"/>
              <a:gd name="adj2" fmla="val 10367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/>
              <a:t>Первый множитель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rot="10800000">
            <a:off x="1979613" y="2133600"/>
            <a:ext cx="2087562" cy="647700"/>
          </a:xfrm>
          <a:prstGeom prst="wedgeRectCallout">
            <a:avLst>
              <a:gd name="adj1" fmla="val 52125"/>
              <a:gd name="adj2" fmla="val 104653"/>
            </a:avLst>
          </a:prstGeom>
          <a:solidFill>
            <a:srgbClr val="E3C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/>
              <a:t>Второй множитель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5003800" y="1125538"/>
            <a:ext cx="2592388" cy="574675"/>
          </a:xfrm>
          <a:prstGeom prst="wedgeRoundRectCallout">
            <a:avLst>
              <a:gd name="adj1" fmla="val -75352"/>
              <a:gd name="adj2" fmla="val 11051"/>
              <a:gd name="adj3" fmla="val 16667"/>
            </a:avLst>
          </a:prstGeom>
          <a:gradFill rotWithShape="1">
            <a:gsLst>
              <a:gs pos="0">
                <a:schemeClr val="accent2"/>
              </a:gs>
              <a:gs pos="100000">
                <a:srgbClr val="E3CFDC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Произведение </a:t>
            </a: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539750" y="3213100"/>
            <a:ext cx="2232025" cy="376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а   о = о</a:t>
            </a:r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1331913" y="33575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611188" y="3860800"/>
            <a:ext cx="2232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3333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а     1 = а</a:t>
            </a: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 flipH="1">
            <a:off x="1476375" y="4076700"/>
            <a:ext cx="71438" cy="71438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179388" y="3284538"/>
            <a:ext cx="215900" cy="360362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179388" y="4005263"/>
            <a:ext cx="215900" cy="360362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179388" y="4652963"/>
            <a:ext cx="288925" cy="433387"/>
          </a:xfrm>
          <a:prstGeom prst="star4">
            <a:avLst>
              <a:gd name="adj" fmla="val 153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250825" y="5805488"/>
            <a:ext cx="215900" cy="360362"/>
          </a:xfrm>
          <a:prstGeom prst="star4">
            <a:avLst>
              <a:gd name="adj" fmla="val 1544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4" name="WordArt 24"/>
          <p:cNvSpPr>
            <a:spLocks noChangeArrowheads="1" noChangeShapeType="1" noTextEdit="1"/>
          </p:cNvSpPr>
          <p:nvPr/>
        </p:nvSpPr>
        <p:spPr bwMode="auto">
          <a:xfrm>
            <a:off x="611188" y="4724400"/>
            <a:ext cx="360045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noFill/>
                  <a:round/>
                  <a:headEnd/>
                  <a:tailEnd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переместительное свойство</a:t>
            </a:r>
          </a:p>
        </p:txBody>
      </p:sp>
      <p:sp>
        <p:nvSpPr>
          <p:cNvPr id="10265" name="WordArt 25"/>
          <p:cNvSpPr>
            <a:spLocks noChangeArrowheads="1" noChangeShapeType="1" noTextEdit="1"/>
          </p:cNvSpPr>
          <p:nvPr/>
        </p:nvSpPr>
        <p:spPr bwMode="auto">
          <a:xfrm>
            <a:off x="971550" y="5157788"/>
            <a:ext cx="2808288" cy="423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a    b = b    a</a:t>
            </a:r>
            <a:endParaRPr lang="ru-RU" sz="24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67" name="Oval 27"/>
          <p:cNvSpPr>
            <a:spLocks noChangeArrowheads="1"/>
          </p:cNvSpPr>
          <p:nvPr/>
        </p:nvSpPr>
        <p:spPr bwMode="auto">
          <a:xfrm>
            <a:off x="1403350" y="537368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8" name="WordArt 28"/>
          <p:cNvSpPr>
            <a:spLocks noChangeArrowheads="1" noChangeShapeType="1" noTextEdit="1"/>
          </p:cNvSpPr>
          <p:nvPr/>
        </p:nvSpPr>
        <p:spPr bwMode="auto">
          <a:xfrm>
            <a:off x="611188" y="5876925"/>
            <a:ext cx="360045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noFill/>
                  <a:round/>
                  <a:headEnd/>
                  <a:tailEnd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сочетательное свойство</a:t>
            </a:r>
          </a:p>
        </p:txBody>
      </p:sp>
      <p:sp>
        <p:nvSpPr>
          <p:cNvPr id="10269" name="WordArt 29"/>
          <p:cNvSpPr>
            <a:spLocks noChangeArrowheads="1" noChangeShapeType="1" noTextEdit="1"/>
          </p:cNvSpPr>
          <p:nvPr/>
        </p:nvSpPr>
        <p:spPr bwMode="auto">
          <a:xfrm>
            <a:off x="971550" y="6237288"/>
            <a:ext cx="446405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pc="56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( a  b )  c =</a:t>
            </a:r>
            <a:endParaRPr lang="ru-RU" sz="2800" kern="10" spc="560">
              <a:ln w="9525">
                <a:noFill/>
                <a:round/>
                <a:headEnd/>
                <a:tailEnd/>
              </a:ln>
              <a:solidFill>
                <a:srgbClr val="3333FF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70" name="Oval 30"/>
          <p:cNvSpPr>
            <a:spLocks noChangeArrowheads="1"/>
          </p:cNvSpPr>
          <p:nvPr/>
        </p:nvSpPr>
        <p:spPr bwMode="auto">
          <a:xfrm>
            <a:off x="2268538" y="6381750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1" name="Oval 31"/>
          <p:cNvSpPr>
            <a:spLocks noChangeArrowheads="1"/>
          </p:cNvSpPr>
          <p:nvPr/>
        </p:nvSpPr>
        <p:spPr bwMode="auto">
          <a:xfrm>
            <a:off x="3924300" y="6381750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2" name="Oval 32"/>
          <p:cNvSpPr>
            <a:spLocks noChangeArrowheads="1"/>
          </p:cNvSpPr>
          <p:nvPr/>
        </p:nvSpPr>
        <p:spPr bwMode="auto">
          <a:xfrm>
            <a:off x="7308850" y="6381750"/>
            <a:ext cx="73025" cy="71438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3" name="Oval 33"/>
          <p:cNvSpPr>
            <a:spLocks noChangeArrowheads="1"/>
          </p:cNvSpPr>
          <p:nvPr/>
        </p:nvSpPr>
        <p:spPr bwMode="auto">
          <a:xfrm>
            <a:off x="6011863" y="6381750"/>
            <a:ext cx="73025" cy="71438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4" name="WordArt 34"/>
          <p:cNvSpPr>
            <a:spLocks noChangeArrowheads="1" noChangeShapeType="1" noTextEdit="1"/>
          </p:cNvSpPr>
          <p:nvPr/>
        </p:nvSpPr>
        <p:spPr bwMode="auto">
          <a:xfrm>
            <a:off x="6300788" y="6165850"/>
            <a:ext cx="201612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spc="560">
                <a:ln w="9525">
                  <a:noFill/>
                  <a:round/>
                  <a:headEnd/>
                  <a:tailEnd/>
                </a:ln>
                <a:solidFill>
                  <a:srgbClr val="FF66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( b   c )</a:t>
            </a:r>
            <a:endParaRPr lang="ru-RU" sz="2800" b="1" kern="10" spc="560">
              <a:ln w="9525">
                <a:noFill/>
                <a:round/>
                <a:headEnd/>
                <a:tailEnd/>
              </a:ln>
              <a:solidFill>
                <a:srgbClr val="FF66FF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75" name="WordArt 35"/>
          <p:cNvSpPr>
            <a:spLocks noChangeArrowheads="1" noChangeShapeType="1" noTextEdit="1"/>
          </p:cNvSpPr>
          <p:nvPr/>
        </p:nvSpPr>
        <p:spPr bwMode="auto">
          <a:xfrm>
            <a:off x="5508625" y="6237288"/>
            <a:ext cx="287338" cy="347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a</a:t>
            </a:r>
            <a:endParaRPr lang="ru-RU" sz="28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276" name="Picture 36" descr="j01997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lum bright="64000" contrast="-70000"/>
            <a:grayscl/>
            <a:biLevel thresh="50000"/>
          </a:blip>
          <a:srcRect/>
          <a:stretch>
            <a:fillRect/>
          </a:stretch>
        </p:blipFill>
        <p:spPr>
          <a:xfrm>
            <a:off x="4716463" y="2060575"/>
            <a:ext cx="4319587" cy="3673475"/>
          </a:xfrm>
          <a:gradFill rotWithShape="1">
            <a:gsLst>
              <a:gs pos="0">
                <a:schemeClr val="accent1">
                  <a:alpha val="26999"/>
                </a:schemeClr>
              </a:gs>
              <a:gs pos="100000">
                <a:srgbClr val="CC66FF"/>
              </a:gs>
            </a:gsLst>
            <a:path path="rect">
              <a:fillToRect r="100000" b="100000"/>
            </a:path>
          </a:gradFill>
          <a:ln w="0">
            <a:solidFill>
              <a:srgbClr val="FF66FF"/>
            </a:solidFill>
          </a:ln>
        </p:spPr>
      </p:pic>
      <p:sp>
        <p:nvSpPr>
          <p:cNvPr id="10277" name="WordArt 37"/>
          <p:cNvSpPr>
            <a:spLocks noChangeArrowheads="1" noChangeShapeType="1" noTextEdit="1"/>
          </p:cNvSpPr>
          <p:nvPr/>
        </p:nvSpPr>
        <p:spPr bwMode="auto">
          <a:xfrm>
            <a:off x="3203575" y="1196975"/>
            <a:ext cx="1081088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1080</a:t>
            </a:r>
          </a:p>
        </p:txBody>
      </p:sp>
      <p:sp>
        <p:nvSpPr>
          <p:cNvPr id="10278" name="WordArt 38"/>
          <p:cNvSpPr>
            <a:spLocks noChangeArrowheads="1" noChangeShapeType="1" noTextEdit="1"/>
          </p:cNvSpPr>
          <p:nvPr/>
        </p:nvSpPr>
        <p:spPr bwMode="auto">
          <a:xfrm>
            <a:off x="971550" y="5157788"/>
            <a:ext cx="2808288" cy="423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a    b = b    a</a:t>
            </a:r>
            <a:endParaRPr lang="ru-RU" sz="24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02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3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3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5" dur="2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2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00"/>
                            </p:stCondLst>
                            <p:childTnLst>
                              <p:par>
                                <p:cTn id="2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3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3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3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9" grpId="0" animBg="1"/>
      <p:bldP spid="10260" grpId="0" animBg="1"/>
      <p:bldP spid="10261" grpId="0" animBg="1"/>
      <p:bldP spid="10264" grpId="0" animBg="1"/>
      <p:bldP spid="10265" grpId="0" animBg="1"/>
      <p:bldP spid="10267" grpId="0" animBg="1"/>
      <p:bldP spid="10268" grpId="0" animBg="1"/>
      <p:bldP spid="10269" grpId="0" animBg="1"/>
      <p:bldP spid="10270" grpId="0" animBg="1"/>
      <p:bldP spid="10271" grpId="0" animBg="1"/>
      <p:bldP spid="10272" grpId="0" animBg="1"/>
      <p:bldP spid="10273" grpId="0" animBg="1"/>
      <p:bldP spid="10274" grpId="0" animBg="1"/>
      <p:bldP spid="10275" grpId="0" animBg="1"/>
      <p:bldP spid="10277" grpId="0" animBg="1"/>
      <p:bldP spid="102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395288" y="2636838"/>
            <a:ext cx="3743325" cy="423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a    b = b    a</a:t>
            </a:r>
            <a:endParaRPr lang="ru-RU" sz="24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FF99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3" name="Oval 7"/>
          <p:cNvSpPr>
            <a:spLocks noChangeArrowheads="1"/>
          </p:cNvSpPr>
          <p:nvPr/>
        </p:nvSpPr>
        <p:spPr bwMode="auto">
          <a:xfrm>
            <a:off x="1258888" y="76057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1042988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3348038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Oval 11"/>
          <p:cNvSpPr>
            <a:spLocks noChangeArrowheads="1"/>
          </p:cNvSpPr>
          <p:nvPr/>
        </p:nvSpPr>
        <p:spPr bwMode="auto">
          <a:xfrm>
            <a:off x="2484438" y="767715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74" name="Picture 14" descr="j018332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692150"/>
            <a:ext cx="3097212" cy="1584325"/>
          </a:xfrm>
          <a:solidFill>
            <a:srgbClr val="333399"/>
          </a:solidFill>
        </p:spPr>
      </p:pic>
      <p:sp>
        <p:nvSpPr>
          <p:cNvPr id="15375" name="WordArt 15"/>
          <p:cNvSpPr>
            <a:spLocks noChangeArrowheads="1" noChangeShapeType="1" noTextEdit="1"/>
          </p:cNvSpPr>
          <p:nvPr/>
        </p:nvSpPr>
        <p:spPr bwMode="auto">
          <a:xfrm>
            <a:off x="323850" y="3644900"/>
            <a:ext cx="24479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spc="48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24    1123 =</a:t>
            </a:r>
          </a:p>
        </p:txBody>
      </p:sp>
      <p:sp>
        <p:nvSpPr>
          <p:cNvPr id="15376" name="WordArt 16"/>
          <p:cNvSpPr>
            <a:spLocks noChangeArrowheads="1" noChangeShapeType="1" noTextEdit="1"/>
          </p:cNvSpPr>
          <p:nvPr/>
        </p:nvSpPr>
        <p:spPr bwMode="auto">
          <a:xfrm>
            <a:off x="468313" y="4508500"/>
            <a:ext cx="2159000" cy="208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1 1 2 3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*      2 4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______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+  4 4 9 2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2 2 4 6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_________</a:t>
            </a:r>
          </a:p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2 6 9 5 2</a:t>
            </a:r>
          </a:p>
        </p:txBody>
      </p:sp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2987675" y="3644900"/>
            <a:ext cx="1439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spc="48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26 952</a:t>
            </a:r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1042988" y="38608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81" name="Picture 21" descr="j028536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59338" y="4221163"/>
            <a:ext cx="3889375" cy="2520950"/>
          </a:xfrm>
        </p:spPr>
      </p:pic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4716463" y="692150"/>
            <a:ext cx="3816350" cy="3313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ПЕРЕМЕСТИТЕЛЬНОЕ</a:t>
            </a:r>
          </a:p>
          <a:p>
            <a:pPr algn="ctr"/>
            <a:r>
              <a:rPr lang="ru-RU" sz="24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СВОЙСТВО</a:t>
            </a:r>
          </a:p>
          <a:p>
            <a:pPr algn="ctr"/>
            <a:r>
              <a:rPr lang="ru-RU" sz="24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УМНОЖЕНИЯ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8" grpId="0" animBg="1"/>
      <p:bldP spid="15369" grpId="0" animBg="1"/>
      <p:bldP spid="15375" grpId="0" animBg="1"/>
      <p:bldP spid="15376" grpId="0" animBg="1"/>
      <p:bldP spid="15379" grpId="0" animBg="1"/>
      <p:bldP spid="15380" grpId="0" animBg="1"/>
      <p:bldP spid="153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3313112" cy="1512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СОЧЕТАТЕЛЬНОЕ</a:t>
            </a:r>
          </a:p>
          <a:p>
            <a:pPr algn="ctr"/>
            <a:r>
              <a:rPr lang="ru-RU" sz="2400" kern="1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СВОЙСТВО</a:t>
            </a:r>
          </a:p>
          <a:p>
            <a:pPr algn="ctr"/>
            <a:r>
              <a:rPr lang="ru-RU" sz="2400" kern="1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УМНОЖЕНИЯ</a:t>
            </a:r>
          </a:p>
        </p:txBody>
      </p:sp>
      <p:pic>
        <p:nvPicPr>
          <p:cNvPr id="14345" name="Picture 9" descr="j020546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260350"/>
            <a:ext cx="3743325" cy="2520950"/>
          </a:xfrm>
        </p:spPr>
      </p:pic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395288" y="3357563"/>
            <a:ext cx="25923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(123   25)   4 =</a:t>
            </a:r>
          </a:p>
        </p:txBody>
      </p: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395288" y="2492375"/>
            <a:ext cx="2592387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spc="56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( a  b )  c =</a:t>
            </a:r>
            <a:endParaRPr lang="ru-RU" sz="2800" b="1" kern="10" spc="560">
              <a:ln w="9525">
                <a:noFill/>
                <a:round/>
                <a:headEnd/>
                <a:tailEnd/>
              </a:ln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1116013" y="26368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2124075" y="26368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3492500" y="26368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4500563" y="26368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WordArt 16"/>
          <p:cNvSpPr>
            <a:spLocks noChangeArrowheads="1" noChangeShapeType="1" noTextEdit="1"/>
          </p:cNvSpPr>
          <p:nvPr/>
        </p:nvSpPr>
        <p:spPr bwMode="auto">
          <a:xfrm>
            <a:off x="3132138" y="2565400"/>
            <a:ext cx="287337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a</a:t>
            </a:r>
            <a:endParaRPr lang="ru-RU" sz="28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4353" name="WordArt 17"/>
          <p:cNvSpPr>
            <a:spLocks noChangeArrowheads="1" noChangeShapeType="1" noTextEdit="1"/>
          </p:cNvSpPr>
          <p:nvPr/>
        </p:nvSpPr>
        <p:spPr bwMode="auto">
          <a:xfrm>
            <a:off x="3635375" y="2420938"/>
            <a:ext cx="165735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spc="56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( b   c )</a:t>
            </a:r>
            <a:endParaRPr lang="ru-RU" sz="2800" b="1" kern="10" spc="560">
              <a:ln w="9525">
                <a:noFill/>
                <a:round/>
                <a:headEnd/>
                <a:tailEnd/>
              </a:ln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4355" name="WordArt 19"/>
          <p:cNvSpPr>
            <a:spLocks noChangeArrowheads="1" noChangeShapeType="1" noTextEdit="1"/>
          </p:cNvSpPr>
          <p:nvPr/>
        </p:nvSpPr>
        <p:spPr bwMode="auto">
          <a:xfrm>
            <a:off x="2987675" y="3357563"/>
            <a:ext cx="20891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spc="48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 123   (25   4)</a:t>
            </a:r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1258888" y="35004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3779838" y="35004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2195513" y="35004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4572000" y="350043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427" name="Group 91"/>
          <p:cNvGraphicFramePr>
            <a:graphicFrameLocks noGrp="1"/>
          </p:cNvGraphicFramePr>
          <p:nvPr>
            <p:ph sz="quarter" idx="1"/>
          </p:nvPr>
        </p:nvGraphicFramePr>
        <p:xfrm>
          <a:off x="5292725" y="2997200"/>
          <a:ext cx="3389313" cy="3801110"/>
        </p:xfrm>
        <a:graphic>
          <a:graphicData uri="http://schemas.openxmlformats.org/drawingml/2006/table">
            <a:tbl>
              <a:tblPr/>
              <a:tblGrid>
                <a:gridCol w="677863"/>
                <a:gridCol w="600075"/>
                <a:gridCol w="601662"/>
                <a:gridCol w="1509713"/>
              </a:tblGrid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xyz</a:t>
                      </a:r>
                      <a:endParaRPr kumimoji="0" 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28" name="WordArt 92"/>
          <p:cNvSpPr>
            <a:spLocks noChangeArrowheads="1" noChangeShapeType="1" noTextEdit="1"/>
          </p:cNvSpPr>
          <p:nvPr/>
        </p:nvSpPr>
        <p:spPr bwMode="auto">
          <a:xfrm>
            <a:off x="250825" y="4076700"/>
            <a:ext cx="4537075" cy="278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Известно, что b  c = 32.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Чему равно: 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а) 7 bc,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б) b 15 c,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в) b  6  c,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г) bc 10 ?</a:t>
            </a:r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3419475" y="4221163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2555875" y="5157788"/>
            <a:ext cx="73025" cy="71437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2484438" y="5661025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2987675" y="5661025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2484438" y="6165850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2916238" y="6165850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2555875" y="6597650"/>
            <a:ext cx="73025" cy="71438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0" dur="20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5" grpId="0" animBg="1"/>
      <p:bldP spid="14356" grpId="0" animBg="1"/>
      <p:bldP spid="14357" grpId="0" animBg="1"/>
      <p:bldP spid="14358" grpId="0" animBg="1"/>
      <p:bldP spid="14359" grpId="0" animBg="1"/>
      <p:bldP spid="14428" grpId="0" animBg="1"/>
      <p:bldP spid="14429" grpId="0" animBg="1"/>
      <p:bldP spid="14430" grpId="0" animBg="1"/>
      <p:bldP spid="14431" grpId="0" animBg="1"/>
      <p:bldP spid="14432" grpId="0" animBg="1"/>
      <p:bldP spid="14433" grpId="0" animBg="1"/>
      <p:bldP spid="14434" grpId="0" animBg="1"/>
      <p:bldP spid="14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476375" y="476250"/>
            <a:ext cx="2808288" cy="47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Деление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1403350" y="1268413"/>
            <a:ext cx="2376488" cy="33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320 : 80 =</a:t>
            </a:r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3924300" y="1268413"/>
            <a:ext cx="360363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 rot="10800000">
            <a:off x="179388" y="1773238"/>
            <a:ext cx="1439862" cy="576262"/>
          </a:xfrm>
          <a:prstGeom prst="wedgeRectCallout">
            <a:avLst>
              <a:gd name="adj1" fmla="val -36662"/>
              <a:gd name="adj2" fmla="val 7975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/>
              <a:t>делимое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rot="10800000">
            <a:off x="2627313" y="1773238"/>
            <a:ext cx="1295400" cy="576262"/>
          </a:xfrm>
          <a:prstGeom prst="wedgeRectCallout">
            <a:avLst>
              <a:gd name="adj1" fmla="val 15194"/>
              <a:gd name="adj2" fmla="val 82778"/>
            </a:avLst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ru-RU"/>
              <a:t>делитель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932363" y="1125538"/>
            <a:ext cx="1727200" cy="647700"/>
          </a:xfrm>
          <a:prstGeom prst="wedgeRoundRectCallout">
            <a:avLst>
              <a:gd name="adj1" fmla="val -86856"/>
              <a:gd name="adj2" fmla="val -4167"/>
              <a:gd name="adj3" fmla="val 16667"/>
            </a:avLst>
          </a:prstGeom>
          <a:gradFill rotWithShape="1">
            <a:gsLst>
              <a:gs pos="0">
                <a:srgbClr val="CC66FF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частное</a:t>
            </a:r>
          </a:p>
        </p:txBody>
      </p:sp>
      <p:sp>
        <p:nvSpPr>
          <p:cNvPr id="12298" name="WordArt 10"/>
          <p:cNvSpPr>
            <a:spLocks noChangeArrowheads="1" noChangeShapeType="1" noTextEdit="1"/>
          </p:cNvSpPr>
          <p:nvPr/>
        </p:nvSpPr>
        <p:spPr bwMode="auto">
          <a:xfrm>
            <a:off x="468313" y="2781300"/>
            <a:ext cx="1943100" cy="328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320 &gt; 80 </a:t>
            </a:r>
          </a:p>
        </p:txBody>
      </p:sp>
      <p:sp>
        <p:nvSpPr>
          <p:cNvPr id="12300" name="WordArt 12"/>
          <p:cNvSpPr>
            <a:spLocks noChangeArrowheads="1" noChangeShapeType="1" noTextEdit="1"/>
          </p:cNvSpPr>
          <p:nvPr/>
        </p:nvSpPr>
        <p:spPr bwMode="auto">
          <a:xfrm>
            <a:off x="468313" y="3357563"/>
            <a:ext cx="1800225" cy="328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80 &lt; 320</a:t>
            </a:r>
          </a:p>
        </p:txBody>
      </p:sp>
      <p:sp>
        <p:nvSpPr>
          <p:cNvPr id="12301" name="WordArt 13"/>
          <p:cNvSpPr>
            <a:spLocks noChangeArrowheads="1" noChangeShapeType="1" noTextEdit="1"/>
          </p:cNvSpPr>
          <p:nvPr/>
        </p:nvSpPr>
        <p:spPr bwMode="auto">
          <a:xfrm>
            <a:off x="2484438" y="2781300"/>
            <a:ext cx="1439862" cy="328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4 раза</a:t>
            </a:r>
          </a:p>
        </p:txBody>
      </p:sp>
      <p:sp>
        <p:nvSpPr>
          <p:cNvPr id="12302" name="WordArt 14"/>
          <p:cNvSpPr>
            <a:spLocks noChangeArrowheads="1" noChangeShapeType="1" noTextEdit="1"/>
          </p:cNvSpPr>
          <p:nvPr/>
        </p:nvSpPr>
        <p:spPr bwMode="auto">
          <a:xfrm>
            <a:off x="2555875" y="3357563"/>
            <a:ext cx="1366838" cy="328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CC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4 раза</a:t>
            </a:r>
          </a:p>
        </p:txBody>
      </p:sp>
      <p:pic>
        <p:nvPicPr>
          <p:cNvPr id="12308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3933825"/>
            <a:ext cx="482441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250825" y="4437063"/>
            <a:ext cx="33845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Составить задачу, 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решаемую делением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22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2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70" decel="100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770" decel="100000"/>
                                        <p:tgtEl>
                                          <p:spTgt spid="123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build="allAtOnce" animBg="1"/>
      <p:bldP spid="12298" grpId="0" animBg="1"/>
      <p:bldP spid="12300" grpId="0" animBg="1"/>
      <p:bldP spid="12301" grpId="0" animBg="1"/>
      <p:bldP spid="12302" grpId="0" animBg="1"/>
      <p:bldP spid="123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971550" y="620713"/>
            <a:ext cx="5545138" cy="401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Свойства деления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684213" y="1700213"/>
            <a:ext cx="1655762" cy="33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   a = a</a:t>
            </a:r>
            <a:endParaRPr lang="ru-RU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1042988" y="18446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4211638" y="1557338"/>
            <a:ext cx="2447925" cy="47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CC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a : a = 1</a:t>
            </a:r>
            <a:endParaRPr lang="ru-RU" kern="10">
              <a:ln w="12700">
                <a:solidFill>
                  <a:srgbClr val="FF66FF"/>
                </a:solidFill>
                <a:round/>
                <a:headEnd/>
                <a:tailEnd/>
              </a:ln>
              <a:solidFill>
                <a:srgbClr val="CC66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4140200" y="2492375"/>
            <a:ext cx="2663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CC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a : 1 = a</a:t>
            </a:r>
            <a:endParaRPr lang="ru-RU" kern="10">
              <a:ln w="12700">
                <a:solidFill>
                  <a:srgbClr val="FF66FF"/>
                </a:solidFill>
                <a:round/>
                <a:headEnd/>
                <a:tailEnd/>
              </a:ln>
              <a:solidFill>
                <a:srgbClr val="CC66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684213" y="3141663"/>
            <a:ext cx="208756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   a = 0</a:t>
            </a:r>
          </a:p>
          <a:p>
            <a:pPr algn="ctr"/>
            <a:r>
              <a:rPr lang="pt-BR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    0 = 0</a:t>
            </a:r>
            <a:endParaRPr lang="ru-RU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1258888" y="38608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1187450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WordArt 12"/>
          <p:cNvSpPr>
            <a:spLocks noChangeArrowheads="1" noChangeShapeType="1" noTextEdit="1"/>
          </p:cNvSpPr>
          <p:nvPr/>
        </p:nvSpPr>
        <p:spPr bwMode="auto">
          <a:xfrm>
            <a:off x="4140200" y="3357563"/>
            <a:ext cx="28082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CC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0 : a = 0</a:t>
            </a:r>
            <a:endParaRPr lang="ru-RU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CC66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25" name="WordArt 13"/>
          <p:cNvSpPr>
            <a:spLocks noChangeArrowheads="1" noChangeShapeType="1" noTextEdit="1"/>
          </p:cNvSpPr>
          <p:nvPr/>
        </p:nvSpPr>
        <p:spPr bwMode="auto">
          <a:xfrm>
            <a:off x="4211638" y="4149725"/>
            <a:ext cx="1512887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a : 0</a:t>
            </a:r>
            <a:endParaRPr lang="ru-RU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26" name="WordArt 14"/>
          <p:cNvSpPr>
            <a:spLocks noChangeArrowheads="1" noChangeShapeType="1" noTextEdit="1"/>
          </p:cNvSpPr>
          <p:nvPr/>
        </p:nvSpPr>
        <p:spPr bwMode="auto">
          <a:xfrm>
            <a:off x="5076825" y="4221163"/>
            <a:ext cx="3167063" cy="328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нельзя</a:t>
            </a:r>
          </a:p>
        </p:txBody>
      </p:sp>
      <p:pic>
        <p:nvPicPr>
          <p:cNvPr id="13329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013325"/>
            <a:ext cx="8135938" cy="1728788"/>
          </a:xfrm>
          <a:prstGeom prst="rect">
            <a:avLst/>
          </a:prstGeom>
          <a:solidFill>
            <a:srgbClr val="E3CFDC"/>
          </a:solidFill>
          <a:ln w="9525">
            <a:solidFill>
              <a:srgbClr val="CC66FF"/>
            </a:solidFill>
            <a:miter lim="800000"/>
            <a:headEnd/>
            <a:tailEnd/>
          </a:ln>
        </p:spPr>
      </p:pic>
      <p:sp>
        <p:nvSpPr>
          <p:cNvPr id="13330" name="WordArt 18"/>
          <p:cNvSpPr>
            <a:spLocks noChangeArrowheads="1" noChangeShapeType="1" noTextEdit="1"/>
          </p:cNvSpPr>
          <p:nvPr/>
        </p:nvSpPr>
        <p:spPr bwMode="auto">
          <a:xfrm>
            <a:off x="3132138" y="4005263"/>
            <a:ext cx="46799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нуль делить нельзя.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33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133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3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133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1500" autoRev="1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1500" autoRev="1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1500" autoRev="1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500" autoRev="1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  <p:bldP spid="13317" grpId="1" animBg="1"/>
      <p:bldP spid="13318" grpId="0" animBg="1"/>
      <p:bldP spid="13318" grpId="1" animBg="1"/>
      <p:bldP spid="13319" grpId="0" animBg="1"/>
      <p:bldP spid="13320" grpId="0" animBg="1"/>
      <p:bldP spid="13321" grpId="0" animBg="1"/>
      <p:bldP spid="13321" grpId="1" animBg="1"/>
      <p:bldP spid="13322" grpId="0" animBg="1"/>
      <p:bldP spid="13322" grpId="1" animBg="1"/>
      <p:bldP spid="13323" grpId="0" animBg="1"/>
      <p:bldP spid="13323" grpId="1" animBg="1"/>
      <p:bldP spid="13324" grpId="0" animBg="1"/>
      <p:bldP spid="13325" grpId="0" animBg="1"/>
      <p:bldP spid="13325" grpId="1" animBg="1"/>
      <p:bldP spid="13326" grpId="0" animBg="1"/>
      <p:bldP spid="13326" grpId="1" animBg="1"/>
      <p:bldP spid="13326" grpId="2" animBg="1"/>
      <p:bldP spid="13330" grpId="0" animBg="1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338</TotalTime>
  <Words>246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Wingdings</vt:lpstr>
      <vt:lpstr>Calibri</vt:lpstr>
      <vt:lpstr>Arial Black</vt:lpstr>
      <vt:lpstr>Times New Roman</vt:lpstr>
      <vt:lpstr>Пиксел</vt:lpstr>
      <vt:lpstr>Умножение и деление натуральных чисел.</vt:lpstr>
      <vt:lpstr>Умножение.</vt:lpstr>
      <vt:lpstr>Слайд 3</vt:lpstr>
      <vt:lpstr>Слайд 4</vt:lpstr>
      <vt:lpstr>Слайд 5</vt:lpstr>
      <vt:lpstr>Слайд 6</vt:lpstr>
    </vt:vector>
  </TitlesOfParts>
  <Company>Техника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и деление натуральных чисел.</dc:title>
  <dc:creator>User</dc:creator>
  <cp:lastModifiedBy>Компьютер</cp:lastModifiedBy>
  <cp:revision>14</cp:revision>
  <dcterms:created xsi:type="dcterms:W3CDTF">2006-10-10T03:55:29Z</dcterms:created>
  <dcterms:modified xsi:type="dcterms:W3CDTF">2014-12-25T07:36:27Z</dcterms:modified>
</cp:coreProperties>
</file>