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401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Упрощение выражений</a:t>
            </a:r>
            <a:endParaRPr lang="ru-RU" sz="54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математики</a:t>
            </a:r>
          </a:p>
          <a:p>
            <a:r>
              <a:rPr lang="ru-RU" smtClean="0"/>
              <a:t>Туаева Э.П.</a:t>
            </a:r>
            <a:endParaRPr lang="ru-RU" dirty="0" smtClean="0"/>
          </a:p>
        </p:txBody>
      </p:sp>
      <p:pic>
        <p:nvPicPr>
          <p:cNvPr id="4" name="Picture 3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204864"/>
            <a:ext cx="2160240" cy="3744416"/>
          </a:xfrm>
          <a:prstGeom prst="rect">
            <a:avLst/>
          </a:prstGeom>
          <a:noFill/>
        </p:spPr>
      </p:pic>
      <p:pic>
        <p:nvPicPr>
          <p:cNvPr id="5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44824"/>
            <a:ext cx="23762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640960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(5+4)</a:t>
            </a:r>
            <a:r>
              <a:rPr lang="ru-RU" sz="3200" dirty="0" smtClean="0">
                <a:sym typeface="Wingdings 2"/>
              </a:rPr>
              <a:t></a:t>
            </a:r>
            <a:r>
              <a:rPr lang="ru-RU" sz="3200" dirty="0" smtClean="0"/>
              <a:t>3=9</a:t>
            </a:r>
            <a:r>
              <a:rPr lang="ru-RU" sz="3200" dirty="0" smtClean="0">
                <a:sym typeface="Wingdings 2"/>
              </a:rPr>
              <a:t></a:t>
            </a:r>
            <a:r>
              <a:rPr lang="ru-RU" sz="3200" dirty="0" smtClean="0"/>
              <a:t>3=27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332657"/>
            <a:ext cx="8712968" cy="374441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Вывод   (5+4)</a:t>
            </a:r>
            <a:r>
              <a:rPr lang="ru-RU" sz="4000" dirty="0" smtClean="0">
                <a:sym typeface="Wingdings 2"/>
              </a:rPr>
              <a:t></a:t>
            </a:r>
            <a:r>
              <a:rPr lang="ru-RU" sz="4000" dirty="0" smtClean="0"/>
              <a:t>3=5</a:t>
            </a:r>
            <a:r>
              <a:rPr lang="ru-RU" sz="4000" dirty="0" smtClean="0">
                <a:sym typeface="Wingdings 2"/>
              </a:rPr>
              <a:t></a:t>
            </a:r>
            <a:r>
              <a:rPr lang="ru-RU" sz="4000" dirty="0" smtClean="0"/>
              <a:t>3+4</a:t>
            </a:r>
            <a:r>
              <a:rPr lang="ru-RU" sz="4000" dirty="0" smtClean="0">
                <a:sym typeface="Wingdings 2"/>
              </a:rPr>
              <a:t></a:t>
            </a:r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51520" y="1196752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187624" y="1196752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23728" y="1196752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059832" y="1196752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3995936" y="1196752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2"/>
          <p:cNvSpPr txBox="1">
            <a:spLocks/>
          </p:cNvSpPr>
          <p:nvPr/>
        </p:nvSpPr>
        <p:spPr>
          <a:xfrm>
            <a:off x="179512" y="620688"/>
            <a:ext cx="8568952" cy="4114800"/>
          </a:xfrm>
          <a:prstGeom prst="rect">
            <a:avLst/>
          </a:prstGeom>
        </p:spPr>
      </p:sp>
      <p:sp>
        <p:nvSpPr>
          <p:cNvPr id="14" name="Улыбающееся лицо 13"/>
          <p:cNvSpPr/>
          <p:nvPr/>
        </p:nvSpPr>
        <p:spPr>
          <a:xfrm>
            <a:off x="4932040" y="1196752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868144" y="1196752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6804248" y="1196752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7740352" y="1196752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51520" y="213285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187624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2123728" y="213285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3059832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3995936" y="213285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4932040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5868144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6804248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7740352" y="2132856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251520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1187624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2123728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3059832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3995936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4932040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5868144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6804248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7740352" y="306896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4869160"/>
            <a:ext cx="8568952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r>
              <a:rPr lang="ru-RU" sz="3200" b="1" dirty="0" smtClean="0">
                <a:solidFill>
                  <a:schemeClr val="bg1"/>
                </a:solidFill>
                <a:sym typeface="Wingdings 2"/>
              </a:rPr>
              <a:t></a:t>
            </a:r>
            <a:r>
              <a:rPr lang="ru-RU" sz="3200" b="1" dirty="0" smtClean="0">
                <a:solidFill>
                  <a:schemeClr val="bg1"/>
                </a:solidFill>
              </a:rPr>
              <a:t>3+4</a:t>
            </a:r>
            <a:r>
              <a:rPr lang="ru-RU" sz="3200" b="1" dirty="0" smtClean="0">
                <a:solidFill>
                  <a:schemeClr val="bg1"/>
                </a:solidFill>
                <a:sym typeface="Wingdings 2"/>
              </a:rPr>
              <a:t></a:t>
            </a:r>
            <a:r>
              <a:rPr lang="ru-RU" sz="3200" b="1" dirty="0" smtClean="0">
                <a:solidFill>
                  <a:schemeClr val="bg1"/>
                </a:solidFill>
              </a:rPr>
              <a:t>3=15+12=27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Распределительное свойство умножения  относительно сложения: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( </a:t>
            </a:r>
            <a:r>
              <a:rPr lang="en-US" sz="3200" dirty="0" smtClean="0">
                <a:solidFill>
                  <a:srgbClr val="0070C0"/>
                </a:solidFill>
              </a:rPr>
              <a:t>a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+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=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a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+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b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9289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Распределительное свойство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умножения  относительно вычитания: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64502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( </a:t>
            </a:r>
            <a:r>
              <a:rPr lang="en-US" sz="3200" dirty="0" smtClean="0">
                <a:solidFill>
                  <a:srgbClr val="0070C0"/>
                </a:solidFill>
              </a:rPr>
              <a:t>a</a:t>
            </a:r>
            <a:r>
              <a:rPr lang="ru-RU" sz="3200" dirty="0" smtClean="0">
                <a:solidFill>
                  <a:srgbClr val="0070C0"/>
                </a:solidFill>
              </a:rPr>
              <a:t> – </a:t>
            </a:r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=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a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–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b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320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 2"/>
              </a:rPr>
              <a:t>c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Picture 3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068960"/>
            <a:ext cx="2088232" cy="3528392"/>
          </a:xfrm>
          <a:prstGeom prst="rect">
            <a:avLst/>
          </a:prstGeom>
          <a:noFill/>
        </p:spPr>
      </p:pic>
      <p:pic>
        <p:nvPicPr>
          <p:cNvPr id="9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23762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Примеры: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(9-5</a:t>
            </a:r>
            <a:r>
              <a:rPr lang="en-US" sz="4000" dirty="0" smtClean="0">
                <a:solidFill>
                  <a:srgbClr val="0070C0"/>
                </a:solidFill>
              </a:rPr>
              <a:t>)</a:t>
            </a:r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3</a:t>
            </a:r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=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9" y="1268760"/>
            <a:ext cx="187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9</a:t>
            </a:r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3-5</a:t>
            </a:r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3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27687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4 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70C0"/>
                </a:solidFill>
              </a:rPr>
              <a:t>  3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5" y="2276872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=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 27 - 15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324433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12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7" y="3244334"/>
            <a:ext cx="129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=</a:t>
            </a:r>
            <a:r>
              <a:rPr lang="ru-RU" sz="4000" dirty="0" smtClean="0">
                <a:solidFill>
                  <a:srgbClr val="0070C0"/>
                </a:solidFill>
                <a:sym typeface="Wingdings 2"/>
              </a:rPr>
              <a:t> 12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84784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91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8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484784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(90</a:t>
            </a:r>
            <a:r>
              <a:rPr lang="en-US" sz="4000" dirty="0" smtClean="0">
                <a:solidFill>
                  <a:srgbClr val="00B050"/>
                </a:solidFill>
              </a:rPr>
              <a:t>+</a:t>
            </a:r>
            <a:r>
              <a:rPr lang="ru-RU" sz="4000" dirty="0" smtClean="0">
                <a:solidFill>
                  <a:srgbClr val="00B050"/>
                </a:solidFill>
              </a:rPr>
              <a:t>1</a:t>
            </a:r>
            <a:r>
              <a:rPr lang="en-US" sz="4000" dirty="0" smtClean="0">
                <a:solidFill>
                  <a:srgbClr val="00B050"/>
                </a:solidFill>
              </a:rPr>
              <a:t>)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8=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227687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=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90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8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+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1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8=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3068960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=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720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+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8=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587058" y="4034466"/>
            <a:ext cx="248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=728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7" name="Picture 3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20162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1866" y="692696"/>
            <a:ext cx="168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ym typeface="Wingdings 2"/>
              </a:rPr>
              <a:t>№559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Выполнить задание по образцу: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2492896"/>
            <a:ext cx="1512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7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FF0000"/>
                </a:solidFill>
                <a:sym typeface="Wingdings 2"/>
              </a:rPr>
              <a:t>59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92896"/>
            <a:ext cx="2160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7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sym typeface="Wingdings 2"/>
              </a:rPr>
              <a:t>60-1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)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492896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7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FF0000"/>
                </a:solidFill>
                <a:sym typeface="Wingdings 2"/>
              </a:rPr>
              <a:t>60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-7</a:t>
            </a:r>
            <a:r>
              <a:rPr lang="en-US" sz="4000" dirty="0" smtClean="0">
                <a:solidFill>
                  <a:srgbClr val="00B050"/>
                </a:solidFill>
                <a:sym typeface="Wingdings 2"/>
              </a:rPr>
              <a:t></a:t>
            </a:r>
            <a:r>
              <a:rPr lang="ru-RU" sz="4000" dirty="0" smtClean="0">
                <a:solidFill>
                  <a:srgbClr val="FF0000"/>
                </a:solidFill>
                <a:sym typeface="Wingdings 2"/>
              </a:rPr>
              <a:t>1</a:t>
            </a:r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9289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420-7=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4368" y="2492896"/>
            <a:ext cx="1080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sym typeface="Wingdings 2"/>
              </a:rPr>
              <a:t>413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3429000"/>
            <a:ext cx="136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6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</a:t>
            </a:r>
            <a:r>
              <a:rPr lang="ru-RU" sz="3600" dirty="0" smtClean="0">
                <a:solidFill>
                  <a:srgbClr val="0070C0"/>
                </a:solidFill>
                <a:sym typeface="Wingdings 2"/>
              </a:rPr>
              <a:t>52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=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1" y="3429000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6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(</a:t>
            </a:r>
            <a:r>
              <a:rPr lang="ru-RU" sz="3600" dirty="0" smtClean="0">
                <a:solidFill>
                  <a:srgbClr val="0070C0"/>
                </a:solidFill>
                <a:sym typeface="Wingdings 2"/>
              </a:rPr>
              <a:t>50+2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)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=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42900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6</a:t>
            </a:r>
            <a:r>
              <a:rPr lang="ru-RU" sz="3600" dirty="0" smtClean="0">
                <a:solidFill>
                  <a:srgbClr val="0070C0"/>
                </a:solidFill>
                <a:sym typeface="Wingdings 2"/>
              </a:rPr>
              <a:t>50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+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6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</a:t>
            </a:r>
            <a:r>
              <a:rPr lang="ru-RU" sz="3600" dirty="0" smtClean="0">
                <a:solidFill>
                  <a:srgbClr val="0070C0"/>
                </a:solidFill>
                <a:sym typeface="Wingdings 2"/>
              </a:rPr>
              <a:t>2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=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42900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300+12=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3429000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sym typeface="Wingdings 2"/>
              </a:rPr>
              <a:t>312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4371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Этот способ называется раскрытием скобок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56645" y="5301208"/>
            <a:ext cx="4230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Далее выполнить  №559 самостоятельно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1866" y="764704"/>
            <a:ext cx="168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ym typeface="Wingdings 2"/>
              </a:rPr>
              <a:t>№ 560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ym typeface="Wingdings 2"/>
              </a:rPr>
              <a:t>Это задание выполним  способом</a:t>
            </a:r>
          </a:p>
          <a:p>
            <a:pPr algn="ctr"/>
            <a:r>
              <a:rPr lang="ru-RU" sz="2400" dirty="0" smtClean="0">
                <a:sym typeface="Wingdings 2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sym typeface="Wingdings 2"/>
              </a:rPr>
              <a:t>вынесения общего множителя за скобки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252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ym typeface="Wingdings 2"/>
              </a:rPr>
              <a:t>69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en-US" sz="2800" dirty="0" smtClean="0">
                <a:sym typeface="Wingdings 2"/>
              </a:rPr>
              <a:t>+</a:t>
            </a:r>
            <a:r>
              <a:rPr lang="ru-RU" sz="2800" dirty="0" smtClean="0">
                <a:sym typeface="Wingdings 2"/>
              </a:rPr>
              <a:t>31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ru-RU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7" y="2636912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(67</a:t>
            </a:r>
            <a:r>
              <a:rPr lang="en-US" sz="2800" dirty="0" smtClean="0"/>
              <a:t>+</a:t>
            </a:r>
            <a:r>
              <a:rPr lang="ru-RU" sz="2800" dirty="0" smtClean="0"/>
              <a:t>31</a:t>
            </a:r>
            <a:r>
              <a:rPr lang="en-US" sz="2800" dirty="0" smtClean="0"/>
              <a:t>)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en-US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3691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sym typeface="Wingdings 2"/>
              </a:rPr>
              <a:t>98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en-US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42900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=(</a:t>
            </a:r>
            <a:r>
              <a:rPr lang="ru-RU" sz="2800" dirty="0" smtClean="0">
                <a:solidFill>
                  <a:srgbClr val="00B050"/>
                </a:solidFill>
              </a:rPr>
              <a:t>100-2</a:t>
            </a:r>
            <a:r>
              <a:rPr lang="en-US" sz="2800" dirty="0" smtClean="0"/>
              <a:t>)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en-US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429000"/>
            <a:ext cx="2232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sym typeface="Wingdings 2"/>
              </a:rPr>
              <a:t>100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ru-RU" sz="2800" dirty="0" smtClean="0">
                <a:sym typeface="Wingdings 2"/>
              </a:rPr>
              <a:t>-</a:t>
            </a:r>
            <a:r>
              <a:rPr lang="ru-RU" sz="2800" dirty="0" smtClean="0">
                <a:solidFill>
                  <a:srgbClr val="00B050"/>
                </a:solidFill>
                <a:sym typeface="Wingdings 2"/>
              </a:rPr>
              <a:t>2</a:t>
            </a:r>
            <a:r>
              <a:rPr lang="en-US" sz="2800" dirty="0" smtClean="0">
                <a:sym typeface="Wingdings 2"/>
              </a:rPr>
              <a:t>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27</a:t>
            </a:r>
            <a:r>
              <a:rPr lang="ru-RU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42900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ym typeface="Wingdings 2"/>
              </a:rPr>
              <a:t>2700-54=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429000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2646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29309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Далее выполнить  №560 самостоятельно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Распределительное свойство умножения применяют для упрощения выражений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420889"/>
            <a:ext cx="2880320" cy="5760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№ 563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96952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23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+37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9" y="2996952"/>
            <a:ext cx="1872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(23+37)</a:t>
            </a:r>
            <a:r>
              <a:rPr lang="ru-RU" sz="2800" dirty="0" smtClean="0">
                <a:solidFill>
                  <a:srgbClr val="FF0000"/>
                </a:solidFill>
                <a:sym typeface="Wingdings 2"/>
              </a:rPr>
              <a:t>а </a:t>
            </a:r>
            <a:r>
              <a:rPr lang="ru-RU" sz="2800" dirty="0" smtClean="0">
                <a:sym typeface="Wingdings 2"/>
              </a:rPr>
              <a:t>=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96952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60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3982998"/>
            <a:ext cx="1656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27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-17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3" y="3982998"/>
            <a:ext cx="172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(27-17)</a:t>
            </a:r>
            <a:r>
              <a:rPr lang="ru-RU" sz="2800" dirty="0" err="1" smtClean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9" y="3982998"/>
            <a:ext cx="79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10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72166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Кратко:    4у+26у=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72166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30у</a:t>
            </a:r>
            <a:endParaRPr lang="ru-RU" sz="2800" dirty="0"/>
          </a:p>
        </p:txBody>
      </p:sp>
      <p:pic>
        <p:nvPicPr>
          <p:cNvPr id="12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288032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140968"/>
            <a:ext cx="7355160" cy="2985195"/>
          </a:xfrm>
        </p:spPr>
        <p:txBody>
          <a:bodyPr/>
          <a:lstStyle/>
          <a:p>
            <a:r>
              <a:rPr lang="ru-RU" dirty="0" smtClean="0"/>
              <a:t>№№ 601 (</a:t>
            </a:r>
            <a:r>
              <a:rPr lang="ru-RU" dirty="0" err="1" smtClean="0"/>
              <a:t>а,г</a:t>
            </a:r>
            <a:r>
              <a:rPr lang="ru-RU" dirty="0" smtClean="0"/>
              <a:t>); 609; 610.</a:t>
            </a:r>
            <a:endParaRPr lang="ru-RU" dirty="0"/>
          </a:p>
        </p:txBody>
      </p:sp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3762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268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Упрощение выражений</vt:lpstr>
      <vt:lpstr>(5+4)3=93=27</vt:lpstr>
      <vt:lpstr>Слайд 3</vt:lpstr>
      <vt:lpstr>Слайд 4</vt:lpstr>
      <vt:lpstr>Слайд 5</vt:lpstr>
      <vt:lpstr>Слайд 6</vt:lpstr>
      <vt:lpstr>Распределительное свойство умножения применяют для упрощения выражений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Упрощение выражений</dc:title>
  <dc:creator>Олег</dc:creator>
  <cp:lastModifiedBy>Компьютер</cp:lastModifiedBy>
  <cp:revision>35</cp:revision>
  <dcterms:created xsi:type="dcterms:W3CDTF">2014-11-16T06:37:28Z</dcterms:created>
  <dcterms:modified xsi:type="dcterms:W3CDTF">2014-12-25T18:21:08Z</dcterms:modified>
</cp:coreProperties>
</file>